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4" r:id="rId2"/>
  </p:sldMasterIdLst>
  <p:notesMasterIdLst>
    <p:notesMasterId r:id="rId48"/>
  </p:notesMasterIdLst>
  <p:handoutMasterIdLst>
    <p:handoutMasterId r:id="rId49"/>
  </p:handoutMasterIdLst>
  <p:sldIdLst>
    <p:sldId id="309" r:id="rId3"/>
    <p:sldId id="364" r:id="rId4"/>
    <p:sldId id="310" r:id="rId5"/>
    <p:sldId id="347" r:id="rId6"/>
    <p:sldId id="313" r:id="rId7"/>
    <p:sldId id="381" r:id="rId8"/>
    <p:sldId id="394" r:id="rId9"/>
    <p:sldId id="387" r:id="rId10"/>
    <p:sldId id="390" r:id="rId11"/>
    <p:sldId id="391" r:id="rId12"/>
    <p:sldId id="392" r:id="rId13"/>
    <p:sldId id="398" r:id="rId14"/>
    <p:sldId id="399" r:id="rId15"/>
    <p:sldId id="400" r:id="rId16"/>
    <p:sldId id="401" r:id="rId17"/>
    <p:sldId id="402" r:id="rId18"/>
    <p:sldId id="403" r:id="rId19"/>
    <p:sldId id="371" r:id="rId20"/>
    <p:sldId id="377" r:id="rId21"/>
    <p:sldId id="378" r:id="rId22"/>
    <p:sldId id="379" r:id="rId23"/>
    <p:sldId id="351" r:id="rId24"/>
    <p:sldId id="366" r:id="rId25"/>
    <p:sldId id="404" r:id="rId26"/>
    <p:sldId id="369" r:id="rId27"/>
    <p:sldId id="370" r:id="rId28"/>
    <p:sldId id="409" r:id="rId29"/>
    <p:sldId id="410" r:id="rId30"/>
    <p:sldId id="411" r:id="rId31"/>
    <p:sldId id="412" r:id="rId32"/>
    <p:sldId id="349" r:id="rId33"/>
    <p:sldId id="350" r:id="rId34"/>
    <p:sldId id="413" r:id="rId35"/>
    <p:sldId id="323" r:id="rId36"/>
    <p:sldId id="325" r:id="rId37"/>
    <p:sldId id="382" r:id="rId38"/>
    <p:sldId id="326" r:id="rId39"/>
    <p:sldId id="414" r:id="rId40"/>
    <p:sldId id="383" r:id="rId41"/>
    <p:sldId id="384" r:id="rId42"/>
    <p:sldId id="385" r:id="rId43"/>
    <p:sldId id="405" r:id="rId44"/>
    <p:sldId id="406" r:id="rId45"/>
    <p:sldId id="407" r:id="rId46"/>
    <p:sldId id="408"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58095" autoAdjust="0"/>
  </p:normalViewPr>
  <p:slideViewPr>
    <p:cSldViewPr>
      <p:cViewPr>
        <p:scale>
          <a:sx n="46" d="100"/>
          <a:sy n="46" d="100"/>
        </p:scale>
        <p:origin x="-2064" y="-72"/>
      </p:cViewPr>
      <p:guideLst>
        <p:guide orient="horz" pos="2160"/>
        <p:guide pos="2880"/>
      </p:guideLst>
    </p:cSldViewPr>
  </p:slideViewPr>
  <p:outlineViewPr>
    <p:cViewPr>
      <p:scale>
        <a:sx n="33" d="100"/>
        <a:sy n="33" d="100"/>
      </p:scale>
      <p:origin x="0" y="24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89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dirty="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atin typeface="Arial" pitchFamily="34" charset="0"/>
                <a:cs typeface="+mn-cs"/>
              </a:defRPr>
            </a:lvl1pPr>
          </a:lstStyle>
          <a:p>
            <a:pPr>
              <a:defRPr/>
            </a:pPr>
            <a:fld id="{4EC85D69-6356-4192-BDA5-372587CEF3D0}" type="datetimeFigureOut">
              <a:rPr lang="en-US"/>
              <a:pPr>
                <a:defRPr/>
              </a:pPr>
              <a:t>6/2/2014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dirty="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atin typeface="Arial" pitchFamily="34" charset="0"/>
                <a:cs typeface="+mn-cs"/>
              </a:defRPr>
            </a:lvl1pPr>
          </a:lstStyle>
          <a:p>
            <a:pPr>
              <a:defRPr/>
            </a:pPr>
            <a:fld id="{E8D68BA3-B39B-49AC-B16E-6B2655AA828D}" type="slidenum">
              <a:rPr lang="en-US"/>
              <a:pPr>
                <a:defRPr/>
              </a:pPr>
              <a:t>‹#›</a:t>
            </a:fld>
            <a:endParaRPr lang="en-US" dirty="0"/>
          </a:p>
        </p:txBody>
      </p:sp>
    </p:spTree>
    <p:extLst>
      <p:ext uri="{BB962C8B-B14F-4D97-AF65-F5344CB8AC3E}">
        <p14:creationId xmlns:p14="http://schemas.microsoft.com/office/powerpoint/2010/main" val="116119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D46B7D8-C8C9-4C27-AAC2-5388D76433A1}" type="datetimeFigureOut">
              <a:rPr lang="en-US"/>
              <a:pPr>
                <a:defRPr/>
              </a:pPr>
              <a:t>6/2/2014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4340CE2-3318-4FB2-B596-3367D8F36EE6}" type="slidenum">
              <a:rPr lang="en-US"/>
              <a:pPr>
                <a:defRPr/>
              </a:pPr>
              <a:t>‹#›</a:t>
            </a:fld>
            <a:endParaRPr lang="en-US" dirty="0"/>
          </a:p>
        </p:txBody>
      </p:sp>
    </p:spTree>
    <p:extLst>
      <p:ext uri="{BB962C8B-B14F-4D97-AF65-F5344CB8AC3E}">
        <p14:creationId xmlns:p14="http://schemas.microsoft.com/office/powerpoint/2010/main" val="1116865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78263" y="0"/>
            <a:ext cx="2954337" cy="412750"/>
          </a:xfrm>
          <a:prstGeom prst="rect">
            <a:avLst/>
          </a:prstGeom>
          <a:noFill/>
          <a:ln w="12700">
            <a:noFill/>
            <a:miter lim="800000"/>
            <a:headEnd/>
            <a:tailEnd/>
          </a:ln>
        </p:spPr>
        <p:txBody>
          <a:bodyPr wrap="none" lIns="93812" tIns="46907" rIns="93812" bIns="46907" anchor="ctr"/>
          <a:lstStyle/>
          <a:p>
            <a:endParaRPr lang="en-US" dirty="0">
              <a:latin typeface="Calibri" pitchFamily="34" charset="0"/>
            </a:endParaRPr>
          </a:p>
        </p:txBody>
      </p:sp>
      <p:sp>
        <p:nvSpPr>
          <p:cNvPr id="56323" name="Rectangle 3"/>
          <p:cNvSpPr>
            <a:spLocks noChangeArrowheads="1"/>
          </p:cNvSpPr>
          <p:nvPr/>
        </p:nvSpPr>
        <p:spPr bwMode="auto">
          <a:xfrm>
            <a:off x="3878263" y="8780463"/>
            <a:ext cx="2954337" cy="515937"/>
          </a:xfrm>
          <a:prstGeom prst="rect">
            <a:avLst/>
          </a:prstGeom>
          <a:noFill/>
          <a:ln w="12700">
            <a:noFill/>
            <a:miter lim="800000"/>
            <a:headEnd/>
            <a:tailEnd/>
          </a:ln>
        </p:spPr>
        <p:txBody>
          <a:bodyPr lIns="19386" tIns="0" rIns="19386" bIns="0" anchor="b"/>
          <a:lstStyle/>
          <a:p>
            <a:pPr algn="r" defTabSz="927100"/>
            <a:r>
              <a:rPr lang="en-US" sz="1000" i="1" dirty="0">
                <a:latin typeface="Calibri" pitchFamily="34" charset="0"/>
              </a:rPr>
              <a:t>1</a:t>
            </a:r>
          </a:p>
        </p:txBody>
      </p:sp>
      <p:sp>
        <p:nvSpPr>
          <p:cNvPr id="56324" name="Rectangle 4"/>
          <p:cNvSpPr>
            <a:spLocks noChangeArrowheads="1"/>
          </p:cNvSpPr>
          <p:nvPr/>
        </p:nvSpPr>
        <p:spPr bwMode="auto">
          <a:xfrm>
            <a:off x="23813" y="8780463"/>
            <a:ext cx="2954337" cy="515937"/>
          </a:xfrm>
          <a:prstGeom prst="rect">
            <a:avLst/>
          </a:prstGeom>
          <a:noFill/>
          <a:ln w="12700">
            <a:noFill/>
            <a:miter lim="800000"/>
            <a:headEnd/>
            <a:tailEnd/>
          </a:ln>
        </p:spPr>
        <p:txBody>
          <a:bodyPr wrap="none" lIns="93812" tIns="46907" rIns="93812" bIns="46907" anchor="ctr"/>
          <a:lstStyle/>
          <a:p>
            <a:endParaRPr lang="en-US" dirty="0">
              <a:latin typeface="Calibri" pitchFamily="34" charset="0"/>
            </a:endParaRPr>
          </a:p>
        </p:txBody>
      </p:sp>
      <p:sp>
        <p:nvSpPr>
          <p:cNvPr id="56325" name="Rectangle 5"/>
          <p:cNvSpPr>
            <a:spLocks noChangeArrowheads="1"/>
          </p:cNvSpPr>
          <p:nvPr/>
        </p:nvSpPr>
        <p:spPr bwMode="auto">
          <a:xfrm>
            <a:off x="23813" y="0"/>
            <a:ext cx="2954337" cy="412750"/>
          </a:xfrm>
          <a:prstGeom prst="rect">
            <a:avLst/>
          </a:prstGeom>
          <a:noFill/>
          <a:ln w="12700">
            <a:noFill/>
            <a:miter lim="800000"/>
            <a:headEnd/>
            <a:tailEnd/>
          </a:ln>
        </p:spPr>
        <p:txBody>
          <a:bodyPr wrap="none" lIns="93812" tIns="46907" rIns="93812" bIns="46907" anchor="ctr"/>
          <a:lstStyle/>
          <a:p>
            <a:endParaRPr lang="en-US" dirty="0">
              <a:latin typeface="Calibri" pitchFamily="34" charset="0"/>
            </a:endParaRPr>
          </a:p>
        </p:txBody>
      </p:sp>
      <p:sp>
        <p:nvSpPr>
          <p:cNvPr id="56326" name="Rectangle 7"/>
          <p:cNvSpPr>
            <a:spLocks noGrp="1" noRot="1" noChangeAspect="1" noChangeArrowheads="1" noTextEdit="1"/>
          </p:cNvSpPr>
          <p:nvPr>
            <p:ph type="sldImg"/>
          </p:nvPr>
        </p:nvSpPr>
        <p:spPr bwMode="auto">
          <a:xfrm>
            <a:off x="1052513" y="696913"/>
            <a:ext cx="4641850" cy="3482975"/>
          </a:xfrm>
          <a:noFill/>
          <a:ln cap="flat">
            <a:solidFill>
              <a:srgbClr val="000000"/>
            </a:solidFill>
            <a:miter lim="800000"/>
            <a:headEnd/>
            <a:tailEnd/>
          </a:ln>
        </p:spPr>
      </p:sp>
      <p:sp>
        <p:nvSpPr>
          <p:cNvPr id="56327" name="Notes Placeholder 9"/>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latin typeface="Arial" charset="0"/>
                <a:cs typeface="Arial" charset="0"/>
              </a:rPr>
              <a:t>Good morning.  I am _______________,  from ______________</a:t>
            </a:r>
          </a:p>
          <a:p>
            <a:endParaRPr lang="en-US" sz="1400" b="1" dirty="0" smtClean="0">
              <a:latin typeface="Arial" charset="0"/>
              <a:cs typeface="Arial" charset="0"/>
            </a:endParaRPr>
          </a:p>
          <a:p>
            <a:r>
              <a:rPr lang="en-US" sz="1400" b="1" dirty="0" smtClean="0">
                <a:latin typeface="Arial" charset="0"/>
                <a:cs typeface="Arial" charset="0"/>
              </a:rPr>
              <a:t>Today I will present an information brief covering the Evaluation and Selection Systems to provide you with a better understanding of how the systems work and your roles as a Senior Rater  or a Rater.</a:t>
            </a:r>
          </a:p>
          <a:p>
            <a:endParaRPr lang="en-US" sz="1400" b="1" dirty="0" smtClean="0">
              <a:latin typeface="Arial" charset="0"/>
              <a:cs typeface="Arial" charset="0"/>
            </a:endParaRPr>
          </a:p>
          <a:p>
            <a:endParaRPr lang="en-US" sz="1400" b="1" dirty="0" smtClean="0">
              <a:latin typeface="Arial" charset="0"/>
              <a:cs typeface="Arial" charset="0"/>
            </a:endParaRPr>
          </a:p>
          <a:p>
            <a:r>
              <a:rPr lang="en-US" sz="1400" b="1" dirty="0" smtClean="0">
                <a:latin typeface="Arial" charset="0"/>
                <a:cs typeface="Arial" charset="0"/>
              </a:rPr>
              <a:t>The information in this presentation is not guidance or policy.  It is meant for training purposes.</a:t>
            </a:r>
          </a:p>
          <a:p>
            <a:endParaRPr lang="en-US" sz="1400" b="1"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Rating Officials should develop and communicate their philosophy for those they rate.  Rating Officials should communicate what right looks like to subordinates and let them know where they stand. The purpose of counseling is to provide feedback about how well they are doing </a:t>
            </a:r>
            <a:r>
              <a:rPr lang="en-US" i="1" dirty="0" smtClean="0"/>
              <a:t>and </a:t>
            </a:r>
            <a:r>
              <a:rPr lang="en-US" dirty="0" smtClean="0"/>
              <a:t>ways to improve-  think of counseling and support from use as a Leadership In Progress Review (IPR) and the Evaluation as the AAR.  </a:t>
            </a:r>
            <a:r>
              <a:rPr lang="en-US" u="sng" dirty="0" smtClean="0"/>
              <a:t>Completing IPRs ensures a better outcome</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TAKE SOME TIME AND DECIDE  What are your personal limits for EXCELS or MOST Qualified Indications.  Will it be all tasks on time and to standard or just some?, PT must be270 or higher? A foundational understanding of Mission Command and MDMP?  Or those who can understand implied tasks, take the initiative and at least defend their position- if they are overridden, do they march on or fight every step? Able to think out of the box?</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Army generally does not use all available space in a profile-  Most Senior Raters maximum is 42% by grade or lower.  Why? Because when something occurs out of the norm -a new task org, a special board, HRC Directed OERs,  they have the room to take care of the best.  HIGHLY recommend that you maintain room in your profile.</a:t>
            </a:r>
          </a:p>
          <a:p>
            <a:pPr eaLnBrk="1" fontAlgn="auto" hangingPunct="1">
              <a:spcBef>
                <a:spcPts val="0"/>
              </a:spcBef>
              <a:spcAft>
                <a:spcPts val="0"/>
              </a:spcAft>
              <a:defRPr/>
            </a:pPr>
            <a:endParaRPr lang="en-US" dirty="0" smtClean="0"/>
          </a:p>
          <a:p>
            <a:pPr marL="226634" eaLnBrk="1" fontAlgn="auto" hangingPunct="1">
              <a:spcBef>
                <a:spcPct val="0"/>
              </a:spcBef>
              <a:spcAft>
                <a:spcPts val="0"/>
              </a:spcAft>
              <a:defRPr/>
            </a:pPr>
            <a:r>
              <a:rPr lang="en-US" dirty="0" smtClean="0"/>
              <a:t>HINT:</a:t>
            </a:r>
          </a:p>
          <a:p>
            <a:pPr marL="226634" eaLnBrk="1" fontAlgn="auto" hangingPunct="1">
              <a:spcBef>
                <a:spcPct val="0"/>
              </a:spcBef>
              <a:spcAft>
                <a:spcPts val="0"/>
              </a:spcAft>
              <a:defRPr/>
            </a:pPr>
            <a:r>
              <a:rPr lang="en-US" dirty="0" smtClean="0"/>
              <a:t>When you counsel and use a Support Form, it is easier to point out to the officer why you are giving them a Highly Qualified or a Proficient indication – they will know it before you actually write the report- the key is to teach them what right looks like..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Use your narrative to communicate and quantify performance compared to other officers you have rated in your career.  Once you as a rating official decide on you philosophy, stick to it.  Remember-  Identify your best and hold those not performing accountable in your rating.       </a:t>
            </a:r>
          </a:p>
          <a:p>
            <a:pPr>
              <a:defRPr/>
            </a:pPr>
            <a:endParaRPr lang="en-US" dirty="0"/>
          </a:p>
        </p:txBody>
      </p:sp>
      <p:sp>
        <p:nvSpPr>
          <p:cNvPr id="4" name="Slide Number Placeholder 3"/>
          <p:cNvSpPr>
            <a:spLocks noGrp="1"/>
          </p:cNvSpPr>
          <p:nvPr>
            <p:ph type="sldNum" sz="quarter" idx="5"/>
          </p:nvPr>
        </p:nvSpPr>
        <p:spPr/>
        <p:txBody>
          <a:bodyPr/>
          <a:lstStyle/>
          <a:p>
            <a:pPr>
              <a:defRPr/>
            </a:pPr>
            <a:fld id="{7B2052F0-C260-4FCE-A345-728EE5BE0C7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42900" indent="-342900" fontAlgn="auto">
              <a:lnSpc>
                <a:spcPct val="90000"/>
              </a:lnSpc>
              <a:spcBef>
                <a:spcPct val="20000"/>
              </a:spcBef>
              <a:spcAft>
                <a:spcPts val="0"/>
              </a:spcAft>
              <a:defRPr/>
            </a:pPr>
            <a:r>
              <a:rPr lang="en-US" sz="1600" dirty="0" smtClean="0">
                <a:latin typeface="Arial" pitchFamily="34" charset="0"/>
                <a:cs typeface="Arial" pitchFamily="34" charset="0"/>
              </a:rPr>
              <a:t>Remember you target audience – Boards (Selection and Separation) should understand what input the Rating Chain is providing without having to guess.  </a:t>
            </a:r>
          </a:p>
          <a:p>
            <a:pPr marL="342900" indent="-342900" fontAlgn="auto">
              <a:lnSpc>
                <a:spcPct val="90000"/>
              </a:lnSpc>
              <a:spcBef>
                <a:spcPct val="20000"/>
              </a:spcBef>
              <a:spcAft>
                <a:spcPts val="0"/>
              </a:spcAft>
              <a:defRPr/>
            </a:pPr>
            <a:endParaRPr lang="en-US" sz="800" dirty="0" smtClean="0">
              <a:latin typeface="Arial" pitchFamily="34" charset="0"/>
              <a:cs typeface="Arial" pitchFamily="34" charset="0"/>
            </a:endParaRPr>
          </a:p>
          <a:p>
            <a:pPr marL="342900" indent="-342900" fontAlgn="auto">
              <a:lnSpc>
                <a:spcPct val="90000"/>
              </a:lnSpc>
              <a:spcBef>
                <a:spcPct val="20000"/>
              </a:spcBef>
              <a:spcAft>
                <a:spcPts val="0"/>
              </a:spcAft>
              <a:defRPr/>
            </a:pPr>
            <a:r>
              <a:rPr lang="en-US" sz="1600" dirty="0" smtClean="0">
                <a:latin typeface="Arial" pitchFamily="34" charset="0"/>
                <a:cs typeface="Arial" pitchFamily="34" charset="0"/>
              </a:rPr>
              <a:t>Raters should focus on specifics to quantify and qualify performance </a:t>
            </a:r>
          </a:p>
          <a:p>
            <a:pPr marL="342900" indent="-342900" fontAlgn="auto">
              <a:lnSpc>
                <a:spcPct val="90000"/>
              </a:lnSpc>
              <a:spcBef>
                <a:spcPct val="20000"/>
              </a:spcBef>
              <a:spcAft>
                <a:spcPts val="0"/>
              </a:spcAft>
              <a:defRPr/>
            </a:pPr>
            <a:endParaRPr lang="en-US" sz="800" dirty="0" smtClean="0">
              <a:latin typeface="Arial" pitchFamily="34" charset="0"/>
              <a:cs typeface="Arial" pitchFamily="34" charset="0"/>
            </a:endParaRPr>
          </a:p>
          <a:p>
            <a:pPr marL="342900" indent="-342900" fontAlgn="auto">
              <a:spcBef>
                <a:spcPct val="20000"/>
              </a:spcBef>
              <a:spcAft>
                <a:spcPts val="0"/>
              </a:spcAft>
              <a:defRPr/>
            </a:pPr>
            <a:r>
              <a:rPr lang="en-US" sz="1600" dirty="0" smtClean="0">
                <a:latin typeface="Arial" pitchFamily="34" charset="0"/>
                <a:cs typeface="Arial" pitchFamily="34" charset="0"/>
              </a:rPr>
              <a:t>Senior raters need to amplify their potential box checks by using the narrative to clearly send the appropriate message to selection boards. </a:t>
            </a:r>
            <a:r>
              <a:rPr lang="en-US" sz="1600" dirty="0" smtClean="0"/>
              <a:t>Focus on potential (3 to 5 years; command, assignment, schooling and promotion)</a:t>
            </a:r>
          </a:p>
          <a:p>
            <a:pPr marL="342900" indent="-342900" fontAlgn="auto">
              <a:lnSpc>
                <a:spcPct val="90000"/>
              </a:lnSpc>
              <a:spcBef>
                <a:spcPct val="20000"/>
              </a:spcBef>
              <a:spcAft>
                <a:spcPts val="0"/>
              </a:spcAft>
              <a:defRPr/>
            </a:pPr>
            <a:endParaRPr lang="en-US" sz="800" dirty="0" smtClean="0"/>
          </a:p>
          <a:p>
            <a:pPr marL="226634" eaLnBrk="1" fontAlgn="auto" hangingPunct="1">
              <a:spcBef>
                <a:spcPct val="0"/>
              </a:spcBef>
              <a:spcAft>
                <a:spcPts val="0"/>
              </a:spcAft>
              <a:defRPr/>
            </a:pPr>
            <a:r>
              <a:rPr lang="en-US" sz="1600" dirty="0" smtClean="0"/>
              <a:t>You cannot mention the block check in the narrative!  You cannot say, “I would give this officer an Excels box check if I had the profile to support.”      </a:t>
            </a:r>
          </a:p>
          <a:p>
            <a:pPr marL="342900" indent="-342900" fontAlgn="auto">
              <a:lnSpc>
                <a:spcPct val="90000"/>
              </a:lnSpc>
              <a:spcBef>
                <a:spcPct val="20000"/>
              </a:spcBef>
              <a:spcAft>
                <a:spcPts val="0"/>
              </a:spcAft>
              <a:defRPr/>
            </a:pPr>
            <a:endParaRPr lang="en-US" sz="800" dirty="0" smtClean="0"/>
          </a:p>
          <a:p>
            <a:pPr marL="342900" indent="-342900" fontAlgn="auto">
              <a:lnSpc>
                <a:spcPct val="90000"/>
              </a:lnSpc>
              <a:spcBef>
                <a:spcPct val="20000"/>
              </a:spcBef>
              <a:spcAft>
                <a:spcPts val="0"/>
              </a:spcAft>
              <a:defRPr/>
            </a:pPr>
            <a:r>
              <a:rPr lang="en-US" sz="1600" dirty="0" smtClean="0">
                <a:latin typeface="Arial" pitchFamily="34" charset="0"/>
                <a:cs typeface="Arial" pitchFamily="34" charset="0"/>
              </a:rPr>
              <a:t>  Be careful with your narrative: </a:t>
            </a:r>
          </a:p>
          <a:p>
            <a:pPr marL="742950" lvl="1" indent="-285750" fontAlgn="auto">
              <a:lnSpc>
                <a:spcPct val="90000"/>
              </a:lnSpc>
              <a:spcBef>
                <a:spcPct val="20000"/>
              </a:spcBef>
              <a:spcAft>
                <a:spcPts val="0"/>
              </a:spcAft>
              <a:defRPr/>
            </a:pPr>
            <a:r>
              <a:rPr lang="en-US" sz="1600" b="1" i="1" dirty="0" smtClean="0">
                <a:latin typeface="Arial" pitchFamily="34" charset="0"/>
                <a:cs typeface="Arial" pitchFamily="34" charset="0"/>
              </a:rPr>
              <a:t> -   What is not said can have the same impact as what is said</a:t>
            </a:r>
          </a:p>
          <a:p>
            <a:pPr marL="742950" lvl="1" indent="-285750" fontAlgn="auto">
              <a:lnSpc>
                <a:spcPct val="90000"/>
              </a:lnSpc>
              <a:spcBef>
                <a:spcPct val="20000"/>
              </a:spcBef>
              <a:spcAft>
                <a:spcPts val="0"/>
              </a:spcAft>
              <a:defRPr/>
            </a:pPr>
            <a:r>
              <a:rPr lang="en-US" sz="1600" b="1" i="1" dirty="0" smtClean="0">
                <a:latin typeface="Arial" pitchFamily="34" charset="0"/>
                <a:cs typeface="Arial" pitchFamily="34" charset="0"/>
              </a:rPr>
              <a:t> -   Don’t say the same thing for all your people (Boards can easily detect repeated verbiage)</a:t>
            </a:r>
          </a:p>
          <a:p>
            <a:pPr marL="742950" lvl="1" indent="-285750" fontAlgn="auto">
              <a:lnSpc>
                <a:spcPct val="90000"/>
              </a:lnSpc>
              <a:spcBef>
                <a:spcPct val="20000"/>
              </a:spcBef>
              <a:spcAft>
                <a:spcPts val="0"/>
              </a:spcAft>
              <a:buFontTx/>
              <a:buChar char="-"/>
              <a:defRPr/>
            </a:pPr>
            <a:r>
              <a:rPr lang="en-US" sz="1600" b="1" i="1" dirty="0" smtClean="0">
                <a:latin typeface="Arial" pitchFamily="34" charset="0"/>
                <a:cs typeface="Arial" pitchFamily="34" charset="0"/>
              </a:rPr>
              <a:t>Avoid using the same verbiage year to year for the same officer (modified cut and paste)</a:t>
            </a:r>
          </a:p>
          <a:p>
            <a:pPr marL="742950" lvl="1" indent="-285750" fontAlgn="auto">
              <a:lnSpc>
                <a:spcPct val="90000"/>
              </a:lnSpc>
              <a:spcBef>
                <a:spcPct val="20000"/>
              </a:spcBef>
              <a:spcAft>
                <a:spcPts val="0"/>
              </a:spcAft>
              <a:buFontTx/>
              <a:buChar char="-"/>
              <a:defRPr/>
            </a:pPr>
            <a:r>
              <a:rPr lang="en-US" sz="1600" b="1" i="1" dirty="0" smtClean="0">
                <a:latin typeface="Arial" pitchFamily="34" charset="0"/>
                <a:cs typeface="Arial" pitchFamily="34" charset="0"/>
              </a:rPr>
              <a:t>Accurately  and fairly assess all officers regardless of branch and functional area</a:t>
            </a:r>
          </a:p>
          <a:p>
            <a:pPr marL="742950" lvl="1" indent="-285750" fontAlgn="auto">
              <a:lnSpc>
                <a:spcPct val="90000"/>
              </a:lnSpc>
              <a:spcBef>
                <a:spcPct val="20000"/>
              </a:spcBef>
              <a:spcAft>
                <a:spcPts val="0"/>
              </a:spcAft>
              <a:buFontTx/>
              <a:buChar char="-"/>
              <a:defRPr/>
            </a:pPr>
            <a:endParaRPr lang="en-US" sz="1600" dirty="0" smtClean="0"/>
          </a:p>
          <a:p>
            <a:pPr marL="742950" lvl="1" indent="-285750" fontAlgn="auto">
              <a:lnSpc>
                <a:spcPct val="90000"/>
              </a:lnSpc>
              <a:spcBef>
                <a:spcPct val="20000"/>
              </a:spcBef>
              <a:spcAft>
                <a:spcPts val="0"/>
              </a:spcAft>
              <a:buFontTx/>
              <a:buChar char="-"/>
              <a:defRPr/>
            </a:pPr>
            <a:r>
              <a:rPr lang="en-US" sz="1600" dirty="0" smtClean="0"/>
              <a:t>Don’t be afraid of Referred Reports however, if you don’t think they are failing but are below average, use the qualified box..</a:t>
            </a:r>
          </a:p>
          <a:p>
            <a:pPr marL="742950" lvl="1" indent="-285750" fontAlgn="auto">
              <a:lnSpc>
                <a:spcPct val="90000"/>
              </a:lnSpc>
              <a:spcBef>
                <a:spcPct val="20000"/>
              </a:spcBef>
              <a:spcAft>
                <a:spcPts val="0"/>
              </a:spcAft>
              <a:buFontTx/>
              <a:buChar char="-"/>
              <a:defRPr/>
            </a:pPr>
            <a:endParaRPr lang="en-US" sz="1600" dirty="0" smtClean="0"/>
          </a:p>
          <a:p>
            <a:pPr>
              <a:defRPr/>
            </a:pPr>
            <a:r>
              <a:rPr lang="en-US" dirty="0" smtClean="0"/>
              <a:t>IMPORTANT*** The intent of the third box is to identify the below average performers who are technically qualified but merit the third box (below average) for potential. This population would probably not be large. The box would equate in the old system to the COM with a neutral/weak narrative.  It does not refer the report. This non referral was implemented as many Senior Raters</a:t>
            </a:r>
          </a:p>
          <a:p>
            <a:pPr>
              <a:defRPr/>
            </a:pPr>
            <a:r>
              <a:rPr lang="en-US" dirty="0" smtClean="0"/>
              <a:t>indicated they wanted to not refer a report but needed to clearly articulate the officer is below average. If the narrative uses terms like "failed to“ or "struggles with" coupled with a QUALIFIED indication, it might require referral.</a:t>
            </a:r>
          </a:p>
          <a:p>
            <a:pPr>
              <a:defRPr/>
            </a:pPr>
            <a:endParaRPr lang="en-US" dirty="0" smtClean="0"/>
          </a:p>
          <a:p>
            <a:pPr>
              <a:defRPr/>
            </a:pPr>
            <a:r>
              <a:rPr lang="en-US" dirty="0" smtClean="0"/>
              <a:t>In the next slides I will show some correlations of narrative to box check.</a:t>
            </a:r>
          </a:p>
          <a:p>
            <a:pPr>
              <a:defRPr/>
            </a:pPr>
            <a:endParaRPr lang="en-US" dirty="0" smtClean="0"/>
          </a:p>
          <a:p>
            <a:pPr>
              <a:defRPr/>
            </a:pPr>
            <a:endParaRPr lang="en-US" dirty="0" smtClean="0"/>
          </a:p>
          <a:p>
            <a:pPr marL="742950" lvl="1" indent="-285750" fontAlgn="auto">
              <a:lnSpc>
                <a:spcPct val="90000"/>
              </a:lnSpc>
              <a:spcBef>
                <a:spcPct val="20000"/>
              </a:spcBef>
              <a:spcAft>
                <a:spcPts val="0"/>
              </a:spcAft>
              <a:buFontTx/>
              <a:buChar char="-"/>
              <a:defRPr/>
            </a:pPr>
            <a:endParaRPr lang="en-US" dirty="0" smtClean="0"/>
          </a:p>
          <a:p>
            <a:pPr marL="226634" eaLnBrk="1" fontAlgn="auto" hangingPunct="1">
              <a:spcBef>
                <a:spcPct val="0"/>
              </a:spcBef>
              <a:spcAft>
                <a:spcPts val="0"/>
              </a:spcAft>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1627DAB5-50A9-47C5-8E46-F71553D4BB4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BCACFB-CFF9-4C65-8C4D-8D8FAEA67F37}" type="slidenum">
              <a:rPr lang="en-US">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BD1CE3-B51C-448C-9C54-B5665E2405C3}" type="slidenum">
              <a:rPr lang="en-US">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FAEF26-5D69-4C2B-83CC-9CA790362CAC}" type="slidenum">
              <a:rPr lang="en-US">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example of an exclusive Senior Rater Narrative</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6C37B4-548A-4D48-97FD-F539DD75842D}" type="slidenum">
              <a:rPr lang="en-US">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CFA294-E29A-4D75-880B-DCC4513C23C6}" type="slidenum">
              <a:rPr lang="en-US">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CB2A00-EE19-4E5D-8C28-0288FFB779D2}" type="slidenum">
              <a:rPr lang="en-US">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73731" name="Rectangle 3"/>
          <p:cNvSpPr>
            <a:spLocks noGrp="1" noChangeArrowheads="1"/>
          </p:cNvSpPr>
          <p:nvPr>
            <p:ph type="body" idx="1"/>
          </p:nvPr>
        </p:nvSpPr>
        <p:spPr bwMode="auto">
          <a:xfrm>
            <a:off x="685800" y="4414838"/>
            <a:ext cx="5486400" cy="4183062"/>
          </a:xfrm>
          <a:noFill/>
        </p:spPr>
        <p:txBody>
          <a:bodyPr wrap="square" lIns="93667" tIns="46832" rIns="93667" bIns="46832" numCol="1" anchor="t" anchorCtr="0" compatLnSpc="1">
            <a:prstTxWarp prst="textNoShape">
              <a:avLst/>
            </a:prstTxWarp>
          </a:bodyPr>
          <a:lstStyle/>
          <a:p>
            <a:pPr eaLnBrk="1" hangingPunct="1">
              <a:spcBef>
                <a:spcPct val="0"/>
              </a:spcBef>
            </a:pPr>
            <a:r>
              <a:rPr lang="en-US" sz="1000" dirty="0" smtClean="0"/>
              <a:t>Now that you have a basic understanding of the Evaluation system and rating chain roles and responsibilities, lets look at how that information is used ( BY BOARDS)</a:t>
            </a:r>
          </a:p>
          <a:p>
            <a:pPr eaLnBrk="1" hangingPunct="1">
              <a:spcBef>
                <a:spcPct val="0"/>
              </a:spcBef>
            </a:pPr>
            <a:endParaRPr lang="en-US" sz="1000" dirty="0" smtClean="0"/>
          </a:p>
          <a:p>
            <a:pPr eaLnBrk="1" hangingPunct="1">
              <a:spcBef>
                <a:spcPct val="0"/>
              </a:spcBef>
            </a:pPr>
            <a:r>
              <a:rPr lang="en-US" sz="1000" dirty="0" smtClean="0"/>
              <a:t>There are three parts to a board file Photo, ORB and the AMHRR – because these represent you at the board, we highly recommend that all are squared away- current photo, up to date orb and all of your evaluations are present-  your verification of your Board File ( My Board File shows you have looked at your file and it is good to go to represent you at the board.</a:t>
            </a:r>
          </a:p>
          <a:p>
            <a:pPr eaLnBrk="1" hangingPunct="1">
              <a:spcBef>
                <a:spcPct val="0"/>
              </a:spcBef>
            </a:pPr>
            <a:endParaRPr lang="en-US" sz="1000" dirty="0" smtClean="0"/>
          </a:p>
          <a:p>
            <a:pPr eaLnBrk="1" hangingPunct="1">
              <a:spcBef>
                <a:spcPct val="0"/>
              </a:spcBef>
            </a:pPr>
            <a:r>
              <a:rPr lang="en-US" sz="1000" dirty="0" smtClean="0"/>
              <a:t>Board members typically look at the Senior Rater narrative and read the comments on performance, potential and recommended schooling or future positions.  In post board surveys, board members list the senior rater section (specifically the narrative) as the single most important element in helping them determine how to vote a file. </a:t>
            </a:r>
          </a:p>
          <a:p>
            <a:pPr eaLnBrk="1" hangingPunct="1">
              <a:spcBef>
                <a:spcPct val="0"/>
              </a:spcBef>
            </a:pPr>
            <a:endParaRPr lang="en-US" sz="1000" dirty="0" smtClean="0"/>
          </a:p>
          <a:p>
            <a:pPr eaLnBrk="1" hangingPunct="1">
              <a:spcBef>
                <a:spcPct val="0"/>
              </a:spcBef>
            </a:pPr>
            <a:r>
              <a:rPr lang="en-US" sz="1000" dirty="0" smtClean="0"/>
              <a:t> Next most important is the senior rater label and associated information (if it applicable for the rated officer’s rank).  This provides the name of the rated officer, the senior rater’s name, the date of the rating, the total number of ratings this Senior Rater has completed, and the number of times this officer has been senior rated by the same individual, as well as any corresponding Block Check. An additional factor that board members look at when there is a block check is the Senior Rater Population size.  This helps them determine if the senior rater has a small population, and might be limited  in being able to give MOST QUALIFIED indication due to low numbers of officers in the rating population.  I’ll show you later how that works. </a:t>
            </a:r>
          </a:p>
          <a:p>
            <a:pPr eaLnBrk="1" hangingPunct="1">
              <a:spcBef>
                <a:spcPct val="0"/>
              </a:spcBef>
            </a:pPr>
            <a:endParaRPr lang="en-US" sz="1000" dirty="0" smtClean="0"/>
          </a:p>
          <a:p>
            <a:pPr eaLnBrk="1" hangingPunct="1">
              <a:spcBef>
                <a:spcPct val="0"/>
              </a:spcBef>
            </a:pPr>
            <a:r>
              <a:rPr lang="en-US" sz="1000" dirty="0" smtClean="0"/>
              <a:t> Board members next look at the Duty Description in helping to determine the scope of responsibility of the officer and the length of the OER (the number of rated months). Additionally, the number of rated months on an OER helps to determine the weight that it may carry with a board member.  Board members understand that there are times when a 3 month OER may be required by regulation, and that the amount of time that the rater and senior rater have had to formulate comments on performance and potential is different than is the rating period is for 12 months.  Board members also list the rater’s narrative as that final confirmation in looking at comments on performance, potential, and future schooling and positions.  </a:t>
            </a:r>
          </a:p>
          <a:p>
            <a:pPr eaLnBrk="1" hangingPunct="1">
              <a:spcBef>
                <a:spcPct val="0"/>
              </a:spcBef>
            </a:pPr>
            <a:endParaRPr lang="en-US" sz="1000" dirty="0" smtClean="0"/>
          </a:p>
          <a:p>
            <a:pPr eaLnBrk="1" hangingPunct="1">
              <a:spcBef>
                <a:spcPct val="0"/>
              </a:spcBef>
            </a:pPr>
            <a:r>
              <a:rPr lang="en-US" sz="1000" dirty="0" smtClean="0"/>
              <a:t>Most notably, board members are able to determine when a senior rater is attempting to write a strong narrative versus an exclusive narrative like we discussed earlier.  This helps weight the evaluations.  Senior rater narratives should be quantified, qualified descriptive narratives of the senior raters passion, or lack thereof, for the rated officer.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08075" y="696913"/>
            <a:ext cx="4645025" cy="3484562"/>
          </a:xfrm>
          <a:noFill/>
          <a:ln>
            <a:solidFill>
              <a:srgbClr val="000000"/>
            </a:solidFill>
            <a:miter lim="800000"/>
            <a:headEnd/>
            <a:tailEnd/>
          </a:ln>
        </p:spPr>
      </p:sp>
      <p:sp>
        <p:nvSpPr>
          <p:cNvPr id="74755" name="Rectangle 3"/>
          <p:cNvSpPr>
            <a:spLocks noGrp="1" noChangeArrowheads="1"/>
          </p:cNvSpPr>
          <p:nvPr>
            <p:ph type="body" idx="1"/>
          </p:nvPr>
        </p:nvSpPr>
        <p:spPr bwMode="auto">
          <a:xfrm>
            <a:off x="912813" y="4414838"/>
            <a:ext cx="5032375" cy="4184650"/>
          </a:xfrm>
          <a:noFill/>
        </p:spPr>
        <p:txBody>
          <a:bodyPr wrap="square" lIns="93827" tIns="46915" rIns="93827" bIns="46915" numCol="1" anchor="t" anchorCtr="0" compatLnSpc="1">
            <a:prstTxWarp prst="textNoShape">
              <a:avLst/>
            </a:prstTxWarp>
          </a:bodyPr>
          <a:lstStyle/>
          <a:p>
            <a:pPr eaLnBrk="1" hangingPunct="1">
              <a:spcBef>
                <a:spcPct val="0"/>
              </a:spcBef>
            </a:pPr>
            <a:r>
              <a:rPr lang="en-US" dirty="0" smtClean="0"/>
              <a:t>Here is the dual monitor ASBS file review system that board members use.</a:t>
            </a:r>
          </a:p>
          <a:p>
            <a:pPr eaLnBrk="1" hangingPunct="1">
              <a:spcBef>
                <a:spcPct val="0"/>
              </a:spcBef>
            </a:pPr>
            <a:endParaRPr lang="en-US" dirty="0" smtClean="0"/>
          </a:p>
          <a:p>
            <a:pPr eaLnBrk="1" hangingPunct="1">
              <a:spcBef>
                <a:spcPct val="0"/>
              </a:spcBef>
            </a:pPr>
            <a:r>
              <a:rPr lang="en-US" dirty="0" smtClean="0"/>
              <a:t>Note the ORB is Visible on the right, Your Photo is immediately up front, and on the left are all of you OERS, Awards and Disciplinary data.</a:t>
            </a:r>
          </a:p>
          <a:p>
            <a:pPr eaLnBrk="1" hangingPunct="1">
              <a:spcBef>
                <a:spcPct val="0"/>
              </a:spcBef>
            </a:pPr>
            <a:endParaRPr lang="en-US" dirty="0" smtClean="0"/>
          </a:p>
          <a:p>
            <a:pPr eaLnBrk="1" hangingPunct="1">
              <a:spcBef>
                <a:spcPct val="0"/>
              </a:spcBef>
            </a:pPr>
            <a:r>
              <a:rPr lang="en-US" dirty="0" smtClean="0"/>
              <a:t>This set up allows Board Members to quickly move through and VOTE on a file.</a:t>
            </a:r>
          </a:p>
          <a:p>
            <a:pPr eaLnBrk="1" hangingPunct="1">
              <a:spcBef>
                <a:spcPct val="0"/>
              </a:spcBef>
            </a:pPr>
            <a:endParaRPr lang="en-US" dirty="0" smtClean="0"/>
          </a:p>
          <a:p>
            <a:pPr eaLnBrk="1" hangingPunct="1">
              <a:spcBef>
                <a:spcPct val="0"/>
              </a:spcBef>
            </a:pPr>
            <a:r>
              <a:rPr lang="en-US" dirty="0" smtClean="0"/>
              <a:t>Boards Members are made up of a representative population of the Army, are Senior in grade to the Board Eligible population and in sufficient numbers to remove any possible bias.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08075" y="700088"/>
            <a:ext cx="4643438" cy="3482975"/>
          </a:xfrm>
          <a:noFill/>
          <a:ln>
            <a:solidFill>
              <a:srgbClr val="000000"/>
            </a:solidFill>
            <a:miter lim="800000"/>
            <a:headEnd/>
            <a:tailEnd/>
          </a:ln>
        </p:spPr>
      </p:sp>
      <p:sp>
        <p:nvSpPr>
          <p:cNvPr id="57347" name="Rectangle 3"/>
          <p:cNvSpPr>
            <a:spLocks noGrp="1" noChangeArrowheads="1"/>
          </p:cNvSpPr>
          <p:nvPr>
            <p:ph type="body" idx="1"/>
          </p:nvPr>
        </p:nvSpPr>
        <p:spPr bwMode="auto">
          <a:xfrm>
            <a:off x="914400" y="4416425"/>
            <a:ext cx="5029200" cy="4181475"/>
          </a:xfrm>
          <a:noFill/>
        </p:spPr>
        <p:txBody>
          <a:bodyPr wrap="square" numCol="1" anchor="t" anchorCtr="0" compatLnSpc="1">
            <a:prstTxWarp prst="textNoShape">
              <a:avLst/>
            </a:prstTxWarp>
          </a:bodyPr>
          <a:lstStyle/>
          <a:p>
            <a:pPr eaLnBrk="1" hangingPunct="1">
              <a:spcBef>
                <a:spcPct val="0"/>
              </a:spcBef>
            </a:pPr>
            <a:r>
              <a:rPr lang="en-US" dirty="0" smtClean="0"/>
              <a:t>Evaluation Systems Facts:</a:t>
            </a:r>
          </a:p>
          <a:p>
            <a:pPr eaLnBrk="1" hangingPunct="1">
              <a:spcBef>
                <a:spcPct val="0"/>
              </a:spcBef>
            </a:pPr>
            <a:endParaRPr lang="en-US" dirty="0" smtClean="0"/>
          </a:p>
          <a:p>
            <a:pPr eaLnBrk="1" hangingPunct="1">
              <a:spcBef>
                <a:spcPct val="0"/>
              </a:spcBef>
            </a:pPr>
            <a:r>
              <a:rPr lang="en-US" dirty="0" smtClean="0"/>
              <a:t>Bottom line:  OER and NCOERs are tools to assess performance and potential (collectively they paint a picture of promotion potential)</a:t>
            </a:r>
          </a:p>
          <a:p>
            <a:pPr eaLnBrk="1" hangingPunct="1">
              <a:spcBef>
                <a:spcPct val="0"/>
              </a:spcBef>
            </a:pPr>
            <a:endParaRPr lang="en-US" dirty="0" smtClean="0"/>
          </a:p>
          <a:p>
            <a:pPr eaLnBrk="1" hangingPunct="1">
              <a:spcBef>
                <a:spcPct val="0"/>
              </a:spcBef>
            </a:pPr>
            <a:r>
              <a:rPr lang="en-US" dirty="0" smtClean="0"/>
              <a:t>For OERS, we have a Senior Rater managed profile which limits “Most Qualified” block check to less than 50%.  **The narrative is crucial to communicate potential to a board.</a:t>
            </a:r>
          </a:p>
          <a:p>
            <a:pPr eaLnBrk="1" hangingPunct="1">
              <a:spcBef>
                <a:spcPct val="0"/>
              </a:spcBef>
            </a:pPr>
            <a:r>
              <a:rPr lang="en-US" dirty="0" smtClean="0"/>
              <a:t>For Raters, the RATER PROFILE is also a managed profile with a  less than 50% limitation. Again, when reading or interpreting the raters intent, the narrative is expected to weigh most heavily in during board or assignment deliberations.</a:t>
            </a:r>
          </a:p>
          <a:p>
            <a:pPr eaLnBrk="1" hangingPunct="1">
              <a:spcBef>
                <a:spcPct val="0"/>
              </a:spcBef>
            </a:pPr>
            <a:endParaRPr lang="en-US" dirty="0" smtClean="0"/>
          </a:p>
          <a:p>
            <a:pPr eaLnBrk="1" hangingPunct="1">
              <a:spcBef>
                <a:spcPct val="0"/>
              </a:spcBef>
            </a:pPr>
            <a:r>
              <a:rPr lang="en-US" dirty="0" smtClean="0"/>
              <a:t>All HQDA selection boards are informed to use the “whole file” concept and not any individual report.  Why???  Rating Officials have different philosophies,  some have small rated populations or immature profiles and when reviewing multiple reports SIDE BY SIDE, a better assessment can be made.  ( Consider this: If you have one OER, you have the opinion of one rater and one senior rater.  If you read five or ten OERs, you will have the opinion of ten or twenty rating officials to inform your assessment)</a:t>
            </a:r>
          </a:p>
          <a:p>
            <a:pPr eaLnBrk="1" hangingPunct="1">
              <a:spcBef>
                <a:spcPct val="0"/>
              </a:spcBef>
            </a:pPr>
            <a:endParaRPr lang="en-US" dirty="0" smtClean="0"/>
          </a:p>
          <a:p>
            <a:pPr eaLnBrk="1" hangingPunct="1">
              <a:spcBef>
                <a:spcPct val="0"/>
              </a:spcBef>
            </a:pPr>
            <a:r>
              <a:rPr lang="en-US" dirty="0" smtClean="0"/>
              <a:t>Commanders approve the rating scheme……S1s assist and manage with Commander’s support.</a:t>
            </a:r>
          </a:p>
          <a:p>
            <a:pPr eaLnBrk="1" hangingPunct="1">
              <a:spcBef>
                <a:spcPct val="0"/>
              </a:spcBef>
            </a:pPr>
            <a:endParaRPr lang="en-US" dirty="0" smtClean="0"/>
          </a:p>
          <a:p>
            <a:pPr eaLnBrk="1" hangingPunct="1">
              <a:spcBef>
                <a:spcPct val="0"/>
              </a:spcBef>
            </a:pPr>
            <a:r>
              <a:rPr lang="en-US" dirty="0" smtClean="0"/>
              <a:t>Counseling (verbal/written) is key to provide expectation management.  Keep on the right path….use support form.    </a:t>
            </a: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Evaluation screenshot- board members can see both sides at one time.</a:t>
            </a:r>
          </a:p>
        </p:txBody>
      </p:sp>
      <p:sp>
        <p:nvSpPr>
          <p:cNvPr id="4" name="Slide Number Placeholder 3"/>
          <p:cNvSpPr>
            <a:spLocks noGrp="1"/>
          </p:cNvSpPr>
          <p:nvPr>
            <p:ph type="sldNum" sz="quarter" idx="5"/>
          </p:nvPr>
        </p:nvSpPr>
        <p:spPr/>
        <p:txBody>
          <a:bodyPr/>
          <a:lstStyle/>
          <a:p>
            <a:pPr>
              <a:defRPr/>
            </a:pPr>
            <a:fld id="{13C1F86A-AE0E-47F7-B83E-F93B3A6053A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76675" y="-1588"/>
            <a:ext cx="2955925" cy="414338"/>
          </a:xfrm>
          <a:prstGeom prst="rect">
            <a:avLst/>
          </a:prstGeom>
          <a:noFill/>
          <a:ln w="9525">
            <a:noFill/>
            <a:miter lim="800000"/>
            <a:headEnd/>
            <a:tailEnd/>
          </a:ln>
        </p:spPr>
        <p:txBody>
          <a:bodyPr wrap="none" lIns="91428" tIns="45714" rIns="91428" bIns="45714" anchor="ctr"/>
          <a:lstStyle/>
          <a:p>
            <a:endParaRPr lang="en-US" dirty="0">
              <a:latin typeface="Calibri" pitchFamily="34" charset="0"/>
            </a:endParaRPr>
          </a:p>
        </p:txBody>
      </p:sp>
      <p:sp>
        <p:nvSpPr>
          <p:cNvPr id="76803" name="Rectangle 3"/>
          <p:cNvSpPr>
            <a:spLocks noChangeArrowheads="1"/>
          </p:cNvSpPr>
          <p:nvPr/>
        </p:nvSpPr>
        <p:spPr bwMode="auto">
          <a:xfrm>
            <a:off x="3876675" y="8782050"/>
            <a:ext cx="2955925" cy="514350"/>
          </a:xfrm>
          <a:prstGeom prst="rect">
            <a:avLst/>
          </a:prstGeom>
          <a:noFill/>
          <a:ln w="9525">
            <a:noFill/>
            <a:miter lim="800000"/>
            <a:headEnd/>
            <a:tailEnd/>
          </a:ln>
        </p:spPr>
        <p:txBody>
          <a:bodyPr lIns="19841" tIns="0" rIns="19841" bIns="0" anchor="b"/>
          <a:lstStyle/>
          <a:p>
            <a:pPr algn="r" defTabSz="947738"/>
            <a:r>
              <a:rPr lang="en-US" sz="1000" i="1" dirty="0">
                <a:latin typeface="Calibri" pitchFamily="34" charset="0"/>
              </a:rPr>
              <a:t>24</a:t>
            </a:r>
          </a:p>
        </p:txBody>
      </p:sp>
      <p:sp>
        <p:nvSpPr>
          <p:cNvPr id="76804" name="Rectangle 4"/>
          <p:cNvSpPr>
            <a:spLocks noChangeArrowheads="1"/>
          </p:cNvSpPr>
          <p:nvPr/>
        </p:nvSpPr>
        <p:spPr bwMode="auto">
          <a:xfrm>
            <a:off x="23813" y="8782050"/>
            <a:ext cx="2955925" cy="514350"/>
          </a:xfrm>
          <a:prstGeom prst="rect">
            <a:avLst/>
          </a:prstGeom>
          <a:noFill/>
          <a:ln w="9525">
            <a:noFill/>
            <a:miter lim="800000"/>
            <a:headEnd/>
            <a:tailEnd/>
          </a:ln>
        </p:spPr>
        <p:txBody>
          <a:bodyPr wrap="none" lIns="91428" tIns="45714" rIns="91428" bIns="45714" anchor="ctr"/>
          <a:lstStyle/>
          <a:p>
            <a:endParaRPr lang="en-US" dirty="0">
              <a:latin typeface="Calibri" pitchFamily="34" charset="0"/>
            </a:endParaRPr>
          </a:p>
        </p:txBody>
      </p:sp>
      <p:sp>
        <p:nvSpPr>
          <p:cNvPr id="76805" name="Rectangle 5"/>
          <p:cNvSpPr>
            <a:spLocks noChangeArrowheads="1"/>
          </p:cNvSpPr>
          <p:nvPr/>
        </p:nvSpPr>
        <p:spPr bwMode="auto">
          <a:xfrm>
            <a:off x="23813" y="-1588"/>
            <a:ext cx="2955925" cy="414338"/>
          </a:xfrm>
          <a:prstGeom prst="rect">
            <a:avLst/>
          </a:prstGeom>
          <a:noFill/>
          <a:ln w="9525">
            <a:noFill/>
            <a:miter lim="800000"/>
            <a:headEnd/>
            <a:tailEnd/>
          </a:ln>
        </p:spPr>
        <p:txBody>
          <a:bodyPr wrap="none" lIns="91428" tIns="45714" rIns="91428" bIns="45714" anchor="ctr"/>
          <a:lstStyle/>
          <a:p>
            <a:endParaRPr lang="en-US" dirty="0">
              <a:latin typeface="Calibri" pitchFamily="34" charset="0"/>
            </a:endParaRPr>
          </a:p>
        </p:txBody>
      </p:sp>
      <p:sp>
        <p:nvSpPr>
          <p:cNvPr id="76806" name="Rectangle 6"/>
          <p:cNvSpPr>
            <a:spLocks noGrp="1" noChangeArrowheads="1"/>
          </p:cNvSpPr>
          <p:nvPr>
            <p:ph type="body" idx="1"/>
          </p:nvPr>
        </p:nvSpPr>
        <p:spPr bwMode="auto">
          <a:xfrm>
            <a:off x="601663" y="4414838"/>
            <a:ext cx="5653087" cy="4183062"/>
          </a:xfrm>
          <a:noFill/>
        </p:spPr>
        <p:txBody>
          <a:bodyPr wrap="square" lIns="95898" tIns="47949" rIns="95898" bIns="47949" numCol="1" anchor="t" anchorCtr="0" compatLnSpc="1">
            <a:prstTxWarp prst="textNoShape">
              <a:avLst/>
            </a:prstTxWarp>
          </a:bodyPr>
          <a:lstStyle/>
          <a:p>
            <a:pPr eaLnBrk="1" hangingPunct="1">
              <a:spcBef>
                <a:spcPct val="0"/>
              </a:spcBef>
              <a:buFontTx/>
              <a:buChar char="•"/>
            </a:pPr>
            <a:r>
              <a:rPr lang="en-US" sz="2000" b="1" dirty="0" smtClean="0"/>
              <a:t>  DA Secretariat opens board</a:t>
            </a:r>
          </a:p>
          <a:p>
            <a:pPr lvl="1" eaLnBrk="1" hangingPunct="1">
              <a:spcBef>
                <a:spcPct val="0"/>
              </a:spcBef>
              <a:buFontTx/>
              <a:buChar char="–"/>
            </a:pPr>
            <a:r>
              <a:rPr lang="en-US" b="1" dirty="0" smtClean="0"/>
              <a:t>  Administers board oath</a:t>
            </a:r>
          </a:p>
          <a:p>
            <a:pPr lvl="1" eaLnBrk="1" hangingPunct="1">
              <a:spcBef>
                <a:spcPct val="0"/>
              </a:spcBef>
              <a:buFontTx/>
              <a:buChar char="–"/>
            </a:pPr>
            <a:r>
              <a:rPr lang="en-US" b="1" dirty="0" smtClean="0"/>
              <a:t>  Presents briefings; OER, QMP, and SEC ARMY MOI</a:t>
            </a:r>
          </a:p>
          <a:p>
            <a:pPr eaLnBrk="1" hangingPunct="1">
              <a:spcBef>
                <a:spcPct val="0"/>
              </a:spcBef>
              <a:buFontTx/>
              <a:buChar char="•"/>
            </a:pPr>
            <a:r>
              <a:rPr lang="en-US" sz="2000" b="1" dirty="0" smtClean="0"/>
              <a:t>  Conducts practice vote</a:t>
            </a:r>
          </a:p>
          <a:p>
            <a:pPr eaLnBrk="1" hangingPunct="1">
              <a:spcBef>
                <a:spcPct val="0"/>
              </a:spcBef>
              <a:buFontTx/>
              <a:buChar char="•"/>
            </a:pPr>
            <a:r>
              <a:rPr lang="en-US" sz="2000" b="1" dirty="0" smtClean="0"/>
              <a:t>  Board members prepared to vote file </a:t>
            </a:r>
          </a:p>
          <a:p>
            <a:pPr eaLnBrk="1" hangingPunct="1">
              <a:spcBef>
                <a:spcPct val="0"/>
              </a:spcBef>
              <a:buFontTx/>
              <a:buChar char="•"/>
            </a:pPr>
            <a:endParaRPr lang="en-US" sz="2000" b="1" dirty="0" smtClean="0"/>
          </a:p>
          <a:p>
            <a:pPr eaLnBrk="1" hangingPunct="1">
              <a:spcBef>
                <a:spcPct val="0"/>
              </a:spcBef>
              <a:buFontTx/>
              <a:buChar char="•"/>
            </a:pPr>
            <a:r>
              <a:rPr lang="en-US" sz="2000" b="1" dirty="0" smtClean="0"/>
              <a:t>The board members use The MOI, Board File, their experience and judgment  to determine a score for each file  which is their vote.  If any Board Member is statistically out (either very high or very low) compared to the other voting members, they are directed to revote the file.</a:t>
            </a:r>
          </a:p>
        </p:txBody>
      </p:sp>
      <p:sp>
        <p:nvSpPr>
          <p:cNvPr id="76807" name="Rectangle 7"/>
          <p:cNvSpPr>
            <a:spLocks noGrp="1" noRot="1" noChangeAspect="1" noChangeArrowheads="1" noTextEdit="1"/>
          </p:cNvSpPr>
          <p:nvPr>
            <p:ph type="sldImg"/>
          </p:nvPr>
        </p:nvSpPr>
        <p:spPr bwMode="auto">
          <a:xfrm>
            <a:off x="1114425" y="703263"/>
            <a:ext cx="4629150" cy="3471862"/>
          </a:xfrm>
          <a:noFill/>
          <a:ln cap="flat">
            <a:solidFill>
              <a:srgbClr val="000000"/>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231775" indent="-231775" eaLnBrk="1" hangingPunct="1">
              <a:lnSpc>
                <a:spcPct val="90000"/>
              </a:lnSpc>
              <a:spcBef>
                <a:spcPct val="0"/>
              </a:spcBef>
              <a:defRPr/>
            </a:pPr>
            <a:r>
              <a:rPr lang="en-US" dirty="0" smtClean="0">
                <a:latin typeface="Arial" pitchFamily="34" charset="0"/>
              </a:rPr>
              <a:t>Board members receive instruction (which is not guidance on where to look on the OER….</a:t>
            </a:r>
          </a:p>
          <a:p>
            <a:pPr marL="231775" indent="-231775" eaLnBrk="1" hangingPunct="1">
              <a:lnSpc>
                <a:spcPct val="90000"/>
              </a:lnSpc>
              <a:spcBef>
                <a:spcPct val="0"/>
              </a:spcBef>
              <a:defRPr/>
            </a:pPr>
            <a:endParaRPr lang="en-US" dirty="0" smtClean="0">
              <a:latin typeface="Arial" pitchFamily="34" charset="0"/>
            </a:endParaRPr>
          </a:p>
          <a:p>
            <a:pPr marL="231775" indent="-231775" eaLnBrk="1" hangingPunct="1">
              <a:lnSpc>
                <a:spcPct val="90000"/>
              </a:lnSpc>
              <a:spcBef>
                <a:spcPct val="0"/>
              </a:spcBef>
              <a:defRPr/>
            </a:pPr>
            <a:r>
              <a:rPr lang="en-US" dirty="0" smtClean="0">
                <a:latin typeface="Arial" pitchFamily="34" charset="0"/>
              </a:rPr>
              <a:t>“The OER front side, top half, contains several key areas of importance which are highlighted in red”:</a:t>
            </a:r>
          </a:p>
          <a:p>
            <a:pPr marL="231775" indent="-231775" eaLnBrk="1" hangingPunct="1">
              <a:lnSpc>
                <a:spcPct val="90000"/>
              </a:lnSpc>
              <a:spcBef>
                <a:spcPct val="0"/>
              </a:spcBef>
              <a:defRPr/>
            </a:pPr>
            <a:endParaRPr lang="en-US" dirty="0" smtClean="0">
              <a:latin typeface="Arial" pitchFamily="34" charset="0"/>
            </a:endParaRPr>
          </a:p>
          <a:p>
            <a:pPr marL="231775" indent="-231775" eaLnBrk="1" hangingPunct="1">
              <a:lnSpc>
                <a:spcPct val="90000"/>
              </a:lnSpc>
              <a:spcBef>
                <a:spcPct val="0"/>
              </a:spcBef>
              <a:defRPr/>
            </a:pPr>
            <a:r>
              <a:rPr lang="en-US" dirty="0" smtClean="0">
                <a:latin typeface="Arial" pitchFamily="34" charset="0"/>
              </a:rPr>
              <a:t> 1-The </a:t>
            </a:r>
            <a:r>
              <a:rPr lang="en-US" dirty="0" smtClean="0">
                <a:solidFill>
                  <a:srgbClr val="FF0000"/>
                </a:solidFill>
                <a:latin typeface="Arial" pitchFamily="34" charset="0"/>
              </a:rPr>
              <a:t>type of evaluation </a:t>
            </a:r>
            <a:r>
              <a:rPr lang="en-US" dirty="0" smtClean="0">
                <a:latin typeface="Arial" pitchFamily="34" charset="0"/>
              </a:rPr>
              <a:t>(Change of Rater, Annual, Complete the Record, etc.) and the </a:t>
            </a:r>
            <a:r>
              <a:rPr lang="en-US" dirty="0" smtClean="0">
                <a:solidFill>
                  <a:srgbClr val="FF0000"/>
                </a:solidFill>
                <a:latin typeface="Arial" pitchFamily="34" charset="0"/>
              </a:rPr>
              <a:t>number of  evaluated months</a:t>
            </a:r>
            <a:r>
              <a:rPr lang="en-US" dirty="0" smtClean="0">
                <a:latin typeface="Arial" pitchFamily="34" charset="0"/>
              </a:rPr>
              <a:t>.  </a:t>
            </a:r>
          </a:p>
          <a:p>
            <a:pPr marL="231775" indent="-231775" eaLnBrk="1" hangingPunct="1">
              <a:lnSpc>
                <a:spcPct val="90000"/>
              </a:lnSpc>
              <a:spcBef>
                <a:spcPct val="0"/>
              </a:spcBef>
              <a:defRPr/>
            </a:pPr>
            <a:r>
              <a:rPr lang="en-US" dirty="0" smtClean="0">
                <a:latin typeface="Arial" pitchFamily="34" charset="0"/>
              </a:rPr>
              <a:t> </a:t>
            </a:r>
          </a:p>
          <a:p>
            <a:pPr marL="231775" indent="-231775" eaLnBrk="1" hangingPunct="1">
              <a:lnSpc>
                <a:spcPct val="90000"/>
              </a:lnSpc>
              <a:spcBef>
                <a:spcPct val="0"/>
              </a:spcBef>
              <a:defRPr/>
            </a:pPr>
            <a:r>
              <a:rPr lang="en-US" dirty="0" smtClean="0">
                <a:latin typeface="Arial" pitchFamily="34" charset="0"/>
              </a:rPr>
              <a:t>2- Combine this period with the </a:t>
            </a:r>
            <a:r>
              <a:rPr lang="en-US" dirty="0" smtClean="0">
                <a:solidFill>
                  <a:srgbClr val="FF0000"/>
                </a:solidFill>
                <a:latin typeface="Arial" pitchFamily="34" charset="0"/>
              </a:rPr>
              <a:t>duty title </a:t>
            </a:r>
            <a:r>
              <a:rPr lang="en-US" dirty="0" smtClean="0">
                <a:latin typeface="Arial" pitchFamily="34" charset="0"/>
              </a:rPr>
              <a:t>and </a:t>
            </a:r>
            <a:r>
              <a:rPr lang="en-US" dirty="0" smtClean="0">
                <a:solidFill>
                  <a:srgbClr val="FF0000"/>
                </a:solidFill>
                <a:latin typeface="Arial" pitchFamily="34" charset="0"/>
              </a:rPr>
              <a:t>job description</a:t>
            </a:r>
            <a:r>
              <a:rPr lang="en-US" dirty="0" smtClean="0">
                <a:latin typeface="Arial" pitchFamily="34" charset="0"/>
              </a:rPr>
              <a:t>;-- board members normally get what they need to weight an individual OER.</a:t>
            </a:r>
          </a:p>
          <a:p>
            <a:pPr marL="231775" indent="-231775" eaLnBrk="1" hangingPunct="1">
              <a:lnSpc>
                <a:spcPct val="90000"/>
              </a:lnSpc>
              <a:spcBef>
                <a:spcPct val="0"/>
              </a:spcBef>
              <a:defRPr/>
            </a:pPr>
            <a:endParaRPr lang="en-US" dirty="0" smtClean="0">
              <a:latin typeface="Arial" pitchFamily="34" charset="0"/>
            </a:endParaRPr>
          </a:p>
          <a:p>
            <a:pPr marL="231775" indent="-231775" eaLnBrk="1" hangingPunct="1">
              <a:lnSpc>
                <a:spcPct val="90000"/>
              </a:lnSpc>
              <a:spcBef>
                <a:spcPct val="0"/>
              </a:spcBef>
              <a:defRPr/>
            </a:pPr>
            <a:r>
              <a:rPr lang="en-US" dirty="0" smtClean="0">
                <a:latin typeface="Arial" pitchFamily="34" charset="0"/>
              </a:rPr>
              <a:t>     The duty description should explain the scope and responsibilities so that those members unfamiliar with this branch or functional area can understand what the officer did and what he/she was supposed to do.  (When writing, don’t use acronyms.)</a:t>
            </a:r>
          </a:p>
          <a:p>
            <a:pPr marL="231775" indent="-231775" eaLnBrk="1" hangingPunct="1">
              <a:lnSpc>
                <a:spcPct val="90000"/>
              </a:lnSpc>
              <a:spcBef>
                <a:spcPct val="0"/>
              </a:spcBef>
              <a:defRPr/>
            </a:pPr>
            <a:endParaRPr lang="en-US" dirty="0" smtClean="0">
              <a:latin typeface="Arial" pitchFamily="34" charset="0"/>
            </a:endParaRPr>
          </a:p>
          <a:p>
            <a:pPr marL="231775" indent="-231775" eaLnBrk="1" hangingPunct="1">
              <a:lnSpc>
                <a:spcPct val="90000"/>
              </a:lnSpc>
              <a:spcBef>
                <a:spcPct val="0"/>
              </a:spcBef>
              <a:defRPr/>
            </a:pPr>
            <a:r>
              <a:rPr lang="en-US" dirty="0" smtClean="0">
                <a:latin typeface="Arial" pitchFamily="34" charset="0"/>
              </a:rPr>
              <a:t> 3- In the </a:t>
            </a:r>
            <a:r>
              <a:rPr lang="en-US" dirty="0" smtClean="0">
                <a:solidFill>
                  <a:srgbClr val="FF0000"/>
                </a:solidFill>
                <a:latin typeface="Arial" pitchFamily="34" charset="0"/>
              </a:rPr>
              <a:t>administrative section</a:t>
            </a:r>
            <a:r>
              <a:rPr lang="en-US" dirty="0" smtClean="0">
                <a:latin typeface="Arial" pitchFamily="34" charset="0"/>
              </a:rPr>
              <a:t>, the rated officer signs last indicating that he/she has seen the completed form.  OERs may have a combination of CAC and ink signatures. </a:t>
            </a:r>
          </a:p>
          <a:p>
            <a:pPr marL="231775" indent="-231775" eaLnBrk="1" hangingPunct="1">
              <a:lnSpc>
                <a:spcPct val="90000"/>
              </a:lnSpc>
              <a:spcBef>
                <a:spcPct val="0"/>
              </a:spcBef>
              <a:defRPr/>
            </a:pPr>
            <a:endParaRPr lang="en-US" dirty="0" smtClean="0">
              <a:latin typeface="Arial" pitchFamily="34" charset="0"/>
            </a:endParaRPr>
          </a:p>
          <a:p>
            <a:pPr marL="231775" indent="-231775" eaLnBrk="1" hangingPunct="1">
              <a:lnSpc>
                <a:spcPct val="90000"/>
              </a:lnSpc>
              <a:spcBef>
                <a:spcPct val="0"/>
              </a:spcBef>
              <a:defRPr/>
            </a:pPr>
            <a:r>
              <a:rPr lang="en-US" dirty="0" smtClean="0">
                <a:latin typeface="Arial" pitchFamily="34" charset="0"/>
              </a:rPr>
              <a:t> 4- A “</a:t>
            </a:r>
            <a:r>
              <a:rPr lang="en-US" dirty="0" smtClean="0">
                <a:solidFill>
                  <a:srgbClr val="FF0000"/>
                </a:solidFill>
                <a:latin typeface="Arial" pitchFamily="34" charset="0"/>
              </a:rPr>
              <a:t>referred</a:t>
            </a:r>
            <a:r>
              <a:rPr lang="en-US" dirty="0" smtClean="0">
                <a:latin typeface="Arial" pitchFamily="34" charset="0"/>
              </a:rPr>
              <a:t>” report, or a report with negative information, is annotated with a box check and the rated officer annotates whether or not a response will be submitted.  Any comments from the rated officer in response to the OER will be posted next to the OER in the OMPF.  A referred box check eliminates formal referral letters (unless the rated officer was contacted by mail.)  </a:t>
            </a:r>
          </a:p>
          <a:p>
            <a:pPr marL="231775" indent="-231775" eaLnBrk="1" hangingPunct="1">
              <a:lnSpc>
                <a:spcPct val="90000"/>
              </a:lnSpc>
              <a:spcBef>
                <a:spcPct val="0"/>
              </a:spcBef>
              <a:defRPr/>
            </a:pPr>
            <a:endParaRPr lang="en-US" dirty="0" smtClean="0">
              <a:latin typeface="Arial" pitchFamily="34" charset="0"/>
            </a:endParaRPr>
          </a:p>
          <a:p>
            <a:pPr marL="228600" indent="-228600">
              <a:defRPr/>
            </a:pPr>
            <a:r>
              <a:rPr lang="en-US" dirty="0" smtClean="0">
                <a:latin typeface="Arial" pitchFamily="34" charset="0"/>
                <a:cs typeface="Arial" pitchFamily="34" charset="0"/>
              </a:rPr>
              <a:t>5-  Note the space to enter the supplementary review information on the front of the form.  This is used when there is no uniformed Army designated rating official  for the rated Officer (there needs to be at least one). If not, a supplementary review will be performed by the first U.S. Army officer above (normally) the senior rater in the organization or chain of supervision.  This officer will be designated as the Uniformed Army Advisor by the CDR establishing the rating chain and identified in the published rating chain.</a:t>
            </a:r>
          </a:p>
          <a:p>
            <a:pPr marL="231775" indent="-231775" eaLnBrk="1" hangingPunct="1">
              <a:lnSpc>
                <a:spcPct val="90000"/>
              </a:lnSpc>
              <a:spcBef>
                <a:spcPct val="0"/>
              </a:spcBef>
              <a:defRPr/>
            </a:pPr>
            <a:endParaRPr lang="en-US" b="1" dirty="0" smtClean="0">
              <a:latin typeface="Arial" pitchFamily="34" charset="0"/>
            </a:endParaRPr>
          </a:p>
          <a:p>
            <a:pPr marL="231775" indent="-231775" eaLnBrk="1" hangingPunct="1">
              <a:lnSpc>
                <a:spcPct val="90000"/>
              </a:lnSpc>
              <a:spcBef>
                <a:spcPct val="0"/>
              </a:spcBef>
              <a:defRPr/>
            </a:pPr>
            <a:r>
              <a:rPr lang="en-US" b="1" dirty="0" smtClean="0">
                <a:latin typeface="Arial" pitchFamily="34" charset="0"/>
              </a:rPr>
              <a:t> 6- The MSAF 360 date box is an added field and replaces the need for a required statement in the raters narrative. It the completions date of the MSAF (REF AR350-1) and is good for 3 years. Lack of a date will not in and of itself refer the report- that is the Rating Chain’s call.</a:t>
            </a:r>
          </a:p>
          <a:p>
            <a:pPr>
              <a:defRPr/>
            </a:pPr>
            <a:endParaRPr lang="en-US" b="1" dirty="0" smtClean="0">
              <a:latin typeface="Arial" pitchFamily="34" charset="0"/>
            </a:endParaRPr>
          </a:p>
          <a:p>
            <a:pPr marL="231775" indent="-231775" eaLnBrk="1" hangingPunct="1">
              <a:lnSpc>
                <a:spcPct val="90000"/>
              </a:lnSpc>
              <a:spcBef>
                <a:spcPct val="0"/>
              </a:spcBef>
              <a:defRPr/>
            </a:pPr>
            <a:r>
              <a:rPr lang="en-US" b="1" dirty="0" smtClean="0">
                <a:latin typeface="Arial" pitchFamily="34" charset="0"/>
              </a:rPr>
              <a:t> 7- Senior rater’s telephone number and e-mail address are reflected on the OER to help HRC eliminate discrepancies or errors.</a:t>
            </a:r>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938960C-E951-4ED0-8F8D-3609099ADA1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shows the front side of a Company Grade OER-  The callout demonstrates the box checks that a Rater can select with regard to the rated officer’s performance as compared to all of the officers the Rater has rated throughout his/her career and the label applied by HQDA after comparing the rater’s indication of performance to the rater’s profile record.</a:t>
            </a:r>
          </a:p>
          <a:p>
            <a:pPr>
              <a:spcBef>
                <a:spcPct val="0"/>
              </a:spcBef>
            </a:pPr>
            <a:endParaRPr lang="en-US" dirty="0" smtClean="0"/>
          </a:p>
          <a:p>
            <a:pPr>
              <a:spcBef>
                <a:spcPct val="0"/>
              </a:spcBef>
              <a:buFontTx/>
              <a:buChar char="-"/>
            </a:pPr>
            <a:r>
              <a:rPr lang="en-US" dirty="0" smtClean="0"/>
              <a:t>The label will contain the Rated Officer’s name, date the evaluation was submitted to HQDA, the number of ratings for this officer, and the total number of ratings for officers in this grade.</a:t>
            </a:r>
          </a:p>
          <a:p>
            <a:pPr>
              <a:spcBef>
                <a:spcPct val="0"/>
              </a:spcBef>
              <a:buFontTx/>
              <a:buChar char="-"/>
            </a:pPr>
            <a:endParaRPr lang="en-US" dirty="0" smtClean="0"/>
          </a:p>
          <a:p>
            <a:pPr>
              <a:spcBef>
                <a:spcPct val="0"/>
              </a:spcBef>
              <a:buFontTx/>
              <a:buChar char="-"/>
            </a:pPr>
            <a:r>
              <a:rPr lang="en-US" dirty="0" smtClean="0"/>
              <a:t> **NOTE**  Unlike the old OER (DA 67-9) where left justified reports were common, the new OER limits use of the left most (Excels) box to less than 49%. As a rating official, recommend that you maintain a “buffer” of your “TOP BOX” for Senior Raters this means have room in your profile for Most Qualified and for Rater’s room for Excels indications. Not having room when you need it  won’t be a problem if you maintain a buffer.</a:t>
            </a:r>
          </a:p>
          <a:p>
            <a:endParaRPr lang="en-US" dirty="0" smtClean="0"/>
          </a:p>
        </p:txBody>
      </p:sp>
      <p:sp>
        <p:nvSpPr>
          <p:cNvPr id="4" name="Slide Number Placeholder 3"/>
          <p:cNvSpPr>
            <a:spLocks noGrp="1"/>
          </p:cNvSpPr>
          <p:nvPr>
            <p:ph type="sldNum" sz="quarter" idx="5"/>
          </p:nvPr>
        </p:nvSpPr>
        <p:spPr/>
        <p:txBody>
          <a:bodyPr/>
          <a:lstStyle/>
          <a:p>
            <a:pPr>
              <a:defRPr/>
            </a:pPr>
            <a:fld id="{E1C7DE6C-7F2E-42C7-AD29-FC2095ED281C}"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front of a field grade form is different.  The Rater box checks are moved to the back and on the Field Grade form, a recommendation for broadening and strategic assignments is Recommended   US DA PAM 600-3  and 600-4 (AMEDD) for guidance when selecting broadening and operational assignments.  Some examples of Broadening examples are in the back up section of this brief.  If you have more questions, contact your branch manager for advice.</a:t>
            </a:r>
          </a:p>
        </p:txBody>
      </p:sp>
      <p:sp>
        <p:nvSpPr>
          <p:cNvPr id="4" name="Slide Number Placeholder 3"/>
          <p:cNvSpPr>
            <a:spLocks noGrp="1"/>
          </p:cNvSpPr>
          <p:nvPr>
            <p:ph type="sldNum" sz="quarter" idx="5"/>
          </p:nvPr>
        </p:nvSpPr>
        <p:spPr/>
        <p:txBody>
          <a:bodyPr/>
          <a:lstStyle/>
          <a:p>
            <a:pPr>
              <a:defRPr/>
            </a:pPr>
            <a:fld id="{AD7F36BB-B886-4856-AF7B-48C3D711408C}"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The Second page of thee Company Grade form is broken down into 6 different areas where the Rater will write up to “four” lines of narrative for the leadership attributes and competencies which align with the Support Form and Army Doctrine Publication (ADRP) 6-22.  This is an example of CHARACTER and PRESENCE.. For a company grade report</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Note The Intermediate Rater comments block will only be utilized for special branches that require dual supervision/advisory such as Chaplains and JAG officers etc.  Intermediate Raters may enter up to “five” lines of narrative comments where they will address both “Performance” and “Potential.”</a:t>
            </a:r>
          </a:p>
        </p:txBody>
      </p:sp>
      <p:sp>
        <p:nvSpPr>
          <p:cNvPr id="4" name="Slide Number Placeholder 3"/>
          <p:cNvSpPr>
            <a:spLocks noGrp="1"/>
          </p:cNvSpPr>
          <p:nvPr>
            <p:ph type="sldNum" sz="quarter" idx="5"/>
          </p:nvPr>
        </p:nvSpPr>
        <p:spPr/>
        <p:txBody>
          <a:bodyPr/>
          <a:lstStyle/>
          <a:p>
            <a:pPr>
              <a:defRPr/>
            </a:pPr>
            <a:fld id="{CFCC3403-5B19-4AF4-88FF-A8547EBA54C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example of the Field Grade form</a:t>
            </a:r>
          </a:p>
        </p:txBody>
      </p:sp>
      <p:sp>
        <p:nvSpPr>
          <p:cNvPr id="4" name="Slide Number Placeholder 3"/>
          <p:cNvSpPr>
            <a:spLocks noGrp="1"/>
          </p:cNvSpPr>
          <p:nvPr>
            <p:ph type="sldNum" sz="quarter" idx="5"/>
          </p:nvPr>
        </p:nvSpPr>
        <p:spPr/>
        <p:txBody>
          <a:bodyPr/>
          <a:lstStyle/>
          <a:p>
            <a:pPr>
              <a:defRPr/>
            </a:pPr>
            <a:fld id="{702C5ADA-7CD3-4A5C-8244-26B613139AA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shows the front side of a Company Grade OER-  The callout demonstrates the box checks that a Rater can select with regard to the rated officer’s performance as compared to all of the officers the Rater has rated throughout his/her career and the label applied by HQDA after comparing the rater’s indication of performance to the rater’s profile record.</a:t>
            </a:r>
          </a:p>
          <a:p>
            <a:pPr>
              <a:spcBef>
                <a:spcPct val="0"/>
              </a:spcBef>
            </a:pPr>
            <a:endParaRPr lang="en-US" dirty="0" smtClean="0"/>
          </a:p>
          <a:p>
            <a:pPr>
              <a:spcBef>
                <a:spcPct val="0"/>
              </a:spcBef>
              <a:buFontTx/>
              <a:buChar char="-"/>
            </a:pPr>
            <a:r>
              <a:rPr lang="en-US" dirty="0" smtClean="0"/>
              <a:t>The label will contain the Rated Officer’s name, date the evaluation was submitted to HQDA, the number of ratings for this officer, and the total number of ratings for officers in this grade.</a:t>
            </a:r>
          </a:p>
          <a:p>
            <a:pPr>
              <a:spcBef>
                <a:spcPct val="0"/>
              </a:spcBef>
              <a:buFontTx/>
              <a:buChar char="-"/>
            </a:pPr>
            <a:endParaRPr lang="en-US" dirty="0" smtClean="0"/>
          </a:p>
          <a:p>
            <a:pPr>
              <a:spcBef>
                <a:spcPct val="0"/>
              </a:spcBef>
              <a:buFontTx/>
              <a:buChar char="-"/>
            </a:pPr>
            <a:r>
              <a:rPr lang="en-US" dirty="0" smtClean="0"/>
              <a:t> **NOTE**  Unlike the old OER (DA 67-9) where left justified reports were common, the new OER limits use of the left most (Excels) box to less than 49%. As a rating official, recommend that you maintain a “buffer” of your “TOP BOX” for Senior Raters this means have room in your profile for Most Qualified and for Rater’s room for Excels indications. Not having room when you need it  won’t be a problem if you maintain a buffer.</a:t>
            </a:r>
          </a:p>
          <a:p>
            <a:endParaRPr lang="en-US" dirty="0" smtClean="0"/>
          </a:p>
        </p:txBody>
      </p:sp>
      <p:sp>
        <p:nvSpPr>
          <p:cNvPr id="4" name="Slide Number Placeholder 3"/>
          <p:cNvSpPr>
            <a:spLocks noGrp="1"/>
          </p:cNvSpPr>
          <p:nvPr>
            <p:ph type="sldNum" sz="quarter" idx="5"/>
          </p:nvPr>
        </p:nvSpPr>
        <p:spPr/>
        <p:txBody>
          <a:bodyPr/>
          <a:lstStyle/>
          <a:p>
            <a:pPr>
              <a:defRPr/>
            </a:pPr>
            <a:fld id="{1DED98EA-4335-435E-81A7-4D6330BC1C6E}"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728663" y="4014788"/>
            <a:ext cx="5851525" cy="4816475"/>
          </a:xfrm>
        </p:spPr>
        <p:txBody>
          <a:bodyPr wrap="square" numCol="1" anchor="t" anchorCtr="0" compatLnSpc="1">
            <a:prstTxWarp prst="textNoShape">
              <a:avLst/>
            </a:prstTxWarp>
            <a:normAutofit lnSpcReduction="10000"/>
          </a:bodyPr>
          <a:lstStyle/>
          <a:p>
            <a:pPr eaLnBrk="1" hangingPunct="1">
              <a:spcBef>
                <a:spcPct val="0"/>
              </a:spcBef>
              <a:defRPr/>
            </a:pPr>
            <a:r>
              <a:rPr lang="en-US" sz="1400" b="1" dirty="0" smtClean="0">
                <a:latin typeface="Arial" pitchFamily="34" charset="0"/>
                <a:cs typeface="Arial" pitchFamily="34" charset="0"/>
              </a:rPr>
              <a:t>This is what a DA Form 67-10 senior rater evaluation looks like in the OMPF.    The wording reflects the box check comparison and its administrative information, the narrative, the three successive positions, and the HQDA label information.   </a:t>
            </a:r>
          </a:p>
          <a:p>
            <a:pPr eaLnBrk="1" hangingPunct="1">
              <a:spcBef>
                <a:spcPct val="0"/>
              </a:spcBef>
              <a:defRPr/>
            </a:pPr>
            <a:endParaRPr lang="en-US" sz="1400" b="1" dirty="0" smtClean="0">
              <a:latin typeface="Arial" pitchFamily="34" charset="0"/>
              <a:cs typeface="Arial" pitchFamily="34" charset="0"/>
            </a:endParaRPr>
          </a:p>
          <a:p>
            <a:pPr eaLnBrk="1" hangingPunct="1">
              <a:spcBef>
                <a:spcPct val="0"/>
              </a:spcBef>
              <a:defRPr/>
            </a:pPr>
            <a:r>
              <a:rPr lang="en-US" sz="1400" b="1" dirty="0" smtClean="0">
                <a:latin typeface="Arial" pitchFamily="34" charset="0"/>
                <a:cs typeface="Arial" pitchFamily="34" charset="0"/>
              </a:rPr>
              <a:t>Now lets cover the rules about how a profile labels your reports…</a:t>
            </a:r>
          </a:p>
        </p:txBody>
      </p:sp>
      <p:sp>
        <p:nvSpPr>
          <p:cNvPr id="83971" name="Rectangle 3"/>
          <p:cNvSpPr>
            <a:spLocks noGrp="1" noRot="1" noChangeAspect="1" noChangeArrowheads="1" noTextEdit="1"/>
          </p:cNvSpPr>
          <p:nvPr>
            <p:ph type="sldImg"/>
          </p:nvPr>
        </p:nvSpPr>
        <p:spPr bwMode="auto">
          <a:xfrm>
            <a:off x="1219200" y="685800"/>
            <a:ext cx="4400550" cy="3300413"/>
          </a:xfrm>
          <a:noFill/>
          <a:ln cap="flat">
            <a:solidFill>
              <a:srgbClr val="000000"/>
            </a:solidFill>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b="1" dirty="0" smtClean="0">
                <a:latin typeface="Arial" charset="0"/>
                <a:cs typeface="Arial" charset="0"/>
              </a:rPr>
              <a:t>The rules involved with the Managed Profile Technique follow:</a:t>
            </a:r>
          </a:p>
          <a:p>
            <a:pPr eaLnBrk="1" hangingPunct="1">
              <a:spcBef>
                <a:spcPct val="0"/>
              </a:spcBef>
            </a:pPr>
            <a:endParaRPr lang="en-US" sz="1400" b="1" dirty="0" smtClean="0">
              <a:latin typeface="Arial" charset="0"/>
              <a:cs typeface="Arial" charset="0"/>
            </a:endParaRPr>
          </a:p>
          <a:p>
            <a:pPr eaLnBrk="1" hangingPunct="1">
              <a:spcBef>
                <a:spcPct val="0"/>
              </a:spcBef>
            </a:pPr>
            <a:r>
              <a:rPr lang="en-US" sz="1400" b="1" dirty="0" smtClean="0">
                <a:solidFill>
                  <a:srgbClr val="FF0000"/>
                </a:solidFill>
                <a:latin typeface="Arial" charset="0"/>
                <a:cs typeface="Arial" charset="0"/>
              </a:rPr>
              <a:t>Rule 1 :  </a:t>
            </a:r>
            <a:r>
              <a:rPr lang="en-US" sz="1400" b="1" dirty="0" smtClean="0">
                <a:latin typeface="Arial" charset="0"/>
                <a:cs typeface="Arial" charset="0"/>
              </a:rPr>
              <a:t>If you check a </a:t>
            </a:r>
            <a:r>
              <a:rPr lang="en-US" sz="1400" b="1" dirty="0" smtClean="0">
                <a:solidFill>
                  <a:srgbClr val="FF0000"/>
                </a:solidFill>
                <a:latin typeface="Arial" charset="0"/>
                <a:cs typeface="Arial" charset="0"/>
              </a:rPr>
              <a:t>Highly Qualified (HQ) </a:t>
            </a:r>
            <a:r>
              <a:rPr lang="en-US" sz="1400" b="1" dirty="0" smtClean="0">
                <a:latin typeface="Arial" charset="0"/>
                <a:cs typeface="Arial" charset="0"/>
              </a:rPr>
              <a:t>box  or lower you will always get </a:t>
            </a:r>
            <a:r>
              <a:rPr lang="en-US" sz="1400" b="1" dirty="0" smtClean="0">
                <a:solidFill>
                  <a:srgbClr val="FF0000"/>
                </a:solidFill>
                <a:latin typeface="Arial" charset="0"/>
                <a:cs typeface="Arial" charset="0"/>
              </a:rPr>
              <a:t>that</a:t>
            </a:r>
            <a:r>
              <a:rPr lang="en-US" sz="1400" b="1" dirty="0" smtClean="0">
                <a:latin typeface="Arial" charset="0"/>
                <a:cs typeface="Arial" charset="0"/>
              </a:rPr>
              <a:t> label, regardless of your profile. </a:t>
            </a:r>
          </a:p>
          <a:p>
            <a:pPr eaLnBrk="1" hangingPunct="1">
              <a:spcBef>
                <a:spcPct val="0"/>
              </a:spcBef>
            </a:pPr>
            <a:endParaRPr lang="en-US" sz="1400" b="1" dirty="0" smtClean="0">
              <a:latin typeface="Arial" charset="0"/>
              <a:cs typeface="Arial" charset="0"/>
            </a:endParaRPr>
          </a:p>
          <a:p>
            <a:pPr eaLnBrk="1" hangingPunct="1">
              <a:spcBef>
                <a:spcPct val="0"/>
              </a:spcBef>
            </a:pPr>
            <a:endParaRPr lang="en-US" sz="1400" b="1" dirty="0" smtClean="0">
              <a:latin typeface="Arial" charset="0"/>
              <a:cs typeface="Arial" charset="0"/>
            </a:endParaRPr>
          </a:p>
          <a:p>
            <a:pPr eaLnBrk="1" hangingPunct="1">
              <a:spcBef>
                <a:spcPct val="0"/>
              </a:spcBef>
            </a:pPr>
            <a:r>
              <a:rPr lang="en-US" sz="1400" b="1" dirty="0" smtClean="0">
                <a:latin typeface="Arial" charset="0"/>
                <a:cs typeface="Arial" charset="0"/>
              </a:rPr>
              <a:t>It is the total number of ALL reports added together which determine your profile for the next  two rules – for selections of the MOST QUALIFIED box. </a:t>
            </a:r>
          </a:p>
          <a:p>
            <a:endParaRPr lang="en-US" sz="1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06488" y="696913"/>
            <a:ext cx="4645025" cy="3484562"/>
          </a:xfrm>
          <a:noFill/>
          <a:ln>
            <a:solidFill>
              <a:srgbClr val="000000"/>
            </a:solidFill>
            <a:miter lim="800000"/>
            <a:headEnd/>
            <a:tailEnd/>
          </a:ln>
        </p:spPr>
      </p:sp>
      <p:sp>
        <p:nvSpPr>
          <p:cNvPr id="58371" name="Rectangle 3"/>
          <p:cNvSpPr>
            <a:spLocks noGrp="1" noChangeArrowheads="1"/>
          </p:cNvSpPr>
          <p:nvPr>
            <p:ph type="body" idx="1"/>
          </p:nvPr>
        </p:nvSpPr>
        <p:spPr bwMode="auto">
          <a:xfrm>
            <a:off x="673100" y="4262438"/>
            <a:ext cx="5988050" cy="5033962"/>
          </a:xfrm>
          <a:noFill/>
        </p:spPr>
        <p:txBody>
          <a:bodyPr wrap="square" numCol="1" anchor="t" anchorCtr="0" compatLnSpc="1">
            <a:prstTxWarp prst="textNoShape">
              <a:avLst/>
            </a:prstTxWarp>
          </a:bodyPr>
          <a:lstStyle/>
          <a:p>
            <a:pPr eaLnBrk="1" hangingPunct="1">
              <a:spcBef>
                <a:spcPct val="0"/>
              </a:spcBef>
            </a:pPr>
            <a:r>
              <a:rPr lang="en-US" sz="1400" dirty="0" smtClean="0">
                <a:latin typeface="Arial" charset="0"/>
                <a:cs typeface="Arial" charset="0"/>
              </a:rPr>
              <a:t>The Army Evaluation System is designed for all officers and noncommissioned officers and is designed to capture the rating official’s individual, stand alone, assessment of performance and potential over an evaluation period.  </a:t>
            </a:r>
          </a:p>
          <a:p>
            <a:pPr eaLnBrk="1" hangingPunct="1">
              <a:spcBef>
                <a:spcPct val="0"/>
              </a:spcBef>
            </a:pPr>
            <a:endParaRPr lang="en-US" sz="1400" dirty="0" smtClean="0">
              <a:latin typeface="Arial" charset="0"/>
              <a:cs typeface="Arial" charset="0"/>
            </a:endParaRPr>
          </a:p>
          <a:p>
            <a:pPr eaLnBrk="1" hangingPunct="1">
              <a:spcBef>
                <a:spcPct val="0"/>
              </a:spcBef>
            </a:pPr>
            <a:r>
              <a:rPr lang="en-US" sz="1400" dirty="0" smtClean="0">
                <a:latin typeface="Arial" charset="0"/>
                <a:cs typeface="Arial" charset="0"/>
              </a:rPr>
              <a:t>The evaluation system has been in existence since before WWII- it has undergone significant but needed changes as time and our missions change.</a:t>
            </a:r>
          </a:p>
          <a:p>
            <a:pPr eaLnBrk="1" hangingPunct="1">
              <a:spcBef>
                <a:spcPct val="0"/>
              </a:spcBef>
            </a:pPr>
            <a:endParaRPr lang="en-US" sz="1400" dirty="0" smtClean="0">
              <a:latin typeface="Arial" charset="0"/>
              <a:cs typeface="Arial" charset="0"/>
            </a:endParaRPr>
          </a:p>
          <a:p>
            <a:pPr eaLnBrk="1" hangingPunct="1">
              <a:spcBef>
                <a:spcPct val="0"/>
              </a:spcBef>
            </a:pPr>
            <a:r>
              <a:rPr lang="en-US" sz="1400" dirty="0" smtClean="0">
                <a:latin typeface="Arial" charset="0"/>
                <a:cs typeface="Arial" charset="0"/>
              </a:rPr>
              <a:t>Generally, when a rater–rated Soldier relationship is established and then broken an evaluation report is rendered (If rater qualification standards are met).  If the relationship lasts for 365 days (an annual period) an evaluation report is rendered.  Or, if there is some other reason to render an OER or NCOER, it can be done.  The most common reason for evaluation reports is change of rater.</a:t>
            </a:r>
          </a:p>
          <a:p>
            <a:pPr eaLnBrk="1" hangingPunct="1">
              <a:spcBef>
                <a:spcPct val="0"/>
              </a:spcBef>
            </a:pPr>
            <a:endParaRPr lang="en-US" sz="1400" b="1" dirty="0"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968707" name="Rectangle 3"/>
          <p:cNvSpPr>
            <a:spLocks noGrp="1" noChangeArrowheads="1"/>
          </p:cNvSpPr>
          <p:nvPr>
            <p:ph type="body" idx="1"/>
          </p:nvPr>
        </p:nvSpPr>
        <p:spPr>
          <a:ln/>
        </p:spPr>
        <p:txBody>
          <a:bodyPr>
            <a:normAutofit fontScale="92500" lnSpcReduction="20000"/>
          </a:bodyPr>
          <a:lstStyle/>
          <a:p>
            <a:pPr eaLnBrk="1" fontAlgn="auto" hangingPunct="1">
              <a:lnSpc>
                <a:spcPct val="90000"/>
              </a:lnSpc>
              <a:spcBef>
                <a:spcPts val="0"/>
              </a:spcBef>
              <a:spcAft>
                <a:spcPts val="0"/>
              </a:spcAft>
              <a:defRPr/>
            </a:pPr>
            <a:r>
              <a:rPr lang="en-US" b="1" dirty="0" smtClean="0">
                <a:latin typeface="Arial" pitchFamily="34" charset="0"/>
                <a:cs typeface="Arial" pitchFamily="34" charset="0"/>
              </a:rPr>
              <a:t>Remember:  The Managed Profile Technique requires that a senior rater maintain less than 50% of all reports written, separated by rank, with a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box check to retain an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label.</a:t>
            </a:r>
          </a:p>
          <a:p>
            <a:pPr eaLnBrk="1" fontAlgn="auto" hangingPunct="1">
              <a:lnSpc>
                <a:spcPct val="90000"/>
              </a:lnSpc>
              <a:spcBef>
                <a:spcPts val="0"/>
              </a:spcBef>
              <a:spcAft>
                <a:spcPts val="0"/>
              </a:spcAft>
              <a:defRPr/>
            </a:pPr>
            <a:endParaRPr lang="en-US" b="1" dirty="0" smtClean="0">
              <a:latin typeface="Arial" pitchFamily="34" charset="0"/>
              <a:cs typeface="Arial" pitchFamily="34" charset="0"/>
            </a:endParaRPr>
          </a:p>
          <a:p>
            <a:pPr eaLnBrk="1" fontAlgn="auto" hangingPunct="1">
              <a:lnSpc>
                <a:spcPct val="90000"/>
              </a:lnSpc>
              <a:spcBef>
                <a:spcPts val="0"/>
              </a:spcBef>
              <a:spcAft>
                <a:spcPts val="0"/>
              </a:spcAft>
              <a:buFontTx/>
              <a:buChar char="-"/>
              <a:defRPr/>
            </a:pPr>
            <a:r>
              <a:rPr lang="en-US" b="1" dirty="0" smtClean="0">
                <a:solidFill>
                  <a:srgbClr val="FF0000"/>
                </a:solidFill>
                <a:latin typeface="Arial" pitchFamily="34" charset="0"/>
                <a:cs typeface="Arial" pitchFamily="34" charset="0"/>
              </a:rPr>
              <a:t>Rule 2 (moving across the top half of this slide):  </a:t>
            </a:r>
            <a:r>
              <a:rPr lang="en-US" b="1" dirty="0" smtClean="0">
                <a:latin typeface="Arial" pitchFamily="34" charset="0"/>
                <a:cs typeface="Arial" pitchFamily="34" charset="0"/>
              </a:rPr>
              <a:t>If a report arrives at HQDA with a top box selection, and it causes a profile percentage of less than 50% in the top box, it will be labeled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In this situation this is the 3d report received with a top box selection with a total of 20 reports.  3 of 20 is clearly less than 50%.  This report will receive an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label and add to the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quantities.</a:t>
            </a:r>
          </a:p>
          <a:p>
            <a:pPr eaLnBrk="1" fontAlgn="auto" hangingPunct="1">
              <a:lnSpc>
                <a:spcPct val="90000"/>
              </a:lnSpc>
              <a:spcBef>
                <a:spcPts val="0"/>
              </a:spcBef>
              <a:spcAft>
                <a:spcPts val="0"/>
              </a:spcAft>
              <a:defRPr/>
            </a:pPr>
            <a:endParaRPr lang="en-US" b="1" dirty="0" smtClean="0">
              <a:latin typeface="Arial" pitchFamily="34" charset="0"/>
              <a:cs typeface="Arial" pitchFamily="34" charset="0"/>
            </a:endParaRPr>
          </a:p>
          <a:p>
            <a:pPr eaLnBrk="1" fontAlgn="auto" hangingPunct="1">
              <a:lnSpc>
                <a:spcPct val="90000"/>
              </a:lnSpc>
              <a:spcBef>
                <a:spcPts val="0"/>
              </a:spcBef>
              <a:spcAft>
                <a:spcPts val="0"/>
              </a:spcAft>
              <a:buFontTx/>
              <a:buChar char="-"/>
              <a:defRPr/>
            </a:pPr>
            <a:r>
              <a:rPr lang="en-US" b="1" dirty="0" smtClean="0">
                <a:solidFill>
                  <a:srgbClr val="FF0000"/>
                </a:solidFill>
                <a:latin typeface="Arial" pitchFamily="34" charset="0"/>
                <a:cs typeface="Arial" pitchFamily="34" charset="0"/>
              </a:rPr>
              <a:t>Rule 3 (moving across the bottom half of this slide):  </a:t>
            </a:r>
            <a:r>
              <a:rPr lang="en-US" b="1" dirty="0" smtClean="0">
                <a:latin typeface="Arial" pitchFamily="34" charset="0"/>
                <a:cs typeface="Arial" pitchFamily="34" charset="0"/>
              </a:rPr>
              <a:t>If a report arrives at HQDA with a top box selection and it creates a profile percentage of 50% or greater it will be labeled </a:t>
            </a:r>
            <a:r>
              <a:rPr lang="en-US" b="1" dirty="0" smtClean="0">
                <a:solidFill>
                  <a:srgbClr val="FF0000"/>
                </a:solidFill>
                <a:latin typeface="Arial" pitchFamily="34" charset="0"/>
                <a:cs typeface="Arial" pitchFamily="34" charset="0"/>
              </a:rPr>
              <a:t>HQ</a:t>
            </a:r>
            <a:r>
              <a:rPr lang="en-US" b="1" dirty="0" smtClean="0">
                <a:latin typeface="Arial" pitchFamily="34" charset="0"/>
                <a:cs typeface="Arial" pitchFamily="34" charset="0"/>
              </a:rPr>
              <a:t>.  In this situation this is the tenth report received with a top box selection with a total of 20 reports (10 of 20 is 50%).  This report will receive a </a:t>
            </a:r>
            <a:r>
              <a:rPr lang="en-US" b="1" dirty="0" smtClean="0">
                <a:solidFill>
                  <a:srgbClr val="FF0000"/>
                </a:solidFill>
                <a:latin typeface="Arial" pitchFamily="34" charset="0"/>
                <a:cs typeface="Arial" pitchFamily="34" charset="0"/>
              </a:rPr>
              <a:t>HQ </a:t>
            </a:r>
            <a:r>
              <a:rPr lang="en-US" b="1" dirty="0" smtClean="0">
                <a:latin typeface="Arial" pitchFamily="34" charset="0"/>
                <a:cs typeface="Arial" pitchFamily="34" charset="0"/>
              </a:rPr>
              <a:t>label but will still be added to the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quantities. </a:t>
            </a:r>
          </a:p>
          <a:p>
            <a:pPr eaLnBrk="1" fontAlgn="auto" hangingPunct="1">
              <a:lnSpc>
                <a:spcPct val="90000"/>
              </a:lnSpc>
              <a:spcBef>
                <a:spcPts val="0"/>
              </a:spcBef>
              <a:spcAft>
                <a:spcPts val="0"/>
              </a:spcAft>
              <a:defRPr/>
            </a:pPr>
            <a:r>
              <a:rPr lang="en-US" b="1" dirty="0" smtClean="0">
                <a:latin typeface="Arial" pitchFamily="34" charset="0"/>
                <a:cs typeface="Arial" pitchFamily="34" charset="0"/>
              </a:rPr>
              <a:t> </a:t>
            </a:r>
          </a:p>
          <a:p>
            <a:pPr eaLnBrk="1" fontAlgn="auto" hangingPunct="1">
              <a:lnSpc>
                <a:spcPct val="90000"/>
              </a:lnSpc>
              <a:spcBef>
                <a:spcPts val="0"/>
              </a:spcBef>
              <a:spcAft>
                <a:spcPts val="0"/>
              </a:spcAft>
              <a:defRPr/>
            </a:pPr>
            <a:r>
              <a:rPr lang="en-US" b="1" dirty="0" smtClean="0">
                <a:latin typeface="Arial" pitchFamily="34" charset="0"/>
                <a:cs typeface="Arial" pitchFamily="34" charset="0"/>
              </a:rPr>
              <a:t>-</a:t>
            </a:r>
            <a:r>
              <a:rPr lang="en-US" b="1" dirty="0" smtClean="0">
                <a:solidFill>
                  <a:srgbClr val="FF0000"/>
                </a:solidFill>
                <a:latin typeface="Arial" pitchFamily="34" charset="0"/>
                <a:cs typeface="Arial" pitchFamily="34" charset="0"/>
              </a:rPr>
              <a:t>This is “misfire” situation </a:t>
            </a:r>
            <a:r>
              <a:rPr lang="en-US" b="1" dirty="0" smtClean="0">
                <a:latin typeface="Arial" pitchFamily="34" charset="0"/>
                <a:cs typeface="Arial" pitchFamily="34" charset="0"/>
              </a:rPr>
              <a:t>– a top box </a:t>
            </a:r>
            <a:r>
              <a:rPr lang="en-US" b="1" dirty="0" smtClean="0">
                <a:solidFill>
                  <a:srgbClr val="FF0000"/>
                </a:solidFill>
                <a:latin typeface="Arial" pitchFamily="34" charset="0"/>
                <a:cs typeface="Arial" pitchFamily="34" charset="0"/>
              </a:rPr>
              <a:t>(MOST QUALIFIED) </a:t>
            </a:r>
            <a:r>
              <a:rPr lang="en-US" b="1" dirty="0" smtClean="0">
                <a:latin typeface="Arial" pitchFamily="34" charset="0"/>
                <a:cs typeface="Arial" pitchFamily="34" charset="0"/>
              </a:rPr>
              <a:t>selection/</a:t>
            </a:r>
            <a:r>
              <a:rPr lang="en-US" b="1" dirty="0" smtClean="0">
                <a:solidFill>
                  <a:srgbClr val="FF0000"/>
                </a:solidFill>
                <a:latin typeface="Arial" pitchFamily="34" charset="0"/>
                <a:cs typeface="Arial" pitchFamily="34" charset="0"/>
              </a:rPr>
              <a:t>HQ</a:t>
            </a:r>
            <a:r>
              <a:rPr lang="en-US" b="1" dirty="0" smtClean="0">
                <a:latin typeface="Arial" pitchFamily="34" charset="0"/>
                <a:cs typeface="Arial" pitchFamily="34" charset="0"/>
              </a:rPr>
              <a:t> label.  We can send letters of notification to senior raters through their chains of command when this occurs.  More importantly, and why senior raters do not want to misfire, this OER reflects a HQ label but senior rater profile builds in </a:t>
            </a:r>
            <a:r>
              <a:rPr lang="en-US" b="1" dirty="0" smtClean="0">
                <a:solidFill>
                  <a:srgbClr val="FF0000"/>
                </a:solidFill>
                <a:latin typeface="Arial" pitchFamily="34" charset="0"/>
                <a:cs typeface="Arial" pitchFamily="34" charset="0"/>
              </a:rPr>
              <a:t>MOST QUALIFIED</a:t>
            </a:r>
            <a:r>
              <a:rPr lang="en-US" b="1" dirty="0" smtClean="0">
                <a:latin typeface="Arial" pitchFamily="34" charset="0"/>
                <a:cs typeface="Arial" pitchFamily="34" charset="0"/>
              </a:rPr>
              <a:t> column (based on its box check). </a:t>
            </a:r>
          </a:p>
          <a:p>
            <a:pPr eaLnBrk="1" fontAlgn="auto" hangingPunct="1">
              <a:lnSpc>
                <a:spcPct val="90000"/>
              </a:lnSpc>
              <a:spcBef>
                <a:spcPts val="0"/>
              </a:spcBef>
              <a:spcAft>
                <a:spcPts val="0"/>
              </a:spcAft>
              <a:defRPr/>
            </a:pPr>
            <a:r>
              <a:rPr lang="en-US" b="1" dirty="0" smtClean="0">
                <a:latin typeface="Arial" pitchFamily="34" charset="0"/>
                <a:cs typeface="Arial" pitchFamily="34" charset="0"/>
              </a:rPr>
              <a:t> </a:t>
            </a:r>
          </a:p>
          <a:p>
            <a:pPr eaLnBrk="1" fontAlgn="auto" hangingPunct="1">
              <a:lnSpc>
                <a:spcPct val="90000"/>
              </a:lnSpc>
              <a:spcBef>
                <a:spcPts val="0"/>
              </a:spcBef>
              <a:spcAft>
                <a:spcPts val="0"/>
              </a:spcAft>
              <a:defRPr/>
            </a:pPr>
            <a:r>
              <a:rPr lang="en-US" b="1" dirty="0" smtClean="0">
                <a:latin typeface="Arial" pitchFamily="34" charset="0"/>
                <a:cs typeface="Arial" pitchFamily="34" charset="0"/>
              </a:rPr>
              <a:t>To avoid a potential misfire we notify SENIOR RATERS in the EES that they may misfire. This warning occurs when the box check is made and when the Senior Rater Signs the evaluation.  When that warning shows, if you believe it to be wrong, DO NOT SUBMIT.. Verify your profile with HQDA in accordance with the warning. Most potential misfires are created due to submission sequencing problems.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example of the warning you will see in EES if you select MOST QUALIFIED and your profile does not support.</a:t>
            </a:r>
          </a:p>
          <a:p>
            <a:endParaRPr lang="en-US" dirty="0" smtClean="0"/>
          </a:p>
          <a:p>
            <a:r>
              <a:rPr lang="en-US" dirty="0" smtClean="0"/>
              <a:t>** NOTE RATERS ARE NOT ALLOWED TO CHECK THE BOX TO CREATE A MISFIRE</a:t>
            </a:r>
          </a:p>
        </p:txBody>
      </p:sp>
      <p:sp>
        <p:nvSpPr>
          <p:cNvPr id="4" name="Slide Number Placeholder 3"/>
          <p:cNvSpPr>
            <a:spLocks noGrp="1"/>
          </p:cNvSpPr>
          <p:nvPr>
            <p:ph type="sldNum" sz="quarter" idx="5"/>
          </p:nvPr>
        </p:nvSpPr>
        <p:spPr/>
        <p:txBody>
          <a:bodyPr/>
          <a:lstStyle/>
          <a:p>
            <a:pPr>
              <a:defRPr/>
            </a:pPr>
            <a:fld id="{80659C4D-E606-45CA-994A-E592D08590DD}"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539750" y="3978275"/>
            <a:ext cx="5961063" cy="5202238"/>
          </a:xfrm>
          <a:noFill/>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Arial" charset="0"/>
                <a:cs typeface="Arial" charset="0"/>
              </a:rPr>
              <a:t>OK  Now that you  have seen the OER and the information within and how labeling works, we will cover how boards are instructed when interpreting labels</a:t>
            </a:r>
          </a:p>
          <a:p>
            <a:pPr eaLnBrk="1" hangingPunct="1">
              <a:lnSpc>
                <a:spcPct val="90000"/>
              </a:lnSpc>
              <a:spcBef>
                <a:spcPct val="0"/>
              </a:spcBef>
            </a:pPr>
            <a:endParaRPr lang="en-US" b="1" i="1" u="sng" dirty="0" smtClean="0">
              <a:latin typeface="Arial" charset="0"/>
              <a:cs typeface="Arial" charset="0"/>
            </a:endParaRPr>
          </a:p>
          <a:p>
            <a:pPr eaLnBrk="1" hangingPunct="1">
              <a:lnSpc>
                <a:spcPct val="90000"/>
              </a:lnSpc>
              <a:spcBef>
                <a:spcPct val="0"/>
              </a:spcBef>
            </a:pPr>
            <a:endParaRPr lang="en-US" b="1" i="1" u="sng" dirty="0" smtClean="0">
              <a:latin typeface="Arial" charset="0"/>
              <a:cs typeface="Arial" charset="0"/>
            </a:endParaRPr>
          </a:p>
          <a:p>
            <a:pPr eaLnBrk="1" hangingPunct="1">
              <a:lnSpc>
                <a:spcPct val="90000"/>
              </a:lnSpc>
              <a:spcBef>
                <a:spcPct val="0"/>
              </a:spcBef>
            </a:pPr>
            <a:r>
              <a:rPr lang="en-US" b="1" i="1" u="sng" dirty="0" smtClean="0">
                <a:latin typeface="Arial" charset="0"/>
                <a:cs typeface="Arial" charset="0"/>
              </a:rPr>
              <a:t>“Selection board members should focus on narratives, </a:t>
            </a:r>
            <a:r>
              <a:rPr lang="en-US" b="1" i="1" u="sng" dirty="0" smtClean="0">
                <a:solidFill>
                  <a:srgbClr val="FF0000"/>
                </a:solidFill>
                <a:latin typeface="Arial" charset="0"/>
                <a:cs typeface="Arial" charset="0"/>
              </a:rPr>
              <a:t>vice</a:t>
            </a:r>
            <a:r>
              <a:rPr lang="en-US" b="1" i="1" u="sng" dirty="0" smtClean="0">
                <a:latin typeface="Arial" charset="0"/>
                <a:cs typeface="Arial" charset="0"/>
              </a:rPr>
              <a:t> box checks alone</a:t>
            </a:r>
            <a:r>
              <a:rPr lang="en-US" b="1" dirty="0" smtClean="0">
                <a:latin typeface="Arial" charset="0"/>
                <a:cs typeface="Arial" charset="0"/>
              </a:rPr>
              <a:t>.  </a:t>
            </a:r>
          </a:p>
          <a:p>
            <a:pPr eaLnBrk="1" hangingPunct="1">
              <a:lnSpc>
                <a:spcPct val="90000"/>
              </a:lnSpc>
              <a:spcBef>
                <a:spcPct val="0"/>
              </a:spcBef>
            </a:pPr>
            <a:endParaRPr lang="en-US" b="1" dirty="0" smtClean="0">
              <a:latin typeface="Arial" charset="0"/>
              <a:cs typeface="Arial" charset="0"/>
            </a:endParaRPr>
          </a:p>
          <a:p>
            <a:pPr eaLnBrk="1" hangingPunct="1">
              <a:lnSpc>
                <a:spcPct val="90000"/>
              </a:lnSpc>
              <a:spcBef>
                <a:spcPct val="0"/>
              </a:spcBef>
            </a:pPr>
            <a:r>
              <a:rPr lang="en-US" dirty="0" smtClean="0">
                <a:latin typeface="Arial" charset="0"/>
                <a:cs typeface="Arial" charset="0"/>
              </a:rPr>
              <a:t>The administrative information on the OER was specifically designed to assist selection board members quickly identify when a rated officer’s OER or senior rater is in a </a:t>
            </a:r>
            <a:r>
              <a:rPr lang="en-US" u="sng" dirty="0" smtClean="0">
                <a:solidFill>
                  <a:srgbClr val="FF0000"/>
                </a:solidFill>
                <a:latin typeface="Arial" charset="0"/>
                <a:cs typeface="Arial" charset="0"/>
              </a:rPr>
              <a:t>small population and/or immature (small) profile situation</a:t>
            </a:r>
            <a:r>
              <a:rPr lang="en-US" dirty="0" smtClean="0">
                <a:solidFill>
                  <a:srgbClr val="FF0000"/>
                </a:solidFill>
                <a:latin typeface="Arial" charset="0"/>
                <a:cs typeface="Arial" charset="0"/>
              </a:rPr>
              <a:t>.  Here is an example of how it works</a:t>
            </a:r>
            <a:r>
              <a:rPr lang="en-US" dirty="0" smtClean="0">
                <a:latin typeface="Arial" charset="0"/>
                <a:cs typeface="Arial" charset="0"/>
              </a:rPr>
              <a:t>:   </a:t>
            </a:r>
          </a:p>
          <a:p>
            <a:pPr eaLnBrk="1" hangingPunct="1">
              <a:lnSpc>
                <a:spcPct val="90000"/>
              </a:lnSpc>
              <a:spcBef>
                <a:spcPct val="0"/>
              </a:spcBef>
            </a:pPr>
            <a:endParaRPr lang="en-US" dirty="0" smtClean="0">
              <a:latin typeface="Arial" charset="0"/>
              <a:cs typeface="Arial" charset="0"/>
            </a:endParaRPr>
          </a:p>
          <a:p>
            <a:pPr eaLnBrk="1" hangingPunct="1">
              <a:lnSpc>
                <a:spcPct val="90000"/>
              </a:lnSpc>
              <a:spcBef>
                <a:spcPct val="0"/>
              </a:spcBef>
              <a:buFontTx/>
              <a:buChar char="-"/>
            </a:pPr>
            <a:r>
              <a:rPr lang="en-US" dirty="0" smtClean="0">
                <a:latin typeface="Arial" charset="0"/>
                <a:cs typeface="Arial" charset="0"/>
              </a:rPr>
              <a:t>Look at the HQDA label at the “number of ratings” and you see that this is the senior rater’s second rating.  This is an immature profile—immature is defined as numbers 1 thru 5.  As you hear earlier, of the first four OERs a senior rater writes, any one, but only one,  can be </a:t>
            </a:r>
            <a:r>
              <a:rPr lang="en-US" dirty="0" smtClean="0">
                <a:solidFill>
                  <a:srgbClr val="FF0000"/>
                </a:solidFill>
                <a:latin typeface="Arial" charset="0"/>
                <a:cs typeface="Arial" charset="0"/>
              </a:rPr>
              <a:t>MOST QUALIFIED</a:t>
            </a:r>
            <a:r>
              <a:rPr lang="en-US" dirty="0" smtClean="0">
                <a:latin typeface="Arial" charset="0"/>
                <a:cs typeface="Arial" charset="0"/>
              </a:rPr>
              <a:t>.  The rest must reflect </a:t>
            </a:r>
            <a:r>
              <a:rPr lang="en-US" dirty="0" smtClean="0">
                <a:solidFill>
                  <a:srgbClr val="FF0000"/>
                </a:solidFill>
                <a:latin typeface="Arial" charset="0"/>
                <a:cs typeface="Arial" charset="0"/>
              </a:rPr>
              <a:t>HIGHLY QUALIFIED (HQ)</a:t>
            </a:r>
            <a:r>
              <a:rPr lang="en-US" dirty="0" smtClean="0">
                <a:latin typeface="Arial" charset="0"/>
                <a:cs typeface="Arial" charset="0"/>
              </a:rPr>
              <a:t>.  Many senior raters chose not to have any of their first four reports reflect as </a:t>
            </a:r>
            <a:r>
              <a:rPr lang="en-US" dirty="0" smtClean="0">
                <a:solidFill>
                  <a:srgbClr val="FF0000"/>
                </a:solidFill>
                <a:latin typeface="Arial" charset="0"/>
                <a:cs typeface="Arial" charset="0"/>
              </a:rPr>
              <a:t>MOST QUALIFIED</a:t>
            </a:r>
            <a:r>
              <a:rPr lang="en-US" dirty="0" smtClean="0">
                <a:latin typeface="Arial" charset="0"/>
                <a:cs typeface="Arial" charset="0"/>
              </a:rPr>
              <a:t>.  You will see </a:t>
            </a:r>
            <a:r>
              <a:rPr lang="en-US" dirty="0" smtClean="0">
                <a:solidFill>
                  <a:srgbClr val="FF0000"/>
                </a:solidFill>
                <a:latin typeface="Arial" charset="0"/>
                <a:cs typeface="Arial" charset="0"/>
              </a:rPr>
              <a:t>HIGHLY QUALIFIED (HQ)</a:t>
            </a:r>
            <a:r>
              <a:rPr lang="en-US" dirty="0" smtClean="0">
                <a:latin typeface="Arial" charset="0"/>
                <a:cs typeface="Arial" charset="0"/>
              </a:rPr>
              <a:t> reports at least 75% of the time when the number is 1 through 5 here.</a:t>
            </a:r>
          </a:p>
          <a:p>
            <a:pPr eaLnBrk="1" hangingPunct="1">
              <a:lnSpc>
                <a:spcPct val="90000"/>
              </a:lnSpc>
              <a:spcBef>
                <a:spcPct val="0"/>
              </a:spcBef>
              <a:buFontTx/>
              <a:buChar char="-"/>
            </a:pPr>
            <a:endParaRPr lang="en-US" dirty="0" smtClean="0">
              <a:latin typeface="Arial" charset="0"/>
              <a:cs typeface="Arial" charset="0"/>
            </a:endParaRPr>
          </a:p>
          <a:p>
            <a:pPr eaLnBrk="1" hangingPunct="1">
              <a:lnSpc>
                <a:spcPct val="90000"/>
              </a:lnSpc>
              <a:spcBef>
                <a:spcPct val="0"/>
              </a:spcBef>
              <a:buFontTx/>
              <a:buChar char="-"/>
            </a:pPr>
            <a:r>
              <a:rPr lang="en-US" dirty="0" smtClean="0">
                <a:latin typeface="Arial" charset="0"/>
                <a:cs typeface="Arial" charset="0"/>
              </a:rPr>
              <a:t> Now look at </a:t>
            </a:r>
            <a:r>
              <a:rPr lang="en-US" dirty="0" smtClean="0">
                <a:solidFill>
                  <a:srgbClr val="FF0000"/>
                </a:solidFill>
                <a:latin typeface="Arial" charset="0"/>
                <a:cs typeface="Arial" charset="0"/>
              </a:rPr>
              <a:t>Part b </a:t>
            </a:r>
            <a:r>
              <a:rPr lang="en-US" dirty="0" smtClean="0">
                <a:latin typeface="Arial" charset="0"/>
                <a:cs typeface="Arial" charset="0"/>
              </a:rPr>
              <a:t>(upper center) and you can see that it reflects a small population (</a:t>
            </a:r>
            <a:r>
              <a:rPr lang="en-US" dirty="0" smtClean="0">
                <a:solidFill>
                  <a:srgbClr val="FF0000"/>
                </a:solidFill>
                <a:latin typeface="Arial" charset="0"/>
                <a:cs typeface="Arial" charset="0"/>
              </a:rPr>
              <a:t>any number of 3 or less</a:t>
            </a:r>
            <a:r>
              <a:rPr lang="en-US" dirty="0" smtClean="0">
                <a:latin typeface="Arial" charset="0"/>
                <a:cs typeface="Arial" charset="0"/>
              </a:rPr>
              <a:t>).  Examples of small populations are:  one Army major in a Joint office, or one CW3 working in a battalion.  When this number is small you know the senior rater is not going to be able to write a lot of reports that impact this profile.  The rated officer may get an annual, another annual, and a change of rater.  You can expect to see lots of back-to-back </a:t>
            </a:r>
            <a:r>
              <a:rPr lang="en-US" dirty="0" smtClean="0">
                <a:solidFill>
                  <a:srgbClr val="FF0000"/>
                </a:solidFill>
                <a:latin typeface="Arial" charset="0"/>
                <a:cs typeface="Arial" charset="0"/>
              </a:rPr>
              <a:t>HIGHLY QUALIFIED (HQ)</a:t>
            </a:r>
            <a:r>
              <a:rPr lang="en-US" dirty="0" smtClean="0">
                <a:latin typeface="Arial" charset="0"/>
                <a:cs typeface="Arial" charset="0"/>
              </a:rPr>
              <a:t> reports or </a:t>
            </a:r>
            <a:r>
              <a:rPr lang="en-US" dirty="0" smtClean="0">
                <a:solidFill>
                  <a:srgbClr val="FF0000"/>
                </a:solidFill>
                <a:latin typeface="Arial" charset="0"/>
                <a:cs typeface="Arial" charset="0"/>
              </a:rPr>
              <a:t>MOST QUALIFIED</a:t>
            </a:r>
            <a:r>
              <a:rPr lang="en-US" dirty="0" smtClean="0">
                <a:latin typeface="Arial" charset="0"/>
                <a:cs typeface="Arial" charset="0"/>
              </a:rPr>
              <a:t> to </a:t>
            </a:r>
            <a:r>
              <a:rPr lang="en-US" dirty="0" smtClean="0">
                <a:solidFill>
                  <a:srgbClr val="FF0000"/>
                </a:solidFill>
                <a:latin typeface="Arial" charset="0"/>
                <a:cs typeface="Arial" charset="0"/>
              </a:rPr>
              <a:t>HIGHLY QUALIFIED (HQ)</a:t>
            </a:r>
            <a:r>
              <a:rPr lang="en-US" dirty="0" smtClean="0">
                <a:latin typeface="Arial" charset="0"/>
                <a:cs typeface="Arial" charset="0"/>
              </a:rPr>
              <a:t> reports without a corresponding down-turn in performance reflected in the narrative. ”</a:t>
            </a:r>
          </a:p>
          <a:p>
            <a:pPr marL="0" lvl="1" eaLnBrk="1" hangingPunct="1">
              <a:lnSpc>
                <a:spcPct val="90000"/>
              </a:lnSpc>
              <a:spcBef>
                <a:spcPct val="0"/>
              </a:spcBef>
              <a:buFontTx/>
              <a:buChar char="-"/>
            </a:pPr>
            <a:endParaRPr lang="en-US" dirty="0" smtClean="0">
              <a:latin typeface="Arial" charset="0"/>
              <a:cs typeface="Arial" charset="0"/>
            </a:endParaRPr>
          </a:p>
          <a:p>
            <a:pPr eaLnBrk="1" hangingPunct="1">
              <a:lnSpc>
                <a:spcPct val="90000"/>
              </a:lnSpc>
              <a:spcBef>
                <a:spcPct val="0"/>
              </a:spcBef>
              <a:buFontTx/>
              <a:buChar char="-"/>
            </a:pPr>
            <a:r>
              <a:rPr lang="en-US" dirty="0" smtClean="0">
                <a:latin typeface="Arial" charset="0"/>
                <a:cs typeface="Arial" charset="0"/>
              </a:rPr>
              <a:t> I’ll show examples in the next slides to detect instances where selection board members’ using box checks alone could be misleading.  To determine these circumstances you need to look at all the information in a senior rater section and that on other parts of the OER.  This makes you consider, as you should, the entire senior rater section, the entire evaluation, successive evaluations in the file, and other information in the file in other words--the whole file concept.  You should not use just one report or one element of any one report for your selection board member assessment.  </a:t>
            </a:r>
          </a:p>
        </p:txBody>
      </p:sp>
      <p:sp>
        <p:nvSpPr>
          <p:cNvPr id="88067" name="Rectangle 3"/>
          <p:cNvSpPr>
            <a:spLocks noGrp="1" noRot="1" noChangeAspect="1" noChangeArrowheads="1" noTextEdit="1"/>
          </p:cNvSpPr>
          <p:nvPr>
            <p:ph type="sldImg"/>
          </p:nvPr>
        </p:nvSpPr>
        <p:spPr bwMode="auto">
          <a:xfrm>
            <a:off x="1106488" y="290513"/>
            <a:ext cx="4645025" cy="3484562"/>
          </a:xfrm>
          <a:noFill/>
          <a:ln cap="flat">
            <a:solidFill>
              <a:srgbClr val="000000"/>
            </a:solidFill>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3000" y="228600"/>
            <a:ext cx="4646613" cy="3486150"/>
          </a:xfrm>
          <a:noFill/>
          <a:ln cap="flat">
            <a:solidFill>
              <a:srgbClr val="000000"/>
            </a:solidFill>
            <a:miter lim="800000"/>
            <a:headEnd/>
            <a:tailEnd/>
          </a:ln>
        </p:spPr>
      </p:sp>
      <p:sp>
        <p:nvSpPr>
          <p:cNvPr id="5" name="Notes Placeholder 4"/>
          <p:cNvSpPr>
            <a:spLocks noGrp="1"/>
          </p:cNvSpPr>
          <p:nvPr>
            <p:ph type="body" idx="1"/>
          </p:nvPr>
        </p:nvSpPr>
        <p:spPr/>
        <p:txBody>
          <a:bodyPr>
            <a:normAutofit fontScale="77500" lnSpcReduction="20000"/>
          </a:bodyPr>
          <a:lstStyle/>
          <a:p>
            <a:pPr>
              <a:defRPr/>
            </a:pPr>
            <a:r>
              <a:rPr lang="en-US" sz="1400" b="1" dirty="0" smtClean="0">
                <a:latin typeface="Arial" pitchFamily="34" charset="0"/>
                <a:cs typeface="Arial" pitchFamily="34" charset="0"/>
              </a:rPr>
              <a:t>This situation shows two reports for the same officer and the same Senior Rater.</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 first (</a:t>
            </a:r>
            <a:r>
              <a:rPr lang="en-US" sz="1400" b="1" dirty="0" smtClean="0">
                <a:solidFill>
                  <a:srgbClr val="FF0000"/>
                </a:solidFill>
                <a:latin typeface="Arial" pitchFamily="34" charset="0"/>
                <a:cs typeface="Arial" pitchFamily="34" charset="0"/>
              </a:rPr>
              <a:t>at the top</a:t>
            </a:r>
            <a:r>
              <a:rPr lang="en-US" sz="1400" b="1" dirty="0" smtClean="0">
                <a:latin typeface="Arial" pitchFamily="34" charset="0"/>
                <a:cs typeface="Arial" pitchFamily="34" charset="0"/>
              </a:rPr>
              <a:t>) shows an </a:t>
            </a:r>
            <a:r>
              <a:rPr lang="en-US" sz="1400" b="1" dirty="0" smtClean="0">
                <a:solidFill>
                  <a:srgbClr val="FF0000"/>
                </a:solidFill>
                <a:latin typeface="Arial" pitchFamily="34" charset="0"/>
                <a:cs typeface="Arial" pitchFamily="34" charset="0"/>
              </a:rPr>
              <a:t>MOST QUALIFIED </a:t>
            </a:r>
            <a:r>
              <a:rPr lang="en-US" sz="1400" b="1" dirty="0" smtClean="0">
                <a:latin typeface="Arial" pitchFamily="34" charset="0"/>
                <a:cs typeface="Arial" pitchFamily="34" charset="0"/>
              </a:rPr>
              <a:t>report and the second (</a:t>
            </a:r>
            <a:r>
              <a:rPr lang="en-US" sz="1400" b="1" dirty="0" smtClean="0">
                <a:solidFill>
                  <a:srgbClr val="FF0000"/>
                </a:solidFill>
                <a:latin typeface="Arial" pitchFamily="34" charset="0"/>
                <a:cs typeface="Arial" pitchFamily="34" charset="0"/>
              </a:rPr>
              <a:t>at the bottom</a:t>
            </a:r>
            <a:r>
              <a:rPr lang="en-US" sz="1400" b="1" dirty="0" smtClean="0">
                <a:latin typeface="Arial" pitchFamily="34" charset="0"/>
                <a:cs typeface="Arial" pitchFamily="34" charset="0"/>
              </a:rPr>
              <a:t>) shows a  </a:t>
            </a:r>
            <a:r>
              <a:rPr lang="en-US" sz="1400" b="1" dirty="0" smtClean="0">
                <a:solidFill>
                  <a:srgbClr val="FF0000"/>
                </a:solidFill>
                <a:latin typeface="Arial" pitchFamily="34" charset="0"/>
                <a:cs typeface="Arial" pitchFamily="34" charset="0"/>
              </a:rPr>
              <a:t>HIGHLY QUALIFIED</a:t>
            </a:r>
            <a:r>
              <a:rPr lang="en-US" sz="1400" b="1" dirty="0" smtClean="0">
                <a:latin typeface="Arial" pitchFamily="34" charset="0"/>
                <a:cs typeface="Arial" pitchFamily="34" charset="0"/>
              </a:rPr>
              <a:t>.  You might think that this is a down-turn of performance; but continue looking at the administrative data and narratives.</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 first and second reports have the same senior rater (LTC-COL BUCKMILL</a:t>
            </a:r>
            <a:r>
              <a:rPr lang="en-US" sz="1400" b="1" dirty="0" smtClean="0">
                <a:solidFill>
                  <a:srgbClr val="FF0000"/>
                </a:solidFill>
                <a:latin typeface="Arial" pitchFamily="34" charset="0"/>
                <a:cs typeface="Arial" pitchFamily="34" charset="0"/>
              </a:rPr>
              <a:t>) with 1 and 2 reports respectively</a:t>
            </a:r>
            <a:endParaRPr lang="en-US" sz="1400" dirty="0" smtClean="0">
              <a:solidFill>
                <a:srgbClr val="FF0000"/>
              </a:solidFill>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However both reports have small populations  and the profile is still immature – expect Highly qualified and focus on the narrative.</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228600"/>
            <a:ext cx="4646613" cy="3486150"/>
          </a:xfrm>
          <a:noFill/>
          <a:ln cap="flat">
            <a:solidFill>
              <a:srgbClr val="000000"/>
            </a:solidFill>
            <a:miter lim="800000"/>
            <a:headEnd/>
            <a:tailEnd/>
          </a:ln>
        </p:spPr>
      </p:sp>
      <p:sp>
        <p:nvSpPr>
          <p:cNvPr id="5" name="Notes Placeholder 4"/>
          <p:cNvSpPr>
            <a:spLocks noGrp="1"/>
          </p:cNvSpPr>
          <p:nvPr>
            <p:ph type="body" idx="1"/>
          </p:nvPr>
        </p:nvSpPr>
        <p:spPr/>
        <p:txBody>
          <a:bodyPr>
            <a:normAutofit fontScale="77500" lnSpcReduction="20000"/>
          </a:bodyPr>
          <a:lstStyle/>
          <a:p>
            <a:pPr>
              <a:defRPr/>
            </a:pPr>
            <a:r>
              <a:rPr lang="en-US" sz="1400" b="1" dirty="0" smtClean="0">
                <a:latin typeface="Arial" pitchFamily="34" charset="0"/>
                <a:cs typeface="Arial" pitchFamily="34" charset="0"/>
              </a:rPr>
              <a:t>This situation shows two reports for the same officer.</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 first (</a:t>
            </a:r>
            <a:r>
              <a:rPr lang="en-US" sz="1400" b="1" dirty="0" smtClean="0">
                <a:solidFill>
                  <a:srgbClr val="FF0000"/>
                </a:solidFill>
                <a:latin typeface="Arial" pitchFamily="34" charset="0"/>
                <a:cs typeface="Arial" pitchFamily="34" charset="0"/>
              </a:rPr>
              <a:t>at the top</a:t>
            </a:r>
            <a:r>
              <a:rPr lang="en-US" sz="1400" b="1" dirty="0" smtClean="0">
                <a:latin typeface="Arial" pitchFamily="34" charset="0"/>
                <a:cs typeface="Arial" pitchFamily="34" charset="0"/>
              </a:rPr>
              <a:t>) shows an </a:t>
            </a:r>
            <a:r>
              <a:rPr lang="en-US" sz="1400" b="1" dirty="0" smtClean="0">
                <a:solidFill>
                  <a:srgbClr val="FF0000"/>
                </a:solidFill>
                <a:latin typeface="Arial" pitchFamily="34" charset="0"/>
                <a:cs typeface="Arial" pitchFamily="34" charset="0"/>
              </a:rPr>
              <a:t>MOST QUALIFIED </a:t>
            </a:r>
            <a:r>
              <a:rPr lang="en-US" sz="1400" b="1" dirty="0" smtClean="0">
                <a:latin typeface="Arial" pitchFamily="34" charset="0"/>
                <a:cs typeface="Arial" pitchFamily="34" charset="0"/>
              </a:rPr>
              <a:t>report and the second (</a:t>
            </a:r>
            <a:r>
              <a:rPr lang="en-US" sz="1400" b="1" dirty="0" smtClean="0">
                <a:solidFill>
                  <a:srgbClr val="FF0000"/>
                </a:solidFill>
                <a:latin typeface="Arial" pitchFamily="34" charset="0"/>
                <a:cs typeface="Arial" pitchFamily="34" charset="0"/>
              </a:rPr>
              <a:t>at the bottom</a:t>
            </a:r>
            <a:r>
              <a:rPr lang="en-US" sz="1400" b="1" dirty="0" smtClean="0">
                <a:latin typeface="Arial" pitchFamily="34" charset="0"/>
                <a:cs typeface="Arial" pitchFamily="34" charset="0"/>
              </a:rPr>
              <a:t>) shows a  </a:t>
            </a:r>
            <a:r>
              <a:rPr lang="en-US" sz="1400" b="1" dirty="0" smtClean="0">
                <a:solidFill>
                  <a:srgbClr val="FF0000"/>
                </a:solidFill>
                <a:latin typeface="Arial" pitchFamily="34" charset="0"/>
                <a:cs typeface="Arial" pitchFamily="34" charset="0"/>
              </a:rPr>
              <a:t>HIGHLY QUALIFIED</a:t>
            </a:r>
            <a:r>
              <a:rPr lang="en-US" sz="1400" b="1" dirty="0" smtClean="0">
                <a:latin typeface="Arial" pitchFamily="34" charset="0"/>
                <a:cs typeface="Arial" pitchFamily="34" charset="0"/>
              </a:rPr>
              <a:t>.  Again, you might think that this is a down-turn of performance; but continue looking at the administrative data and narratives.</a:t>
            </a: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 first report has a senior rater (COL Buckmill</a:t>
            </a:r>
            <a:r>
              <a:rPr lang="en-US" sz="1400" b="1" dirty="0" smtClean="0">
                <a:solidFill>
                  <a:srgbClr val="FF0000"/>
                </a:solidFill>
                <a:latin typeface="Arial" pitchFamily="34" charset="0"/>
                <a:cs typeface="Arial" pitchFamily="34" charset="0"/>
              </a:rPr>
              <a:t>) with 20 reports;</a:t>
            </a:r>
            <a:endParaRPr lang="en-US" sz="1400" dirty="0" smtClean="0">
              <a:solidFill>
                <a:srgbClr val="FF0000"/>
              </a:solidFill>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 second report has a senior rater (</a:t>
            </a:r>
            <a:r>
              <a:rPr lang="en-US" sz="1400" b="1" dirty="0" smtClean="0">
                <a:solidFill>
                  <a:srgbClr val="FF0000"/>
                </a:solidFill>
                <a:latin typeface="Arial" pitchFamily="34" charset="0"/>
                <a:cs typeface="Arial" pitchFamily="34" charset="0"/>
              </a:rPr>
              <a:t>Col Borek</a:t>
            </a:r>
            <a:r>
              <a:rPr lang="en-US" sz="1400" b="1" dirty="0" smtClean="0">
                <a:latin typeface="Arial" pitchFamily="34" charset="0"/>
                <a:cs typeface="Arial" pitchFamily="34" charset="0"/>
              </a:rPr>
              <a:t>) with 02 reports.  Both have large rated populations but the NEW Senior Rater has an immature profile.</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I’ll paint the picture that </a:t>
            </a:r>
            <a:r>
              <a:rPr lang="en-US" sz="1400" b="1" dirty="0" smtClean="0">
                <a:solidFill>
                  <a:srgbClr val="FF0000"/>
                </a:solidFill>
                <a:latin typeface="Arial" pitchFamily="34" charset="0"/>
                <a:cs typeface="Arial" pitchFamily="34" charset="0"/>
              </a:rPr>
              <a:t>LTC Smith </a:t>
            </a:r>
            <a:r>
              <a:rPr lang="en-US" sz="1400" b="1" dirty="0" smtClean="0">
                <a:latin typeface="Arial" pitchFamily="34" charset="0"/>
                <a:cs typeface="Arial" pitchFamily="34" charset="0"/>
              </a:rPr>
              <a:t>might be a new BCT commander who has a philosophy that rated officers have to work at least a year before he decides they meet his </a:t>
            </a:r>
            <a:r>
              <a:rPr lang="en-US" sz="1400" b="1" dirty="0" smtClean="0">
                <a:solidFill>
                  <a:srgbClr val="FF0000"/>
                </a:solidFill>
                <a:latin typeface="Arial" pitchFamily="34" charset="0"/>
                <a:cs typeface="Arial" pitchFamily="34" charset="0"/>
              </a:rPr>
              <a:t>Above Center of Mass</a:t>
            </a:r>
            <a:r>
              <a:rPr lang="en-US" sz="1400" b="1" dirty="0" smtClean="0">
                <a:latin typeface="Arial" pitchFamily="34" charset="0"/>
                <a:cs typeface="Arial" pitchFamily="34" charset="0"/>
              </a:rPr>
              <a:t> criteria.  Different senior raters develop different numbers in their profiles.  </a:t>
            </a:r>
            <a:r>
              <a:rPr lang="en-US" sz="1400" b="1" dirty="0" smtClean="0">
                <a:solidFill>
                  <a:srgbClr val="FF0000"/>
                </a:solidFill>
                <a:latin typeface="Arial" pitchFamily="34" charset="0"/>
                <a:cs typeface="Arial" pitchFamily="34" charset="0"/>
              </a:rPr>
              <a:t>Focus on the narrative</a:t>
            </a:r>
            <a:r>
              <a:rPr lang="en-US" sz="1400" b="1" dirty="0" smtClean="0">
                <a:latin typeface="Arial" pitchFamily="34" charset="0"/>
                <a:cs typeface="Arial" pitchFamily="34" charset="0"/>
              </a:rPr>
              <a:t>.</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a:defRPr/>
            </a:pPr>
            <a:r>
              <a:rPr lang="en-US" sz="1400" b="1" dirty="0" smtClean="0">
                <a:latin typeface="Arial" pitchFamily="34" charset="0"/>
                <a:cs typeface="Arial" pitchFamily="34" charset="0"/>
              </a:rPr>
              <a:t>There are also situations when senior raters (</a:t>
            </a:r>
            <a:r>
              <a:rPr lang="en-US" sz="1400" b="1" dirty="0" smtClean="0">
                <a:solidFill>
                  <a:srgbClr val="FF0000"/>
                </a:solidFill>
                <a:latin typeface="Arial" pitchFamily="34" charset="0"/>
                <a:cs typeface="Arial" pitchFamily="34" charset="0"/>
              </a:rPr>
              <a:t>particularly commanders</a:t>
            </a:r>
            <a:r>
              <a:rPr lang="en-US" sz="1400" b="1" dirty="0" smtClean="0">
                <a:latin typeface="Arial" pitchFamily="34" charset="0"/>
                <a:cs typeface="Arial" pitchFamily="34" charset="0"/>
              </a:rPr>
              <a:t>) serve extended tours of duty and rated officers get a 3</a:t>
            </a:r>
            <a:r>
              <a:rPr lang="en-US" sz="1400" b="1" baseline="30000" dirty="0" smtClean="0">
                <a:latin typeface="Arial" pitchFamily="34" charset="0"/>
                <a:cs typeface="Arial" pitchFamily="34" charset="0"/>
              </a:rPr>
              <a:t>rd</a:t>
            </a:r>
            <a:r>
              <a:rPr lang="en-US" sz="1400" b="1" dirty="0" smtClean="0">
                <a:latin typeface="Arial" pitchFamily="34" charset="0"/>
                <a:cs typeface="Arial" pitchFamily="34" charset="0"/>
              </a:rPr>
              <a:t> or 4</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report (sometimes unanticipated from the outset) from the same senior rater.  These reports box check may change over time.  Watch the rest of the information and the narrative. </a:t>
            </a:r>
            <a:endParaRPr lang="en-US" sz="1400" dirty="0" smtClean="0">
              <a:latin typeface="Arial" pitchFamily="34" charset="0"/>
              <a:cs typeface="Arial" pitchFamily="34" charset="0"/>
            </a:endParaRPr>
          </a:p>
          <a:p>
            <a:pPr>
              <a:defRPr/>
            </a:pPr>
            <a:r>
              <a:rPr lang="en-US" sz="1400" dirty="0" smtClean="0">
                <a:latin typeface="Arial" pitchFamily="34" charset="0"/>
                <a:cs typeface="Arial" pitchFamily="34" charset="0"/>
              </a:rPr>
              <a:t> </a:t>
            </a:r>
          </a:p>
          <a:p>
            <a:pPr>
              <a:defRPr/>
            </a:pPr>
            <a:endParaRPr lang="en-US" sz="1400" dirty="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bwMode="auto">
          <a:xfrm>
            <a:off x="609600" y="4194175"/>
            <a:ext cx="5715000" cy="5037138"/>
          </a:xfrm>
          <a:noFill/>
        </p:spPr>
        <p:txBody>
          <a:bodyPr wrap="square" numCol="1" anchor="t" anchorCtr="0" compatLnSpc="1">
            <a:prstTxWarp prst="textNoShape">
              <a:avLst/>
            </a:prstTxWarp>
          </a:bodyPr>
          <a:lstStyle/>
          <a:p>
            <a:pPr eaLnBrk="1" hangingPunct="1">
              <a:spcBef>
                <a:spcPct val="0"/>
              </a:spcBef>
            </a:pPr>
            <a:r>
              <a:rPr lang="en-US" sz="1400" b="1" dirty="0" smtClean="0">
                <a:latin typeface="Arial" charset="0"/>
                <a:cs typeface="Arial" charset="0"/>
              </a:rPr>
              <a:t>In summary for the OER system, I’d like to reemphasize a few key points.</a:t>
            </a:r>
          </a:p>
          <a:p>
            <a:pPr eaLnBrk="1" hangingPunct="1">
              <a:spcBef>
                <a:spcPct val="0"/>
              </a:spcBef>
            </a:pPr>
            <a:endParaRPr lang="en-US" sz="1400" b="1" dirty="0" smtClean="0">
              <a:latin typeface="Arial" charset="0"/>
              <a:cs typeface="Arial" charset="0"/>
            </a:endParaRPr>
          </a:p>
          <a:p>
            <a:r>
              <a:rPr lang="en-US" sz="1400" dirty="0" smtClean="0"/>
              <a:t> </a:t>
            </a:r>
            <a:r>
              <a:rPr lang="en-US" sz="1400" u="sng" dirty="0" smtClean="0"/>
              <a:t>Purpose of Evaluations</a:t>
            </a:r>
            <a:r>
              <a:rPr lang="en-US" sz="1400" dirty="0" smtClean="0"/>
              <a:t>:  Identify our Army’s best performers and those with the greatest potential.  They help:</a:t>
            </a:r>
          </a:p>
          <a:p>
            <a:pPr>
              <a:lnSpc>
                <a:spcPct val="70000"/>
              </a:lnSpc>
              <a:spcBef>
                <a:spcPct val="50000"/>
              </a:spcBef>
            </a:pPr>
            <a:r>
              <a:rPr lang="en-US" sz="1400" dirty="0" smtClean="0"/>
              <a:t>   Maintain discipline</a:t>
            </a:r>
          </a:p>
          <a:p>
            <a:pPr>
              <a:lnSpc>
                <a:spcPct val="70000"/>
              </a:lnSpc>
              <a:spcBef>
                <a:spcPct val="50000"/>
              </a:spcBef>
            </a:pPr>
            <a:r>
              <a:rPr lang="en-US" sz="1400" dirty="0" smtClean="0"/>
              <a:t>   Promote leader development/professionalism by linking performance to missions and doctrine (assessed by field leaders)</a:t>
            </a:r>
          </a:p>
          <a:p>
            <a:pPr>
              <a:spcBef>
                <a:spcPct val="0"/>
              </a:spcBef>
            </a:pPr>
            <a:r>
              <a:rPr lang="en-US" sz="1400" dirty="0" smtClean="0"/>
              <a:t>   Provide feedback to rated individuals **counseling is critical</a:t>
            </a:r>
          </a:p>
          <a:p>
            <a:pPr>
              <a:buFontTx/>
              <a:buChar char="•"/>
            </a:pPr>
            <a:endParaRPr lang="en-US" sz="1400" dirty="0" smtClean="0"/>
          </a:p>
          <a:p>
            <a:r>
              <a:rPr lang="en-US" sz="1400" dirty="0" smtClean="0"/>
              <a:t> Leader must know how the system works, know when reports are due and have a rating philosophy</a:t>
            </a:r>
          </a:p>
          <a:p>
            <a:endParaRPr lang="en-US" sz="1400" dirty="0" smtClean="0"/>
          </a:p>
          <a:p>
            <a:r>
              <a:rPr lang="en-US" sz="1400" dirty="0" smtClean="0"/>
              <a:t>NARRATIVES - </a:t>
            </a:r>
            <a:r>
              <a:rPr lang="en-US" sz="1400" u="sng" dirty="0" smtClean="0"/>
              <a:t>THEY ARE THE KEY </a:t>
            </a:r>
            <a:r>
              <a:rPr lang="en-US" sz="1400" dirty="0" smtClean="0"/>
              <a:t>to the system  99.008% of all Officers have at least one DA67-9 Center of Mass report and we expect use of Highly Qualified to remain consistent.</a:t>
            </a:r>
            <a:r>
              <a:rPr lang="en-US" sz="1400" b="1" dirty="0" smtClean="0">
                <a:latin typeface="Arial" charset="0"/>
                <a:cs typeface="Arial" charset="0"/>
              </a:rPr>
              <a:t>  They  have always been the cornerstone of the OER system and in relaying the senior rater intent.</a:t>
            </a:r>
          </a:p>
          <a:p>
            <a:pPr eaLnBrk="1" hangingPunct="1">
              <a:spcBef>
                <a:spcPct val="0"/>
              </a:spcBef>
            </a:pPr>
            <a:endParaRPr lang="en-US" sz="1400" b="1" dirty="0" smtClean="0">
              <a:latin typeface="Arial" charset="0"/>
              <a:cs typeface="Arial" charset="0"/>
            </a:endParaRPr>
          </a:p>
        </p:txBody>
      </p:sp>
      <p:sp>
        <p:nvSpPr>
          <p:cNvPr id="9113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609600" y="4194175"/>
            <a:ext cx="5715000" cy="5037138"/>
          </a:xfrm>
          <a:noFill/>
        </p:spPr>
        <p:txBody>
          <a:bodyPr wrap="square" numCol="1" anchor="t" anchorCtr="0" compatLnSpc="1">
            <a:prstTxWarp prst="textNoShape">
              <a:avLst/>
            </a:prstTxWarp>
          </a:bodyPr>
          <a:lstStyle/>
          <a:p>
            <a:pPr eaLnBrk="1" hangingPunct="1">
              <a:spcBef>
                <a:spcPct val="0"/>
              </a:spcBef>
            </a:pPr>
            <a:r>
              <a:rPr lang="en-US" sz="1400" b="1" dirty="0" smtClean="0">
                <a:latin typeface="Arial" charset="0"/>
                <a:cs typeface="Arial" charset="0"/>
              </a:rPr>
              <a:t>This is the EES Landing page- </a:t>
            </a:r>
          </a:p>
        </p:txBody>
      </p:sp>
      <p:sp>
        <p:nvSpPr>
          <p:cNvPr id="9216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15715" name="Rectangle 3"/>
          <p:cNvSpPr>
            <a:spLocks noGrp="1" noChangeArrowheads="1"/>
          </p:cNvSpPr>
          <p:nvPr>
            <p:ph type="body" idx="1"/>
          </p:nvPr>
        </p:nvSpPr>
        <p:spPr bwMode="auto">
          <a:xfrm>
            <a:off x="646113" y="4418013"/>
            <a:ext cx="5641975" cy="4181475"/>
          </a:xfrm>
        </p:spPr>
        <p:txBody>
          <a:bodyPr wrap="square" numCol="1" anchor="t" anchorCtr="0" compatLnSpc="1">
            <a:prstTxWarp prst="textNoShape">
              <a:avLst/>
            </a:prstTxWarp>
            <a:normAutofit fontScale="70000" lnSpcReduction="20000"/>
          </a:bodyPr>
          <a:lstStyle/>
          <a:p>
            <a:pPr marL="228583" indent="-228583">
              <a:spcBef>
                <a:spcPct val="0"/>
              </a:spcBef>
              <a:defRPr/>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p:txBody>
      </p:sp>
      <p:sp>
        <p:nvSpPr>
          <p:cNvPr id="4" name="Slide Number Placeholder 3"/>
          <p:cNvSpPr>
            <a:spLocks noGrp="1"/>
          </p:cNvSpPr>
          <p:nvPr>
            <p:ph type="sldNum" sz="quarter" idx="5"/>
          </p:nvPr>
        </p:nvSpPr>
        <p:spPr/>
        <p:txBody>
          <a:bodyPr/>
          <a:lstStyle/>
          <a:p>
            <a:pPr>
              <a:defRPr/>
            </a:pPr>
            <a:fld id="{4B6038D3-CE56-4EEF-B04F-B8355CD31CA0}"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p:txBody>
      </p:sp>
      <p:sp>
        <p:nvSpPr>
          <p:cNvPr id="4" name="Slide Number Placeholder 3"/>
          <p:cNvSpPr>
            <a:spLocks noGrp="1"/>
          </p:cNvSpPr>
          <p:nvPr>
            <p:ph type="sldNum" sz="quarter" idx="5"/>
          </p:nvPr>
        </p:nvSpPr>
        <p:spPr/>
        <p:txBody>
          <a:bodyPr/>
          <a:lstStyle/>
          <a:p>
            <a:pPr>
              <a:defRPr/>
            </a:pPr>
            <a:fld id="{14D767D6-3904-46BA-820B-8C17A082DF8E}"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xfrm>
            <a:off x="649288" y="4248150"/>
            <a:ext cx="5497512" cy="5035550"/>
          </a:xfrm>
          <a:noFill/>
        </p:spPr>
        <p:txBody>
          <a:bodyPr wrap="square" lIns="92031" tIns="45209" rIns="92031" bIns="45209" numCol="1" anchor="t" anchorCtr="0" compatLnSpc="1">
            <a:prstTxWarp prst="textNoShape">
              <a:avLst/>
            </a:prstTxWarp>
          </a:bodyPr>
          <a:lstStyle/>
          <a:p>
            <a:pPr eaLnBrk="1" hangingPunct="1">
              <a:spcBef>
                <a:spcPct val="0"/>
              </a:spcBef>
            </a:pPr>
            <a:r>
              <a:rPr lang="en-US" sz="1400" dirty="0" smtClean="0">
                <a:latin typeface="Arial" charset="0"/>
                <a:cs typeface="Arial" charset="0"/>
              </a:rPr>
              <a:t>The Army separates rating officials’ duties and responsibilities  between the rater and the senior rater and has done so for the last two evaluation reporting systems.  </a:t>
            </a:r>
          </a:p>
          <a:p>
            <a:pPr eaLnBrk="1" hangingPunct="1">
              <a:spcBef>
                <a:spcPct val="0"/>
              </a:spcBef>
            </a:pPr>
            <a:endParaRPr lang="en-US" sz="400" dirty="0" smtClean="0">
              <a:latin typeface="Arial" charset="0"/>
              <a:cs typeface="Arial" charset="0"/>
            </a:endParaRPr>
          </a:p>
          <a:p>
            <a:pPr eaLnBrk="1" hangingPunct="1">
              <a:spcBef>
                <a:spcPct val="0"/>
              </a:spcBef>
            </a:pPr>
            <a:r>
              <a:rPr lang="en-US" sz="1400" dirty="0" smtClean="0">
                <a:latin typeface="Arial" charset="0"/>
                <a:cs typeface="Arial" charset="0"/>
              </a:rPr>
              <a:t>The Army also keeps the level of the senior rater fairly close to the rated officer (normally two levels above rated officer or the Rater’s Rater is the Senior Rater).  </a:t>
            </a:r>
          </a:p>
          <a:p>
            <a:pPr eaLnBrk="1" hangingPunct="1">
              <a:spcBef>
                <a:spcPct val="0"/>
              </a:spcBef>
            </a:pPr>
            <a:endParaRPr lang="en-US" sz="400" dirty="0" smtClean="0">
              <a:latin typeface="Arial" charset="0"/>
              <a:cs typeface="Arial" charset="0"/>
            </a:endParaRPr>
          </a:p>
          <a:p>
            <a:pPr eaLnBrk="1" hangingPunct="1">
              <a:spcBef>
                <a:spcPct val="0"/>
              </a:spcBef>
            </a:pPr>
            <a:r>
              <a:rPr lang="en-US" sz="1400" dirty="0" smtClean="0">
                <a:latin typeface="Arial" charset="0"/>
                <a:cs typeface="Arial" charset="0"/>
              </a:rPr>
              <a:t>The senior rater and rater are required to share their support forms (performance objectives) with the rated officer to properly link objectives toward a common mission and vision.</a:t>
            </a:r>
          </a:p>
          <a:p>
            <a:pPr eaLnBrk="1" hangingPunct="1">
              <a:spcBef>
                <a:spcPct val="0"/>
              </a:spcBef>
            </a:pPr>
            <a:endParaRPr lang="en-US" sz="400" dirty="0" smtClean="0">
              <a:latin typeface="Arial" charset="0"/>
              <a:cs typeface="Arial" charset="0"/>
            </a:endParaRPr>
          </a:p>
          <a:p>
            <a:pPr eaLnBrk="1" hangingPunct="1">
              <a:spcBef>
                <a:spcPct val="0"/>
              </a:spcBef>
            </a:pPr>
            <a:r>
              <a:rPr lang="en-US" sz="1400" dirty="0" smtClean="0">
                <a:latin typeface="Arial" charset="0"/>
                <a:cs typeface="Arial" charset="0"/>
              </a:rPr>
              <a:t>The rating officials are charged to develop Soldiers through counseling and interaction throughout the rating period.  </a:t>
            </a:r>
          </a:p>
          <a:p>
            <a:pPr eaLnBrk="1" hangingPunct="1">
              <a:spcBef>
                <a:spcPct val="0"/>
              </a:spcBef>
            </a:pPr>
            <a:endParaRPr lang="en-US" sz="400" dirty="0" smtClean="0">
              <a:latin typeface="Arial" charset="0"/>
              <a:cs typeface="Arial" charset="0"/>
            </a:endParaRPr>
          </a:p>
          <a:p>
            <a:pPr eaLnBrk="1" hangingPunct="1">
              <a:spcBef>
                <a:spcPct val="0"/>
              </a:spcBef>
            </a:pPr>
            <a:r>
              <a:rPr lang="en-US" sz="1400" dirty="0" smtClean="0">
                <a:latin typeface="Arial" charset="0"/>
                <a:cs typeface="Arial" charset="0"/>
              </a:rPr>
              <a:t>Rating Officials assess and provide input to the Army on the performance and potential of all Soldiers using a series of box checks, information, and narrative comments.</a:t>
            </a:r>
          </a:p>
          <a:p>
            <a:pPr eaLnBrk="1" hangingPunct="1">
              <a:spcBef>
                <a:spcPct val="0"/>
              </a:spcBef>
            </a:pPr>
            <a:r>
              <a:rPr lang="en-US" sz="1400" b="1" dirty="0" smtClean="0">
                <a:latin typeface="Arial" charset="0"/>
                <a:cs typeface="Arial"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p:txBody>
      </p:sp>
      <p:sp>
        <p:nvSpPr>
          <p:cNvPr id="4" name="Slide Number Placeholder 3"/>
          <p:cNvSpPr>
            <a:spLocks noGrp="1"/>
          </p:cNvSpPr>
          <p:nvPr>
            <p:ph type="sldNum" sz="quarter" idx="5"/>
          </p:nvPr>
        </p:nvSpPr>
        <p:spPr/>
        <p:txBody>
          <a:bodyPr/>
          <a:lstStyle/>
          <a:p>
            <a:pPr>
              <a:defRPr/>
            </a:pPr>
            <a:fld id="{5CEAFCB5-7B64-4657-B5BB-8FBEAB4B4E16}"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p:txBody>
      </p:sp>
      <p:sp>
        <p:nvSpPr>
          <p:cNvPr id="4" name="Slide Number Placeholder 3"/>
          <p:cNvSpPr>
            <a:spLocks noGrp="1"/>
          </p:cNvSpPr>
          <p:nvPr>
            <p:ph type="sldNum" sz="quarter" idx="5"/>
          </p:nvPr>
        </p:nvSpPr>
        <p:spPr/>
        <p:txBody>
          <a:bodyPr/>
          <a:lstStyle/>
          <a:p>
            <a:pPr>
              <a:defRPr/>
            </a:pPr>
            <a:fld id="{908BF007-6663-423F-8BD7-505A5E720619}"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665163" y="4260850"/>
            <a:ext cx="5438775" cy="5035550"/>
          </a:xfrm>
          <a:noFill/>
        </p:spPr>
        <p:txBody>
          <a:bodyPr wrap="square" lIns="93489" tIns="45925" rIns="93489" bIns="45925" numCol="1" anchor="t" anchorCtr="0" compatLnSpc="1">
            <a:prstTxWarp prst="textNoShape">
              <a:avLst/>
            </a:prstTxWarp>
          </a:bodyPr>
          <a:lstStyle/>
          <a:p>
            <a:pPr eaLnBrk="1" hangingPunct="1">
              <a:lnSpc>
                <a:spcPct val="90000"/>
              </a:lnSpc>
              <a:spcBef>
                <a:spcPct val="0"/>
              </a:spcBef>
            </a:pPr>
            <a:r>
              <a:rPr lang="en-US" sz="1400" dirty="0" smtClean="0">
                <a:latin typeface="Arial" charset="0"/>
                <a:cs typeface="Arial" charset="0"/>
              </a:rPr>
              <a:t>The Army currently “masks” all 2LT and 1LT reports, at promotion to CPT, and WO1 reports upon selection to CW3.  Masking is a euphemism for moving these OERs  to the restricted section of the AMHRR (Army Human Resource Record) so they are not used for future career decisions (selections or assignments).  The Army transitioned to this position first with 2LT reports and second with both 2LT and 1LT reports so board members may see a variety of files depending on the specific board.  </a:t>
            </a:r>
          </a:p>
          <a:p>
            <a:pPr eaLnBrk="1" hangingPunct="1">
              <a:lnSpc>
                <a:spcPct val="90000"/>
              </a:lnSpc>
              <a:spcBef>
                <a:spcPct val="0"/>
              </a:spcBef>
            </a:pPr>
            <a:endParaRPr lang="en-US" sz="800" dirty="0" smtClean="0">
              <a:latin typeface="Arial" charset="0"/>
              <a:cs typeface="Arial" charset="0"/>
            </a:endParaRPr>
          </a:p>
          <a:p>
            <a:pPr eaLnBrk="1" hangingPunct="1">
              <a:lnSpc>
                <a:spcPct val="90000"/>
              </a:lnSpc>
              <a:spcBef>
                <a:spcPct val="0"/>
              </a:spcBef>
            </a:pPr>
            <a:r>
              <a:rPr lang="en-US" sz="1400" dirty="0" smtClean="0">
                <a:latin typeface="Arial" charset="0"/>
                <a:cs typeface="Arial" charset="0"/>
              </a:rPr>
              <a:t>Why? Officers enter the Army with varying levels of experience with military life.  Their assignments and learning curves vary significantly and some officers experience “developmental” reports. l  BUT... once the gate of specific promotion is passed, reports that may reflect an initial “learning curve” are masked.  Removing them from the performance file or masking)may preclude an officer being disadvantaged later in his/her career.. NOTE ** Note however that </a:t>
            </a:r>
            <a:r>
              <a:rPr lang="en-US" sz="1400" dirty="0" smtClean="0">
                <a:solidFill>
                  <a:schemeClr val="accent1"/>
                </a:solidFill>
                <a:latin typeface="Arial" charset="0"/>
                <a:cs typeface="Arial" charset="0"/>
              </a:rPr>
              <a:t>REPORTS may be viewed when conducting Separation or Early Retirement Boards (or other Special Circumstances)  The MILPER announcing the board will notify if the files will or will not be included.</a:t>
            </a:r>
            <a:endParaRPr lang="en-US" sz="1400" dirty="0" smtClean="0">
              <a:latin typeface="Arial" charset="0"/>
              <a:cs typeface="Arial" charset="0"/>
            </a:endParaRPr>
          </a:p>
          <a:p>
            <a:pPr eaLnBrk="1" hangingPunct="1">
              <a:lnSpc>
                <a:spcPct val="90000"/>
              </a:lnSpc>
              <a:spcBef>
                <a:spcPct val="0"/>
              </a:spcBef>
            </a:pPr>
            <a:endParaRPr lang="en-US" sz="800" dirty="0" smtClean="0">
              <a:solidFill>
                <a:schemeClr val="accent1"/>
              </a:solidFill>
              <a:latin typeface="Arial" charset="0"/>
              <a:cs typeface="Arial" charset="0"/>
            </a:endParaRPr>
          </a:p>
          <a:p>
            <a:pPr eaLnBrk="1" hangingPunct="1">
              <a:lnSpc>
                <a:spcPct val="90000"/>
              </a:lnSpc>
              <a:spcBef>
                <a:spcPct val="0"/>
              </a:spcBef>
            </a:pPr>
            <a:r>
              <a:rPr lang="en-US" sz="1400" dirty="0" smtClean="0">
                <a:solidFill>
                  <a:schemeClr val="accent1"/>
                </a:solidFill>
                <a:latin typeface="Arial" charset="0"/>
                <a:cs typeface="Arial" charset="0"/>
              </a:rPr>
              <a:t>History Notes (if asked):  </a:t>
            </a:r>
          </a:p>
          <a:p>
            <a:pPr eaLnBrk="1" hangingPunct="1">
              <a:lnSpc>
                <a:spcPct val="90000"/>
              </a:lnSpc>
              <a:spcBef>
                <a:spcPct val="0"/>
              </a:spcBef>
              <a:buFontTx/>
              <a:buChar char="-"/>
            </a:pPr>
            <a:r>
              <a:rPr lang="en-US" sz="1400" dirty="0" smtClean="0">
                <a:solidFill>
                  <a:schemeClr val="accent1"/>
                </a:solidFill>
                <a:latin typeface="Arial" charset="0"/>
                <a:cs typeface="Arial" charset="0"/>
              </a:rPr>
              <a:t>For YG84 or older (i.e., 83, 82, 81..) nothing occurred. </a:t>
            </a:r>
          </a:p>
          <a:p>
            <a:pPr eaLnBrk="1" hangingPunct="1">
              <a:lnSpc>
                <a:spcPct val="90000"/>
              </a:lnSpc>
              <a:spcBef>
                <a:spcPct val="0"/>
              </a:spcBef>
              <a:buFontTx/>
              <a:buChar char="-"/>
            </a:pPr>
            <a:r>
              <a:rPr lang="en-US" sz="1400" dirty="0" smtClean="0">
                <a:solidFill>
                  <a:schemeClr val="accent1"/>
                </a:solidFill>
                <a:latin typeface="Arial" charset="0"/>
                <a:cs typeface="Arial" charset="0"/>
              </a:rPr>
              <a:t>For YG 85-86 – we masked 2LT reports (at the start of the new 67-9)</a:t>
            </a:r>
          </a:p>
          <a:p>
            <a:pPr eaLnBrk="1" hangingPunct="1">
              <a:lnSpc>
                <a:spcPct val="90000"/>
              </a:lnSpc>
              <a:spcBef>
                <a:spcPct val="0"/>
              </a:spcBef>
              <a:buFontTx/>
              <a:buChar char="-"/>
            </a:pPr>
            <a:r>
              <a:rPr lang="en-US" sz="1400" dirty="0" smtClean="0">
                <a:solidFill>
                  <a:schemeClr val="accent1"/>
                </a:solidFill>
                <a:latin typeface="Arial" charset="0"/>
                <a:cs typeface="Arial" charset="0"/>
              </a:rPr>
              <a:t>For YG 87 and younger (i.e., 88, 89, 90…) we masked both 2LT and 1LT reports </a:t>
            </a:r>
          </a:p>
          <a:p>
            <a:pPr eaLnBrk="1" hangingPunct="1">
              <a:lnSpc>
                <a:spcPct val="90000"/>
              </a:lnSpc>
              <a:spcBef>
                <a:spcPct val="0"/>
              </a:spcBef>
              <a:buFontTx/>
              <a:buChar char="-"/>
            </a:pPr>
            <a:r>
              <a:rPr lang="en-US" sz="1400" dirty="0" smtClean="0">
                <a:solidFill>
                  <a:schemeClr val="accent1"/>
                </a:solidFill>
                <a:latin typeface="Arial" charset="0"/>
                <a:cs typeface="Arial" charset="0"/>
              </a:rPr>
              <a:t>2014 CPT OSB included viewing masked reports</a:t>
            </a:r>
          </a:p>
          <a:p>
            <a:pPr eaLnBrk="1" hangingPunct="1">
              <a:lnSpc>
                <a:spcPct val="90000"/>
              </a:lnSpc>
              <a:spcBef>
                <a:spcPct val="0"/>
              </a:spcBef>
            </a:pPr>
            <a:endParaRPr lang="en-US" sz="1400" dirty="0" smtClean="0">
              <a:solidFill>
                <a:schemeClr val="accent1"/>
              </a:solidFill>
              <a:latin typeface="Arial" charset="0"/>
              <a:cs typeface="Arial" charset="0"/>
            </a:endParaRPr>
          </a:p>
        </p:txBody>
      </p:sp>
      <p:sp>
        <p:nvSpPr>
          <p:cNvPr id="60419" name="Rectangle 3"/>
          <p:cNvSpPr>
            <a:spLocks noGrp="1" noRot="1" noChangeAspect="1" noChangeArrowheads="1" noTextEdit="1"/>
          </p:cNvSpPr>
          <p:nvPr>
            <p:ph type="sldImg"/>
          </p:nvPr>
        </p:nvSpPr>
        <p:spPr bwMode="auto">
          <a:xfrm>
            <a:off x="1122363" y="706438"/>
            <a:ext cx="4618037" cy="3465512"/>
          </a:xfrm>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p:txBody>
          <a:bodyPr wrap="square" numCol="1" anchor="t" anchorCtr="0" compatLnSpc="1">
            <a:prstTxWarp prst="textNoShape">
              <a:avLst/>
            </a:prstTxWarp>
          </a:bodyPr>
          <a:lstStyle/>
          <a:p>
            <a:pPr marL="226999" indent="-226999">
              <a:defRPr/>
            </a:pPr>
            <a:r>
              <a:rPr lang="en-US" dirty="0" smtClean="0"/>
              <a:t>-AR 623-3 and DA Pam 623-3  require that a Rated Officer’s “immediate” supervisor will be the Rater and the Rater’s Rater will be the Senior Rater.  This is to provide rated officers with leaders who have first hand knowledge of the rated officer’s performance and potential</a:t>
            </a:r>
          </a:p>
          <a:p>
            <a:pPr marL="226999" indent="-226999">
              <a:defRPr/>
            </a:pPr>
            <a:endParaRPr lang="en-US" dirty="0" smtClean="0"/>
          </a:p>
          <a:p>
            <a:pPr marL="226999" indent="-226999">
              <a:defRPr/>
            </a:pPr>
            <a:r>
              <a:rPr lang="en-US" dirty="0" smtClean="0"/>
              <a:t>-Rating chains must be approved by the next higher headquarters up to the 3-star Level in order to eliminate pooling of officers.</a:t>
            </a:r>
          </a:p>
          <a:p>
            <a:pPr marL="226999" indent="-226999">
              <a:defRPr/>
            </a:pPr>
            <a:endParaRPr lang="en-US" dirty="0" smtClean="0"/>
          </a:p>
          <a:p>
            <a:pPr marL="226999" indent="-226999">
              <a:defRPr/>
            </a:pPr>
            <a:r>
              <a:rPr lang="en-US" dirty="0" smtClean="0"/>
              <a:t>-Intermediate Raters are limited to specialty branches and dual supervisory situations such as JAG, chaplains etc., some aviation units  and where the Senior Rater does not meet minimum</a:t>
            </a:r>
          </a:p>
          <a:p>
            <a:pPr marL="226999" indent="-226999">
              <a:defRPr/>
            </a:pPr>
            <a:r>
              <a:rPr lang="en-US" dirty="0" smtClean="0"/>
              <a:t> table 2-1 Senior Rater rank requirements with regard to warrant officers.  </a:t>
            </a:r>
          </a:p>
          <a:p>
            <a:pPr marL="226999" indent="-226999">
              <a:defRPr/>
            </a:pPr>
            <a:endParaRPr lang="en-US" dirty="0" smtClean="0"/>
          </a:p>
          <a:p>
            <a:pPr marL="228600" indent="-228600">
              <a:defRPr/>
            </a:pPr>
            <a:r>
              <a:rPr lang="en-US" dirty="0" smtClean="0"/>
              <a:t>For OERs-</a:t>
            </a:r>
          </a:p>
          <a:p>
            <a:pPr marL="228600" indent="-228600">
              <a:defRPr/>
            </a:pPr>
            <a:r>
              <a:rPr lang="en-US" dirty="0" smtClean="0"/>
              <a:t>AR 623-3 MAR 2014 Para 2-8 (2)</a:t>
            </a:r>
          </a:p>
          <a:p>
            <a:pPr marL="228600" indent="-228600">
              <a:defRPr/>
            </a:pPr>
            <a:r>
              <a:rPr lang="en-US" dirty="0" smtClean="0"/>
              <a:t>In instances when there are no uniformed Army designated rating officials for the rated officer, an Army officer within the organization will be designated as a Uniformed Army Advisor and perform a supplementary review. The Uniformed Army Advisor will be an U.S. Army officer, senior to the rated officer and normally senior to the senior rater, within the organization. The Uniformed Army Advisor will monitor evaluation practices, and provide assistance and advice to rating officials (as required) on matters pertaining to Army evaluations. This Uniformed Army Advisor will be designated by the CDR establishing the rating chain and identified in the published rating scheme at the beginning of the evaluation period. The memorandum will comment on the accuracy and/or clarity of the completed OER in accordance with this regulation.  The comments will not include evaluative statements about the rated officer or statements that amplify, paraphrase, or endorse the comments and/or ratings of the rating chain</a:t>
            </a:r>
          </a:p>
          <a:p>
            <a:pPr>
              <a:defRPr/>
            </a:pPr>
            <a:r>
              <a:rPr lang="en-US" dirty="0" smtClean="0"/>
              <a:t>members.  If there is no available U.S. Army officer or DA civilian above the senior rater in the chain of command, the senior rater or his or her BN and/or BDE S1 or administrative office will request an additional review by HQDA (see fig 2-3).</a:t>
            </a:r>
          </a:p>
          <a:p>
            <a:pPr marL="226999" indent="-226999">
              <a:defRPr/>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4F618-EE67-4B63-9FF7-6168668504C4}" type="slidenum">
              <a:rPr lang="en-US">
                <a:solidFill>
                  <a:prstClr val="black"/>
                </a:solidFill>
              </a:rPr>
              <a:pPr fontAlgn="base">
                <a:spcBef>
                  <a:spcPct val="0"/>
                </a:spcBef>
                <a:spcAft>
                  <a:spcPct val="0"/>
                </a:spcAft>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marL="226972" indent="-226972">
              <a:defRPr/>
            </a:pPr>
            <a:r>
              <a:rPr lang="en-US" dirty="0" smtClean="0"/>
              <a:t>- This slide provides some examples of when A Uniformed Army Advisor would be required. NOTE  Examples show UAA who are not Senior to the Senior Rater. The UAA should normally be senior to explain the context and impact of Army speak or the lack thereof..</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4A9C5-C1C9-4038-AAF3-633C9A5CF563}"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06488" y="696913"/>
            <a:ext cx="4645025" cy="3484562"/>
          </a:xfrm>
          <a:noFill/>
          <a:ln>
            <a:solidFill>
              <a:srgbClr val="000000"/>
            </a:solidFill>
            <a:miter lim="800000"/>
            <a:headEnd/>
            <a:tailEnd/>
          </a:ln>
        </p:spPr>
      </p:sp>
      <p:sp>
        <p:nvSpPr>
          <p:cNvPr id="63491" name="Rectangle 3"/>
          <p:cNvSpPr>
            <a:spLocks noGrp="1" noChangeArrowheads="1"/>
          </p:cNvSpPr>
          <p:nvPr>
            <p:ph type="body" idx="1"/>
          </p:nvPr>
        </p:nvSpPr>
        <p:spPr bwMode="auto">
          <a:xfrm>
            <a:off x="674688" y="4262438"/>
            <a:ext cx="5988050" cy="5033962"/>
          </a:xfrm>
          <a:noFill/>
        </p:spPr>
        <p:txBody>
          <a:bodyPr wrap="square" numCol="1" anchor="t" anchorCtr="0" compatLnSpc="1">
            <a:prstTxWarp prst="textNoShape">
              <a:avLst/>
            </a:prstTxWarp>
          </a:bodyPr>
          <a:lstStyle/>
          <a:p>
            <a:pPr eaLnBrk="1" hangingPunct="1">
              <a:spcBef>
                <a:spcPct val="0"/>
              </a:spcBef>
            </a:pPr>
            <a:r>
              <a:rPr lang="en-US" sz="1400" dirty="0" smtClean="0"/>
              <a:t>Keys to success:</a:t>
            </a:r>
          </a:p>
          <a:p>
            <a:pPr eaLnBrk="1" hangingPunct="1">
              <a:spcBef>
                <a:spcPct val="0"/>
              </a:spcBef>
            </a:pPr>
            <a:endParaRPr lang="en-US" sz="1400" dirty="0" smtClean="0"/>
          </a:p>
          <a:p>
            <a:pPr eaLnBrk="1" hangingPunct="1">
              <a:spcBef>
                <a:spcPct val="0"/>
              </a:spcBef>
            </a:pPr>
            <a:r>
              <a:rPr lang="en-US" sz="1400" dirty="0" smtClean="0"/>
              <a:t>Senior Raters are responsible for the evaluation &amp; to identify the best…….also to identify those that may need some work.</a:t>
            </a:r>
          </a:p>
          <a:p>
            <a:pPr eaLnBrk="1" hangingPunct="1">
              <a:spcBef>
                <a:spcPct val="0"/>
              </a:spcBef>
            </a:pPr>
            <a:endParaRPr lang="en-US" sz="1400" dirty="0" smtClean="0"/>
          </a:p>
          <a:p>
            <a:pPr eaLnBrk="1" hangingPunct="1">
              <a:spcBef>
                <a:spcPct val="0"/>
              </a:spcBef>
            </a:pPr>
            <a:r>
              <a:rPr lang="en-US" sz="1400" dirty="0" smtClean="0"/>
              <a:t>Ultimately, selection boards use evaluations for promotion/separation decisions.</a:t>
            </a:r>
          </a:p>
          <a:p>
            <a:pPr eaLnBrk="1" hangingPunct="1">
              <a:spcBef>
                <a:spcPct val="0"/>
              </a:spcBef>
            </a:pPr>
            <a:endParaRPr lang="en-US" sz="1400" dirty="0" smtClean="0"/>
          </a:p>
          <a:p>
            <a:pPr eaLnBrk="1" hangingPunct="1">
              <a:spcBef>
                <a:spcPct val="0"/>
              </a:spcBef>
            </a:pPr>
            <a:r>
              <a:rPr lang="en-US" sz="1400" dirty="0" smtClean="0"/>
              <a:t>As leaders, we must mentor and share experiences with subordinates (How to write evaluations, manage profiles, know what right looks like).  </a:t>
            </a:r>
          </a:p>
          <a:p>
            <a:pPr eaLnBrk="1" hangingPunct="1">
              <a:spcBef>
                <a:spcPct val="0"/>
              </a:spcBef>
            </a:pPr>
            <a:endParaRPr lang="en-US" sz="1400" dirty="0" smtClean="0"/>
          </a:p>
          <a:p>
            <a:pPr eaLnBrk="1" hangingPunct="1">
              <a:spcBef>
                <a:spcPct val="0"/>
              </a:spcBef>
            </a:pPr>
            <a:r>
              <a:rPr lang="en-US" sz="1400" dirty="0" smtClean="0"/>
              <a:t>Technique – When counseling those you rate, take the time to look over their counseling packets of their subordinates (who you Senior Rate) and discuss how &amp; why they assess the way they do.</a:t>
            </a:r>
          </a:p>
          <a:p>
            <a:pPr eaLnBrk="1" hangingPunct="1">
              <a:spcBef>
                <a:spcPct val="0"/>
              </a:spcBef>
            </a:pPr>
            <a:endParaRPr lang="en-US" sz="1400" dirty="0" smtClean="0"/>
          </a:p>
          <a:p>
            <a:pPr eaLnBrk="1" hangingPunct="1">
              <a:spcBef>
                <a:spcPct val="0"/>
              </a:spcBef>
            </a:pPr>
            <a:r>
              <a:rPr lang="en-US" sz="1400" dirty="0" smtClean="0"/>
              <a:t>Read and reference Doctrine ADP 6.0 ,ADRP 6-22, AR 623-3 and DA PAM 623-3 and The Leader Development Guide published by the Center for Army Leadership..</a:t>
            </a:r>
          </a:p>
          <a:p>
            <a:pPr eaLnBrk="1" hangingPunct="1">
              <a:spcBef>
                <a:spcPct val="0"/>
              </a:spcBef>
            </a:pPr>
            <a:endParaRPr lang="en-US" sz="1400" dirty="0" smtClean="0"/>
          </a:p>
          <a:p>
            <a:pPr eaLnBrk="1" hangingPunct="1">
              <a:spcBef>
                <a:spcPct val="0"/>
              </a:spcBef>
            </a:pPr>
            <a:r>
              <a:rPr lang="en-US" sz="1400" dirty="0" smtClean="0"/>
              <a:t>HINT:   The Leader Development Guide is an outstanding resource to understand relationship between the Attributes and Competencies and shows examples of strengths or developmental needs</a:t>
            </a:r>
          </a:p>
          <a:p>
            <a:pPr eaLnBrk="1" hangingPunct="1">
              <a:spcBef>
                <a:spcPct val="0"/>
              </a:spcBef>
            </a:pPr>
            <a:endParaRPr lang="en-US" sz="1400" dirty="0" smtClean="0"/>
          </a:p>
          <a:p>
            <a:pPr eaLnBrk="1" hangingPunct="1">
              <a:spcBef>
                <a:spcPct val="0"/>
              </a:spcBef>
            </a:pPr>
            <a:r>
              <a:rPr lang="en-US" sz="1400" dirty="0" smtClean="0"/>
              <a:t>Know tools to track evaluations (EES, ERS, S1 Net, read MILPER Messages)</a:t>
            </a:r>
          </a:p>
          <a:p>
            <a:pPr eaLnBrk="1" hangingPunct="1">
              <a:spcBef>
                <a:spcPct val="0"/>
              </a:spcBef>
            </a:pPr>
            <a:endParaRPr lang="en-US" sz="1400" dirty="0" smtClean="0"/>
          </a:p>
          <a:p>
            <a:pPr eaLnBrk="1" hangingPunct="1">
              <a:spcBef>
                <a:spcPct val="0"/>
              </a:spcBef>
            </a:pPr>
            <a:r>
              <a:rPr lang="en-US" sz="1400" dirty="0" smtClean="0"/>
              <a:t>Know how to assess – the narrative is key!  Quantify Comments for your very best</a:t>
            </a:r>
          </a:p>
          <a:p>
            <a:pPr eaLnBrk="1" hangingPunct="1">
              <a:spcBef>
                <a:spcPct val="0"/>
              </a:spcBef>
            </a:pPr>
            <a:endParaRPr lang="en-US" sz="1400" dirty="0" smtClean="0"/>
          </a:p>
          <a:p>
            <a:pPr eaLnBrk="1" hangingPunct="1">
              <a:spcBef>
                <a:spcPct val="0"/>
              </a:spcBef>
            </a:pPr>
            <a:r>
              <a:rPr lang="en-US" sz="1400" dirty="0" smtClean="0"/>
              <a:t>Forecast, track, update evaluations and rating schemes….use EES and ERS to track and submit evaluations.  The EES provides error prevention and profile management tools.</a:t>
            </a: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a:p>
            <a:pPr eaLnBrk="1" hangingPunct="1">
              <a:spcBef>
                <a:spcPct val="0"/>
              </a:spcBef>
            </a:pPr>
            <a:endParaRPr lang="en-US" sz="14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15715" name="Rectangle 3"/>
          <p:cNvSpPr>
            <a:spLocks noGrp="1" noChangeArrowheads="1"/>
          </p:cNvSpPr>
          <p:nvPr>
            <p:ph type="body" idx="1"/>
          </p:nvPr>
        </p:nvSpPr>
        <p:spPr bwMode="auto">
          <a:xfrm>
            <a:off x="646113" y="4418013"/>
            <a:ext cx="5641975" cy="4181475"/>
          </a:xfrm>
        </p:spPr>
        <p:txBody>
          <a:bodyPr wrap="square" numCol="1" anchor="t" anchorCtr="0" compatLnSpc="1">
            <a:prstTxWarp prst="textNoShape">
              <a:avLst/>
            </a:prstTxWarp>
          </a:bodyPr>
          <a:lstStyle/>
          <a:p>
            <a:pPr>
              <a:defRPr/>
            </a:pPr>
            <a:r>
              <a:rPr lang="en-US" dirty="0" smtClean="0"/>
              <a:t> AS a rater, you need you need to ensure fair and accurate assessments are completed (For the Army) and that counseling meets the needs of the rated Officer for feedback and understanding of performance objectives. </a:t>
            </a:r>
          </a:p>
          <a:p>
            <a:pPr>
              <a:defRPr/>
            </a:pPr>
            <a:endParaRPr lang="en-US" dirty="0" smtClean="0"/>
          </a:p>
          <a:p>
            <a:pPr>
              <a:defRPr/>
            </a:pPr>
            <a:r>
              <a:rPr lang="en-US" dirty="0" smtClean="0"/>
              <a:t>Above the line are things you should do </a:t>
            </a:r>
          </a:p>
          <a:p>
            <a:pPr>
              <a:defRPr/>
            </a:pPr>
            <a:endParaRPr lang="en-US" dirty="0" smtClean="0"/>
          </a:p>
          <a:p>
            <a:pPr>
              <a:defRPr/>
            </a:pPr>
            <a:r>
              <a:rPr lang="en-US" dirty="0" smtClean="0"/>
              <a:t>Below the line are the things the Rater and Senior Rater need to know to ensure that assessments are timely, accurate and meet the needs of the Army.</a:t>
            </a:r>
          </a:p>
          <a:p>
            <a:pPr>
              <a:defRPr/>
            </a:pPr>
            <a:endParaRPr lang="en-US" dirty="0" smtClean="0"/>
          </a:p>
          <a:p>
            <a:pPr marL="226634" indent="-226634" eaLnBrk="1" fontAlgn="auto" hangingPunct="1">
              <a:spcBef>
                <a:spcPct val="0"/>
              </a:spcBef>
              <a:spcAft>
                <a:spcPts val="0"/>
              </a:spcAft>
              <a:defRPr/>
            </a:pPr>
            <a:r>
              <a:rPr lang="en-US" dirty="0" smtClean="0"/>
              <a:t>The raters role in any evaluation system is crucial to evaluating a rated officer’s performance during the rating period. </a:t>
            </a:r>
          </a:p>
          <a:p>
            <a:pPr marL="226634" indent="-226634" eaLnBrk="1" fontAlgn="auto" hangingPunct="1">
              <a:spcBef>
                <a:spcPct val="0"/>
              </a:spcBef>
              <a:spcAft>
                <a:spcPts val="0"/>
              </a:spcAft>
              <a:defRPr/>
            </a:pPr>
            <a:endParaRPr lang="en-US" dirty="0" smtClean="0"/>
          </a:p>
          <a:p>
            <a:pPr marL="226634" eaLnBrk="1" fontAlgn="auto" hangingPunct="1">
              <a:spcBef>
                <a:spcPct val="0"/>
              </a:spcBef>
              <a:spcAft>
                <a:spcPts val="0"/>
              </a:spcAft>
              <a:defRPr/>
            </a:pPr>
            <a:r>
              <a:rPr lang="en-US" dirty="0" smtClean="0"/>
              <a:t> Raters must make a fair performance assessment using the Leadership Attributes and Competencies as defined in ADRP 6-22, Army Leadership.   For those raters unfamiliar with ADRP 6-22, we recommend a thorough read and understanding of the attributes and competencies expected of leaders by grade. We also recommend taking time to read </a:t>
            </a:r>
            <a:r>
              <a:rPr lang="en-US" u="sng" dirty="0" smtClean="0"/>
              <a:t>the Leader Development Guide </a:t>
            </a:r>
            <a:r>
              <a:rPr lang="en-US" dirty="0" smtClean="0"/>
              <a:t>from the Center for Army Leadership (CAL)</a:t>
            </a:r>
          </a:p>
          <a:p>
            <a:pPr marL="226634" eaLnBrk="1" fontAlgn="auto" hangingPunct="1">
              <a:spcBef>
                <a:spcPct val="0"/>
              </a:spcBef>
              <a:spcAft>
                <a:spcPts val="0"/>
              </a:spcAft>
              <a:defRPr/>
            </a:pPr>
            <a:endParaRPr lang="en-US" dirty="0" smtClean="0"/>
          </a:p>
          <a:p>
            <a:pPr marL="226634" eaLnBrk="1" fontAlgn="auto" hangingPunct="1">
              <a:spcBef>
                <a:spcPct val="0"/>
              </a:spcBef>
              <a:spcAft>
                <a:spcPts val="0"/>
              </a:spcAft>
              <a:defRPr/>
            </a:pPr>
            <a:endParaRPr lang="en-US" dirty="0" smtClean="0"/>
          </a:p>
          <a:p>
            <a:pPr marL="226634" eaLnBrk="1" fontAlgn="auto" hangingPunct="1">
              <a:spcBef>
                <a:spcPct val="0"/>
              </a:spcBef>
              <a:spcAft>
                <a:spcPts val="0"/>
              </a:spcAft>
              <a:defRPr/>
            </a:pPr>
            <a:r>
              <a:rPr lang="en-US" dirty="0" smtClean="0"/>
              <a:t> It is important to communicate/counsel with those you rate to ensure rating schemes are understood and support form is provided.  The new support form is mandatory for WO1-COL.  The Evaluation Entry System (EES) provides a tool for support form completion. </a:t>
            </a:r>
          </a:p>
          <a:p>
            <a:pPr marL="226634" eaLnBrk="1" fontAlgn="auto" hangingPunct="1">
              <a:spcBef>
                <a:spcPct val="0"/>
              </a:spcBef>
              <a:spcAft>
                <a:spcPts val="0"/>
              </a:spcAft>
              <a:defRPr/>
            </a:pPr>
            <a:endParaRPr lang="en-US" dirty="0" smtClean="0"/>
          </a:p>
          <a:p>
            <a:pPr marL="226634" eaLnBrk="1" fontAlgn="auto" hangingPunct="1">
              <a:spcBef>
                <a:spcPct val="0"/>
              </a:spcBef>
              <a:spcAft>
                <a:spcPts val="0"/>
              </a:spcAft>
              <a:defRPr/>
            </a:pPr>
            <a:r>
              <a:rPr lang="en-US" dirty="0" smtClean="0"/>
              <a:t> Like the Senior Rater, it is also important to anticipate/project preparation of evaluations and keep senior raters informed of upcoming evaluations.  No Surprises!  Once an evaluation is submitted to HRC, raters must track it through completion in EES.  Also, raters can make recommendations on future Operational, Broadening, and Strategic Assignments for field grade and strategic officers.  Look to DA PAM 600-3 and 600-4 (AMEDD) for ideas of the career path </a:t>
            </a:r>
          </a:p>
          <a:p>
            <a:pPr marL="226634" eaLnBrk="1" fontAlgn="auto" hangingPunct="1">
              <a:spcBef>
                <a:spcPct val="0"/>
              </a:spcBef>
              <a:spcAft>
                <a:spcPts val="0"/>
              </a:spcAft>
              <a:defRPr/>
            </a:pPr>
            <a:endParaRPr lang="en-US" dirty="0" smtClean="0"/>
          </a:p>
          <a:p>
            <a:pPr marL="226634" eaLnBrk="1" fontAlgn="auto" hangingPunct="1">
              <a:spcBef>
                <a:spcPct val="0"/>
              </a:spcBef>
              <a:spcAft>
                <a:spcPts val="0"/>
              </a:spcAft>
              <a:defRPr/>
            </a:pPr>
            <a:r>
              <a:rPr lang="en-US" dirty="0" smtClean="0"/>
              <a:t>HINT:</a:t>
            </a:r>
          </a:p>
          <a:p>
            <a:pPr marL="226634" eaLnBrk="1" fontAlgn="auto" hangingPunct="1">
              <a:spcBef>
                <a:spcPct val="0"/>
              </a:spcBef>
              <a:spcAft>
                <a:spcPts val="0"/>
              </a:spcAft>
              <a:defRPr/>
            </a:pPr>
            <a:r>
              <a:rPr lang="en-US" dirty="0" smtClean="0"/>
              <a:t>When you counsel and use a Support Form, it is easier to track and sort the rated officer’s most significant accomplishments (what they did and how well they did it) from the completed support form and associate them with the respective attribute and competency as defined in ADRP 6-22.  Then, concisely write the narratives. </a:t>
            </a:r>
            <a:r>
              <a:rPr lang="en-US" b="1" dirty="0" smtClean="0"/>
              <a:t>Raters and senior raters can and should comment on officers ability to employ mission command principles in narrative comments.</a:t>
            </a:r>
            <a:r>
              <a:rPr lang="en-US" dirty="0" smtClean="0"/>
              <a:t>  Mission command principles are incorporated in ADRP 6-22 as well.  </a:t>
            </a:r>
          </a:p>
          <a:p>
            <a:pPr marL="226634" eaLnBrk="1" fontAlgn="auto" hangingPunct="1">
              <a:spcBef>
                <a:spcPct val="0"/>
              </a:spcBef>
              <a:spcAft>
                <a:spcPts val="0"/>
              </a:spcAft>
              <a:defRPr/>
            </a:pPr>
            <a:endParaRPr lang="en-US" dirty="0" smtClean="0"/>
          </a:p>
          <a:p>
            <a:pPr marL="226634" indent="-226634">
              <a:spcBef>
                <a:spcPct val="0"/>
              </a:spcBef>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C0B15E-BD8B-49D0-9B4B-D27C71F31744}"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EBAFCE-DC53-4397-B234-7F74B6314F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DDF0F-0551-47E4-BFEF-044E91A6AA58}"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72BF01-D0B2-40A8-9AC6-A309EF9A58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D7CDE3-ABCA-46DF-9BDA-44F6A2A97CC0}"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E032FA-0557-4CD6-BE07-2BCEBC5E573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300" descr="armylogo"/>
          <p:cNvPicPr>
            <a:picLocks noChangeAspect="1" noChangeArrowheads="1"/>
          </p:cNvPicPr>
          <p:nvPr userDrawn="1"/>
        </p:nvPicPr>
        <p:blipFill>
          <a:blip r:embed="rId2" cstate="print">
            <a:clrChange>
              <a:clrFrom>
                <a:srgbClr val="E4E4D8"/>
              </a:clrFrom>
              <a:clrTo>
                <a:srgbClr val="E4E4D8">
                  <a:alpha val="0"/>
                </a:srgbClr>
              </a:clrTo>
            </a:clrChange>
          </a:blip>
          <a:srcRect/>
          <a:stretch>
            <a:fillRect/>
          </a:stretch>
        </p:blipFill>
        <p:spPr bwMode="auto">
          <a:xfrm>
            <a:off x="0" y="0"/>
            <a:ext cx="685800" cy="685800"/>
          </a:xfrm>
          <a:prstGeom prst="rect">
            <a:avLst/>
          </a:prstGeom>
          <a:noFill/>
          <a:ln w="9525">
            <a:noFill/>
            <a:miter lim="800000"/>
            <a:headEnd/>
            <a:tailEnd/>
          </a:ln>
        </p:spPr>
      </p:pic>
      <p:pic>
        <p:nvPicPr>
          <p:cNvPr id="3" name="Picture 11" descr="HRC SSI"/>
          <p:cNvPicPr>
            <a:picLocks noChangeAspect="1" noChangeArrowheads="1"/>
          </p:cNvPicPr>
          <p:nvPr userDrawn="1"/>
        </p:nvPicPr>
        <p:blipFill>
          <a:blip r:embed="rId3" cstate="print"/>
          <a:srcRect/>
          <a:stretch>
            <a:fillRect/>
          </a:stretch>
        </p:blipFill>
        <p:spPr bwMode="auto">
          <a:xfrm>
            <a:off x="8432800" y="23813"/>
            <a:ext cx="669925" cy="585787"/>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pic>
        <p:nvPicPr>
          <p:cNvPr id="3" name="Picture 300" descr="armylogo"/>
          <p:cNvPicPr>
            <a:picLocks noChangeAspect="1" noChangeArrowheads="1"/>
          </p:cNvPicPr>
          <p:nvPr userDrawn="1"/>
        </p:nvPicPr>
        <p:blipFill>
          <a:blip r:embed="rId2" cstate="print">
            <a:clrChange>
              <a:clrFrom>
                <a:srgbClr val="E4E4D8"/>
              </a:clrFrom>
              <a:clrTo>
                <a:srgbClr val="E4E4D8">
                  <a:alpha val="0"/>
                </a:srgbClr>
              </a:clrTo>
            </a:clrChange>
          </a:blip>
          <a:srcRect/>
          <a:stretch>
            <a:fillRect/>
          </a:stretch>
        </p:blipFill>
        <p:spPr bwMode="auto">
          <a:xfrm>
            <a:off x="0" y="0"/>
            <a:ext cx="685800" cy="685800"/>
          </a:xfrm>
          <a:prstGeom prst="rect">
            <a:avLst/>
          </a:prstGeom>
          <a:noFill/>
          <a:ln w="9525">
            <a:noFill/>
            <a:miter lim="800000"/>
            <a:headEnd/>
            <a:tailEnd/>
          </a:ln>
        </p:spPr>
      </p:pic>
      <p:pic>
        <p:nvPicPr>
          <p:cNvPr id="4" name="Picture 11" descr="HRC SSI"/>
          <p:cNvPicPr>
            <a:picLocks noChangeAspect="1" noChangeArrowheads="1"/>
          </p:cNvPicPr>
          <p:nvPr userDrawn="1"/>
        </p:nvPicPr>
        <p:blipFill>
          <a:blip r:embed="rId3" cstate="print"/>
          <a:srcRect/>
          <a:stretch>
            <a:fillRect/>
          </a:stretch>
        </p:blipFill>
        <p:spPr bwMode="auto">
          <a:xfrm>
            <a:off x="8432800" y="23813"/>
            <a:ext cx="669925" cy="585787"/>
          </a:xfrm>
          <a:prstGeom prst="rect">
            <a:avLst/>
          </a:prstGeom>
          <a:noFill/>
          <a:ln w="9525">
            <a:noFill/>
            <a:miter lim="800000"/>
            <a:headEnd/>
            <a:tailEnd/>
          </a:ln>
        </p:spPr>
      </p:pic>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3" name="Picture 300" descr="armylogo"/>
          <p:cNvPicPr>
            <a:picLocks noChangeAspect="1" noChangeArrowheads="1"/>
          </p:cNvPicPr>
          <p:nvPr userDrawn="1"/>
        </p:nvPicPr>
        <p:blipFill>
          <a:blip r:embed="rId2" cstate="print">
            <a:clrChange>
              <a:clrFrom>
                <a:srgbClr val="E4E4D8"/>
              </a:clrFrom>
              <a:clrTo>
                <a:srgbClr val="E4E4D8">
                  <a:alpha val="0"/>
                </a:srgbClr>
              </a:clrTo>
            </a:clrChange>
          </a:blip>
          <a:srcRect/>
          <a:stretch>
            <a:fillRect/>
          </a:stretch>
        </p:blipFill>
        <p:spPr bwMode="auto">
          <a:xfrm>
            <a:off x="0" y="0"/>
            <a:ext cx="685800" cy="685800"/>
          </a:xfrm>
          <a:prstGeom prst="rect">
            <a:avLst/>
          </a:prstGeom>
          <a:noFill/>
          <a:ln w="9525">
            <a:noFill/>
            <a:miter lim="800000"/>
            <a:headEnd/>
            <a:tailEnd/>
          </a:ln>
        </p:spPr>
      </p:pic>
      <p:pic>
        <p:nvPicPr>
          <p:cNvPr id="4" name="Picture 11" descr="HRC SSI"/>
          <p:cNvPicPr>
            <a:picLocks noChangeAspect="1" noChangeArrowheads="1"/>
          </p:cNvPicPr>
          <p:nvPr userDrawn="1"/>
        </p:nvPicPr>
        <p:blipFill>
          <a:blip r:embed="rId3" cstate="print"/>
          <a:srcRect/>
          <a:stretch>
            <a:fillRect/>
          </a:stretch>
        </p:blipFill>
        <p:spPr bwMode="auto">
          <a:xfrm>
            <a:off x="8432800" y="23813"/>
            <a:ext cx="669925" cy="585787"/>
          </a:xfrm>
          <a:prstGeom prst="rect">
            <a:avLst/>
          </a:prstGeom>
          <a:noFill/>
          <a:ln w="9525">
            <a:noFill/>
            <a:miter lim="800000"/>
            <a:headEnd/>
            <a:tailEnd/>
          </a:ln>
        </p:spPr>
      </p:pic>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pic>
        <p:nvPicPr>
          <p:cNvPr id="3" name="Picture 300" descr="armylogo"/>
          <p:cNvPicPr>
            <a:picLocks noChangeAspect="1" noChangeArrowheads="1"/>
          </p:cNvPicPr>
          <p:nvPr userDrawn="1"/>
        </p:nvPicPr>
        <p:blipFill>
          <a:blip r:embed="rId2" cstate="print">
            <a:clrChange>
              <a:clrFrom>
                <a:srgbClr val="E4E4D8"/>
              </a:clrFrom>
              <a:clrTo>
                <a:srgbClr val="E4E4D8">
                  <a:alpha val="0"/>
                </a:srgbClr>
              </a:clrTo>
            </a:clrChange>
          </a:blip>
          <a:srcRect/>
          <a:stretch>
            <a:fillRect/>
          </a:stretch>
        </p:blipFill>
        <p:spPr bwMode="auto">
          <a:xfrm>
            <a:off x="0" y="0"/>
            <a:ext cx="685800" cy="685800"/>
          </a:xfrm>
          <a:prstGeom prst="rect">
            <a:avLst/>
          </a:prstGeom>
          <a:noFill/>
          <a:ln w="9525">
            <a:noFill/>
            <a:miter lim="800000"/>
            <a:headEnd/>
            <a:tailEnd/>
          </a:ln>
        </p:spPr>
      </p:pic>
      <p:pic>
        <p:nvPicPr>
          <p:cNvPr id="4" name="Picture 11" descr="HRC SSI"/>
          <p:cNvPicPr>
            <a:picLocks noChangeAspect="1" noChangeArrowheads="1"/>
          </p:cNvPicPr>
          <p:nvPr userDrawn="1"/>
        </p:nvPicPr>
        <p:blipFill>
          <a:blip r:embed="rId3" cstate="print"/>
          <a:srcRect/>
          <a:stretch>
            <a:fillRect/>
          </a:stretch>
        </p:blipFill>
        <p:spPr bwMode="auto">
          <a:xfrm>
            <a:off x="8432800" y="23813"/>
            <a:ext cx="669925" cy="585787"/>
          </a:xfrm>
          <a:prstGeom prst="rect">
            <a:avLst/>
          </a:prstGeom>
          <a:noFill/>
          <a:ln w="9525">
            <a:noFill/>
            <a:miter lim="800000"/>
            <a:headEnd/>
            <a:tailEnd/>
          </a:ln>
        </p:spPr>
      </p:pic>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AD25F1-AA4A-4D85-8CC4-7D4AB0C0FC3A}"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0C480E-ABF2-41E6-BAF5-4D4CFF9E46F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AE207F-87B6-4B58-A5C3-1FF4410184B3}"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80A1EC-267F-4806-85BC-779C42171D6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8F70EF-97AE-48D7-9508-9F49846AEAB0}"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874792-D40D-46DB-B722-6B1EC25B00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F61FA0-0E6E-49FB-A985-6526625F8E9C}"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69E8BB-8A4F-4A45-B273-AA9821D0F7A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5EE1F6-4924-460E-BAA9-4DBDACA06EAA}"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F6112A-A2AB-4A7B-972F-4184B0ACB0E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2ECC22-AAD5-4E4F-BB85-5478398F77FA}" type="datetime1">
              <a:rPr lang="en-US"/>
              <a:pPr>
                <a:defRPr/>
              </a:pPr>
              <a:t>6/2/2014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E8F557-9676-4C49-A6F9-A9A99992119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87E6AC-67BD-4D4D-B0E6-DB3704101AE8}" type="datetime1">
              <a:rPr lang="en-US"/>
              <a:pPr>
                <a:defRPr/>
              </a:pPr>
              <a:t>6/2/2014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84483E0-5CC8-4DE4-9EC8-C100284EA83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FBFAAF-070D-4906-AFA7-71B4998BF868}" type="datetime1">
              <a:rPr lang="en-US"/>
              <a:pPr>
                <a:defRPr/>
              </a:pPr>
              <a:t>6/2/2014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2026F4-5290-457E-B0FB-589BDA9C9DE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408F4-E0E9-404F-87F4-4CB26DEBE677}"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B40E207-B0FA-4791-B050-58F2C9509E7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B0F0F3-0AF7-4452-9F78-96BBEF3EC5D6}"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2FC969-D750-41B7-8917-794F5140236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18CAF8-42D5-43B1-9091-FE2C7309CA4F}"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3E02AF-2E42-48B7-93D6-C2DD22587E0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C79596-04B0-4E84-A7A2-E6AC0ABB2204}"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AC1EFE-9391-4D62-9A1C-0533629E80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49A858-4F10-4596-BF94-54E7B56EA27C}"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268F45-11C6-4238-B2F3-FB98071C81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48962E-C60E-4182-9701-A0847A65DCDC}"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AFD602E-8BEA-4344-B1FC-E18971DEBB5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EA8D1C-15FB-4424-A43C-DD42DD676F37}" type="datetime1">
              <a:rPr lang="en-US"/>
              <a:pPr>
                <a:defRPr/>
              </a:pPr>
              <a:t>6/2/2014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5BBEAE-5236-4C9A-BF04-87E31013F9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7B7BE0-94A0-4D84-984C-63321B2537E1}" type="datetime1">
              <a:rPr lang="en-US"/>
              <a:pPr>
                <a:defRPr/>
              </a:pPr>
              <a:t>6/2/2014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45321A-9AE1-4131-BDD1-D80220CD45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00" descr="armylogo"/>
          <p:cNvPicPr>
            <a:picLocks noChangeAspect="1" noChangeArrowheads="1"/>
          </p:cNvPicPr>
          <p:nvPr userDrawn="1"/>
        </p:nvPicPr>
        <p:blipFill>
          <a:blip r:embed="rId2" cstate="print">
            <a:clrChange>
              <a:clrFrom>
                <a:srgbClr val="E4E4D8"/>
              </a:clrFrom>
              <a:clrTo>
                <a:srgbClr val="E4E4D8">
                  <a:alpha val="0"/>
                </a:srgbClr>
              </a:clrTo>
            </a:clrChange>
          </a:blip>
          <a:srcRect/>
          <a:stretch>
            <a:fillRect/>
          </a:stretch>
        </p:blipFill>
        <p:spPr bwMode="auto">
          <a:xfrm>
            <a:off x="0" y="0"/>
            <a:ext cx="685800" cy="685800"/>
          </a:xfrm>
          <a:prstGeom prst="rect">
            <a:avLst/>
          </a:prstGeom>
          <a:noFill/>
          <a:ln w="9525">
            <a:noFill/>
            <a:miter lim="800000"/>
            <a:headEnd/>
            <a:tailEnd/>
          </a:ln>
        </p:spPr>
      </p:pic>
      <p:pic>
        <p:nvPicPr>
          <p:cNvPr id="3" name="Picture 11" descr="HRC SSI"/>
          <p:cNvPicPr>
            <a:picLocks noChangeAspect="1" noChangeArrowheads="1"/>
          </p:cNvPicPr>
          <p:nvPr userDrawn="1"/>
        </p:nvPicPr>
        <p:blipFill>
          <a:blip r:embed="rId3" cstate="print"/>
          <a:srcRect/>
          <a:stretch>
            <a:fillRect/>
          </a:stretch>
        </p:blipFill>
        <p:spPr bwMode="auto">
          <a:xfrm>
            <a:off x="8432800" y="23813"/>
            <a:ext cx="669925" cy="585787"/>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pPr>
              <a:defRPr/>
            </a:pPr>
            <a:fld id="{EC7A0F15-ACEE-4DA7-BB57-2690651C8AE5}"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B2BB1E-2F88-4343-A6F1-322AC9932D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289A79-1BAA-4159-BFDD-F596A6611C3F}"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9D5BF3-DC84-498C-9FB1-A6A9A29E27F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33DDB-8A7B-459B-AAF3-2C0E4D0659D8}" type="datetime1">
              <a:rPr lang="en-US"/>
              <a:pPr>
                <a:defRPr/>
              </a:pPr>
              <a:t>6/2/2014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8B76F0-53D9-4440-8918-8007F9D855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58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BE08AA-A554-424D-A9B6-DF808E53C505}" type="datetime1">
              <a:rPr lang="en-US"/>
              <a:pPr>
                <a:defRPr/>
              </a:pPr>
              <a:t>6/2/2014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074A2A-919A-4A6A-B928-0E1727171A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39" r:id="rId7"/>
    <p:sldLayoutId id="2147484124" r:id="rId8"/>
    <p:sldLayoutId id="2147484125" r:id="rId9"/>
    <p:sldLayoutId id="2147484126" r:id="rId10"/>
    <p:sldLayoutId id="2147484127" r:id="rId11"/>
    <p:sldLayoutId id="2147484140" r:id="rId12"/>
    <p:sldLayoutId id="2147484141" r:id="rId13"/>
    <p:sldLayoutId id="2147484142" r:id="rId14"/>
    <p:sldLayoutId id="2147484143" r:id="rId15"/>
    <p:sldLayoutId id="2147484144"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CB3458C2-C8BD-47F4-ABCA-8BF9A16D5F62}" type="datetime1">
              <a:rPr lang="en-US"/>
              <a:pPr>
                <a:defRPr/>
              </a:pPr>
              <a:t>6/2/2014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1CFCBCF6-7E9C-440F-BFE0-E242D9B7C1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milsuite.mil/s1ne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Calibri" pitchFamily="34" charset="0"/>
            </a:endParaRPr>
          </a:p>
        </p:txBody>
      </p:sp>
      <p:graphicFrame>
        <p:nvGraphicFramePr>
          <p:cNvPr id="1026" name="Object 4">
            <a:hlinkClick r:id="" action="ppaction://ole?verb=0"/>
          </p:cNvPr>
          <p:cNvGraphicFramePr>
            <a:graphicFrameLocks/>
          </p:cNvGraphicFramePr>
          <p:nvPr/>
        </p:nvGraphicFramePr>
        <p:xfrm>
          <a:off x="2749550" y="1730375"/>
          <a:ext cx="3636963" cy="3529013"/>
        </p:xfrm>
        <a:graphic>
          <a:graphicData uri="http://schemas.openxmlformats.org/presentationml/2006/ole">
            <mc:AlternateContent xmlns:mc="http://schemas.openxmlformats.org/markup-compatibility/2006">
              <mc:Choice xmlns:v="urn:schemas-microsoft-com:vml" Requires="v">
                <p:oleObj spid="_x0000_s1027" name="Clip" r:id="rId4" imgW="3635280" imgH="3527280" progId="">
                  <p:embed/>
                </p:oleObj>
              </mc:Choice>
              <mc:Fallback>
                <p:oleObj name="Clip" r:id="rId4" imgW="3635280" imgH="352728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1730375"/>
                        <a:ext cx="3636963"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90BB1AAA-FB80-4904-9827-4D8797DCD4F1}" type="slidenum">
              <a:rPr lang="en-US" smtClean="0"/>
              <a:pPr>
                <a:defRPr/>
              </a:pPr>
              <a:t>1</a:t>
            </a:fld>
            <a:endParaRPr lang="en-US" dirty="0"/>
          </a:p>
        </p:txBody>
      </p:sp>
      <p:sp>
        <p:nvSpPr>
          <p:cNvPr id="1029" name="TextBox 6"/>
          <p:cNvSpPr txBox="1">
            <a:spLocks noChangeArrowheads="1"/>
          </p:cNvSpPr>
          <p:nvPr/>
        </p:nvSpPr>
        <p:spPr bwMode="auto">
          <a:xfrm>
            <a:off x="604838" y="85725"/>
            <a:ext cx="7777162" cy="523875"/>
          </a:xfrm>
          <a:prstGeom prst="rect">
            <a:avLst/>
          </a:prstGeom>
          <a:noFill/>
          <a:ln w="9525">
            <a:noFill/>
            <a:miter lim="800000"/>
            <a:headEnd/>
            <a:tailEnd/>
          </a:ln>
        </p:spPr>
        <p:txBody>
          <a:bodyPr wrap="none">
            <a:spAutoFit/>
          </a:bodyPr>
          <a:lstStyle/>
          <a:p>
            <a:r>
              <a:rPr lang="en-US" sz="2800" b="1" dirty="0"/>
              <a:t>U.S. ARMY HUMAN RESOURCES COMMAND</a:t>
            </a:r>
          </a:p>
        </p:txBody>
      </p:sp>
      <p:sp>
        <p:nvSpPr>
          <p:cNvPr id="1030" name="TextBox 7"/>
          <p:cNvSpPr txBox="1">
            <a:spLocks noChangeArrowheads="1"/>
          </p:cNvSpPr>
          <p:nvPr/>
        </p:nvSpPr>
        <p:spPr bwMode="auto">
          <a:xfrm>
            <a:off x="1830388" y="5867400"/>
            <a:ext cx="6018212" cy="523875"/>
          </a:xfrm>
          <a:prstGeom prst="rect">
            <a:avLst/>
          </a:prstGeom>
          <a:noFill/>
          <a:ln w="9525">
            <a:noFill/>
            <a:miter lim="800000"/>
            <a:headEnd/>
            <a:tailEnd/>
          </a:ln>
        </p:spPr>
        <p:txBody>
          <a:bodyPr wrap="none">
            <a:spAutoFit/>
          </a:bodyPr>
          <a:lstStyle/>
          <a:p>
            <a:r>
              <a:rPr lang="en-US" sz="2800" b="1" dirty="0"/>
              <a:t>Evaluation and Selection Systems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txBox="1">
            <a:spLocks noChangeArrowheads="1"/>
          </p:cNvSpPr>
          <p:nvPr/>
        </p:nvSpPr>
        <p:spPr bwMode="auto">
          <a:xfrm>
            <a:off x="0" y="990600"/>
            <a:ext cx="9144000" cy="4848225"/>
          </a:xfrm>
          <a:prstGeom prst="rect">
            <a:avLst/>
          </a:prstGeom>
          <a:noFill/>
          <a:ln w="9525">
            <a:noFill/>
            <a:miter lim="800000"/>
            <a:headEnd/>
            <a:tailEnd/>
          </a:ln>
        </p:spPr>
        <p:txBody>
          <a:bodyPr/>
          <a:lstStyle/>
          <a:p>
            <a:pPr marL="285750" indent="-285750">
              <a:lnSpc>
                <a:spcPct val="130000"/>
              </a:lnSpc>
              <a:spcBef>
                <a:spcPct val="20000"/>
              </a:spcBef>
              <a:buFontTx/>
              <a:buChar char="•"/>
            </a:pPr>
            <a:r>
              <a:rPr lang="en-US" sz="1700" b="1" dirty="0"/>
              <a:t>Mission:  Identify your best</a:t>
            </a:r>
          </a:p>
          <a:p>
            <a:pPr marL="285750" indent="-285750">
              <a:lnSpc>
                <a:spcPct val="130000"/>
              </a:lnSpc>
              <a:spcBef>
                <a:spcPct val="20000"/>
              </a:spcBef>
              <a:buFontTx/>
              <a:buChar char="•"/>
            </a:pPr>
            <a:endParaRPr lang="en-US" sz="1700" dirty="0"/>
          </a:p>
          <a:p>
            <a:pPr marL="285750" indent="-285750">
              <a:lnSpc>
                <a:spcPct val="130000"/>
              </a:lnSpc>
              <a:spcBef>
                <a:spcPct val="20000"/>
              </a:spcBef>
              <a:buFontTx/>
              <a:buChar char="•"/>
            </a:pPr>
            <a:r>
              <a:rPr lang="en-US" sz="1700" b="1" dirty="0"/>
              <a:t>Counseling – ensure counseling is accomplished. Those that can improve will</a:t>
            </a:r>
          </a:p>
          <a:p>
            <a:pPr marL="285750" indent="-285750">
              <a:lnSpc>
                <a:spcPct val="130000"/>
              </a:lnSpc>
              <a:spcBef>
                <a:spcPct val="20000"/>
              </a:spcBef>
              <a:buFontTx/>
              <a:buChar char="•"/>
            </a:pPr>
            <a:endParaRPr lang="en-US" sz="1700" b="1" dirty="0"/>
          </a:p>
          <a:p>
            <a:pPr marL="285750" indent="-285750">
              <a:lnSpc>
                <a:spcPct val="130000"/>
              </a:lnSpc>
              <a:spcBef>
                <a:spcPct val="20000"/>
              </a:spcBef>
              <a:buFontTx/>
              <a:buChar char="•"/>
            </a:pPr>
            <a:r>
              <a:rPr lang="en-US" sz="1700" b="1" dirty="0"/>
              <a:t>Decide how to assess (particularly) Excels based on performance and Most Qualified Based upon Potential</a:t>
            </a:r>
          </a:p>
          <a:p>
            <a:pPr marL="285750" indent="-285750">
              <a:lnSpc>
                <a:spcPct val="130000"/>
              </a:lnSpc>
              <a:spcBef>
                <a:spcPct val="20000"/>
              </a:spcBef>
              <a:buFontTx/>
              <a:buChar char="•"/>
            </a:pPr>
            <a:endParaRPr lang="en-US" sz="1700" b="1" dirty="0"/>
          </a:p>
          <a:p>
            <a:pPr marL="285750" indent="-285750">
              <a:lnSpc>
                <a:spcPct val="130000"/>
              </a:lnSpc>
              <a:spcBef>
                <a:spcPct val="20000"/>
              </a:spcBef>
              <a:buFontTx/>
              <a:buChar char="•"/>
            </a:pPr>
            <a:r>
              <a:rPr lang="en-US" sz="1700" b="1" dirty="0"/>
              <a:t>Write well – quantify and qualify in narrative; correspond comments with box check as the system allows.  Use the narrative to paint the picture</a:t>
            </a:r>
          </a:p>
          <a:p>
            <a:pPr marL="285750" indent="-285750">
              <a:lnSpc>
                <a:spcPct val="130000"/>
              </a:lnSpc>
              <a:spcBef>
                <a:spcPct val="20000"/>
              </a:spcBef>
              <a:buFontTx/>
              <a:buChar char="•"/>
            </a:pPr>
            <a:endParaRPr lang="en-US" sz="1700" b="1" dirty="0"/>
          </a:p>
          <a:p>
            <a:pPr marL="285750" indent="-285750">
              <a:lnSpc>
                <a:spcPct val="130000"/>
              </a:lnSpc>
              <a:spcBef>
                <a:spcPct val="20000"/>
              </a:spcBef>
              <a:buFontTx/>
              <a:buChar char="•"/>
            </a:pPr>
            <a:r>
              <a:rPr lang="en-US" sz="1700" b="1" dirty="0"/>
              <a:t>Plan ahead, think series of reports (number of times you will rate an officer)</a:t>
            </a:r>
          </a:p>
        </p:txBody>
      </p:sp>
      <p:sp>
        <p:nvSpPr>
          <p:cNvPr id="18435" name="TextBox 2"/>
          <p:cNvSpPr txBox="1">
            <a:spLocks noChangeArrowheads="1"/>
          </p:cNvSpPr>
          <p:nvPr/>
        </p:nvSpPr>
        <p:spPr bwMode="auto">
          <a:xfrm>
            <a:off x="8610600" y="6553200"/>
            <a:ext cx="381000" cy="246063"/>
          </a:xfrm>
          <a:prstGeom prst="rect">
            <a:avLst/>
          </a:prstGeom>
          <a:noFill/>
          <a:ln w="9525">
            <a:noFill/>
            <a:miter lim="800000"/>
            <a:headEnd/>
            <a:tailEnd/>
          </a:ln>
        </p:spPr>
        <p:txBody>
          <a:bodyPr>
            <a:spAutoFit/>
          </a:bodyPr>
          <a:lstStyle/>
          <a:p>
            <a:r>
              <a:rPr lang="en-US" sz="1000" dirty="0">
                <a:solidFill>
                  <a:schemeClr val="bg1"/>
                </a:solidFill>
              </a:rPr>
              <a:t>15</a:t>
            </a:r>
          </a:p>
        </p:txBody>
      </p:sp>
      <p:sp>
        <p:nvSpPr>
          <p:cNvPr id="18436" name="TextBox 5"/>
          <p:cNvSpPr txBox="1">
            <a:spLocks noChangeArrowheads="1"/>
          </p:cNvSpPr>
          <p:nvPr/>
        </p:nvSpPr>
        <p:spPr bwMode="auto">
          <a:xfrm>
            <a:off x="990600" y="0"/>
            <a:ext cx="7239000" cy="523875"/>
          </a:xfrm>
          <a:prstGeom prst="rect">
            <a:avLst/>
          </a:prstGeom>
          <a:noFill/>
          <a:ln w="9525">
            <a:noFill/>
            <a:miter lim="800000"/>
            <a:headEnd/>
            <a:tailEnd/>
          </a:ln>
        </p:spPr>
        <p:txBody>
          <a:bodyPr>
            <a:spAutoFit/>
          </a:bodyPr>
          <a:lstStyle/>
          <a:p>
            <a:pPr algn="ctr"/>
            <a:r>
              <a:rPr lang="en-US" sz="2800" b="1" i="1" dirty="0"/>
              <a:t>Developing a Rating Philosophy</a:t>
            </a:r>
            <a:endParaRPr lang="en-US" sz="2800" b="1" i="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0" y="838200"/>
            <a:ext cx="9144000" cy="50292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1600" dirty="0"/>
              <a:t>Selection boards should understand what input the Rating Chain is providing without having to guess  </a:t>
            </a:r>
          </a:p>
          <a:p>
            <a:pPr marL="342900" indent="-342900">
              <a:lnSpc>
                <a:spcPct val="90000"/>
              </a:lnSpc>
              <a:spcBef>
                <a:spcPct val="20000"/>
              </a:spcBef>
              <a:buFont typeface="Arial" charset="0"/>
              <a:buChar char="•"/>
            </a:pPr>
            <a:endParaRPr lang="en-US" sz="800" dirty="0"/>
          </a:p>
          <a:p>
            <a:pPr marL="342900" indent="-342900">
              <a:lnSpc>
                <a:spcPct val="90000"/>
              </a:lnSpc>
              <a:spcBef>
                <a:spcPct val="20000"/>
              </a:spcBef>
              <a:buFont typeface="Arial" charset="0"/>
              <a:buChar char="•"/>
            </a:pPr>
            <a:r>
              <a:rPr lang="en-US" sz="1600" dirty="0"/>
              <a:t>Raters focus on specifics to quantify and qualify performance </a:t>
            </a:r>
          </a:p>
          <a:p>
            <a:pPr marL="342900" indent="-342900">
              <a:lnSpc>
                <a:spcPct val="90000"/>
              </a:lnSpc>
              <a:spcBef>
                <a:spcPct val="20000"/>
              </a:spcBef>
              <a:buFont typeface="Arial" charset="0"/>
              <a:buChar char="•"/>
            </a:pPr>
            <a:endParaRPr lang="en-US" sz="800" dirty="0"/>
          </a:p>
          <a:p>
            <a:pPr marL="342900" indent="-342900">
              <a:spcBef>
                <a:spcPct val="20000"/>
              </a:spcBef>
              <a:buFont typeface="Arial" charset="0"/>
              <a:buChar char="•"/>
            </a:pPr>
            <a:r>
              <a:rPr lang="en-US" sz="1600" dirty="0"/>
              <a:t>Senior raters need to amplify their potential box checks by using the narrative to clearly send the appropriate message to selection boards. Focus on potential (3 to 5 years; command, assignment, schooling and promotion)</a:t>
            </a:r>
          </a:p>
          <a:p>
            <a:pPr marL="342900" indent="-342900">
              <a:lnSpc>
                <a:spcPct val="90000"/>
              </a:lnSpc>
              <a:spcBef>
                <a:spcPct val="20000"/>
              </a:spcBef>
              <a:buFont typeface="Arial" charset="0"/>
              <a:buChar char="•"/>
            </a:pPr>
            <a:endParaRPr lang="en-US" sz="800" dirty="0"/>
          </a:p>
          <a:p>
            <a:pPr marL="342900" indent="-342900">
              <a:lnSpc>
                <a:spcPct val="90000"/>
              </a:lnSpc>
              <a:spcBef>
                <a:spcPct val="20000"/>
              </a:spcBef>
              <a:buFont typeface="Arial" charset="0"/>
              <a:buChar char="•"/>
            </a:pPr>
            <a:r>
              <a:rPr lang="en-US" sz="1600" dirty="0"/>
              <a:t>Cannot mention Box Check in the narrative</a:t>
            </a:r>
          </a:p>
          <a:p>
            <a:pPr marL="342900" indent="-342900">
              <a:lnSpc>
                <a:spcPct val="90000"/>
              </a:lnSpc>
              <a:spcBef>
                <a:spcPct val="20000"/>
              </a:spcBef>
              <a:buFont typeface="Arial" charset="0"/>
              <a:buChar char="•"/>
            </a:pPr>
            <a:endParaRPr lang="en-US" sz="800" dirty="0"/>
          </a:p>
          <a:p>
            <a:pPr marL="342900" indent="-342900">
              <a:lnSpc>
                <a:spcPct val="90000"/>
              </a:lnSpc>
              <a:spcBef>
                <a:spcPct val="20000"/>
              </a:spcBef>
              <a:buFont typeface="Arial" charset="0"/>
              <a:buChar char="•"/>
            </a:pPr>
            <a:r>
              <a:rPr lang="en-US" sz="1600" dirty="0"/>
              <a:t>  Be careful with your narrative: </a:t>
            </a:r>
          </a:p>
          <a:p>
            <a:pPr marL="742950" lvl="1" indent="-285750">
              <a:lnSpc>
                <a:spcPct val="90000"/>
              </a:lnSpc>
              <a:spcBef>
                <a:spcPct val="20000"/>
              </a:spcBef>
              <a:buFont typeface="Arial" charset="0"/>
              <a:buNone/>
            </a:pPr>
            <a:r>
              <a:rPr lang="en-US" sz="1600" b="1" i="1" dirty="0"/>
              <a:t> -   What is not said can have the same impact as what is said</a:t>
            </a:r>
          </a:p>
          <a:p>
            <a:pPr marL="742950" lvl="1" indent="-285750">
              <a:lnSpc>
                <a:spcPct val="90000"/>
              </a:lnSpc>
              <a:spcBef>
                <a:spcPct val="20000"/>
              </a:spcBef>
              <a:buFont typeface="Arial" charset="0"/>
              <a:buNone/>
            </a:pPr>
            <a:r>
              <a:rPr lang="en-US" sz="1600" b="1" i="1" dirty="0"/>
              <a:t> -   Don’t say the same thing for all your people (Boards can easily detect repeated verbiage)</a:t>
            </a:r>
          </a:p>
          <a:p>
            <a:pPr marL="742950" lvl="1" indent="-285750">
              <a:lnSpc>
                <a:spcPct val="90000"/>
              </a:lnSpc>
              <a:spcBef>
                <a:spcPct val="20000"/>
              </a:spcBef>
              <a:buFontTx/>
              <a:buChar char="-"/>
            </a:pPr>
            <a:r>
              <a:rPr lang="en-US" sz="1600" b="1" i="1" dirty="0"/>
              <a:t>Avoid using the same verbiage year to year for the same officer (modified cut and paste)</a:t>
            </a:r>
          </a:p>
          <a:p>
            <a:pPr marL="742950" lvl="1" indent="-285750">
              <a:lnSpc>
                <a:spcPct val="90000"/>
              </a:lnSpc>
              <a:spcBef>
                <a:spcPct val="20000"/>
              </a:spcBef>
              <a:buFontTx/>
              <a:buChar char="-"/>
            </a:pPr>
            <a:r>
              <a:rPr lang="en-US" sz="1600" b="1" i="1" dirty="0"/>
              <a:t>Accurately  and fairly assess all officers regardless of branch and functional area</a:t>
            </a:r>
          </a:p>
          <a:p>
            <a:pPr marL="742950" lvl="1" indent="-285750">
              <a:lnSpc>
                <a:spcPct val="90000"/>
              </a:lnSpc>
              <a:spcBef>
                <a:spcPct val="20000"/>
              </a:spcBef>
              <a:buFontTx/>
              <a:buChar char="-"/>
            </a:pPr>
            <a:endParaRPr lang="en-US" sz="1600" dirty="0"/>
          </a:p>
          <a:p>
            <a:pPr marL="742950" lvl="1" indent="-285750">
              <a:lnSpc>
                <a:spcPct val="90000"/>
              </a:lnSpc>
              <a:spcBef>
                <a:spcPct val="20000"/>
              </a:spcBef>
              <a:buFontTx/>
              <a:buChar char="-"/>
            </a:pPr>
            <a:r>
              <a:rPr lang="en-US" sz="1600" dirty="0"/>
              <a:t>Don’t be afraid of Referred Reports</a:t>
            </a:r>
          </a:p>
          <a:p>
            <a:pPr marL="742950" lvl="1" indent="-285750">
              <a:lnSpc>
                <a:spcPct val="90000"/>
              </a:lnSpc>
              <a:spcBef>
                <a:spcPct val="20000"/>
              </a:spcBef>
              <a:buFontTx/>
              <a:buChar char="-"/>
            </a:pPr>
            <a:endParaRPr lang="en-US" sz="1600" b="1" i="1" dirty="0"/>
          </a:p>
          <a:p>
            <a:pPr marL="342900" indent="-342900">
              <a:lnSpc>
                <a:spcPct val="90000"/>
              </a:lnSpc>
              <a:spcBef>
                <a:spcPct val="20000"/>
              </a:spcBef>
              <a:buFont typeface="Arial" charset="0"/>
              <a:buNone/>
            </a:pPr>
            <a:endParaRPr lang="en-US" sz="1600" b="1" i="1" dirty="0"/>
          </a:p>
        </p:txBody>
      </p:sp>
      <p:sp>
        <p:nvSpPr>
          <p:cNvPr id="19459" name="Rectangle 4"/>
          <p:cNvSpPr>
            <a:spLocks noChangeArrowheads="1"/>
          </p:cNvSpPr>
          <p:nvPr/>
        </p:nvSpPr>
        <p:spPr bwMode="auto">
          <a:xfrm>
            <a:off x="1447800" y="-76200"/>
            <a:ext cx="5791200" cy="700088"/>
          </a:xfrm>
          <a:prstGeom prst="rect">
            <a:avLst/>
          </a:prstGeom>
          <a:noFill/>
          <a:ln w="12700">
            <a:noFill/>
            <a:miter lim="800000"/>
            <a:headEnd/>
            <a:tailEnd/>
          </a:ln>
        </p:spPr>
        <p:txBody>
          <a:bodyPr lIns="90488" tIns="44450" rIns="90488" bIns="44450" anchor="ctr"/>
          <a:lstStyle/>
          <a:p>
            <a:pPr algn="ctr"/>
            <a:r>
              <a:rPr lang="en-US" sz="2400" b="1" dirty="0"/>
              <a:t>Evaluation Narrative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0483" name="TextBox 3"/>
          <p:cNvSpPr txBox="1">
            <a:spLocks noChangeArrowheads="1"/>
          </p:cNvSpPr>
          <p:nvPr/>
        </p:nvSpPr>
        <p:spPr bwMode="auto">
          <a:xfrm>
            <a:off x="304800" y="990600"/>
            <a:ext cx="8686800" cy="830263"/>
          </a:xfrm>
          <a:prstGeom prst="rect">
            <a:avLst/>
          </a:prstGeom>
          <a:noFill/>
          <a:ln w="9525">
            <a:noFill/>
            <a:miter lim="800000"/>
            <a:headEnd/>
            <a:tailEnd/>
          </a:ln>
        </p:spPr>
        <p:txBody>
          <a:bodyPr>
            <a:spAutoFit/>
          </a:bodyPr>
          <a:lstStyle/>
          <a:p>
            <a:r>
              <a:rPr lang="en-US" sz="1600" b="1" dirty="0">
                <a:solidFill>
                  <a:srgbClr val="000000"/>
                </a:solidFill>
              </a:rPr>
              <a:t>Rater overall assessment of rated officer’s </a:t>
            </a:r>
            <a:r>
              <a:rPr lang="en-US" sz="1600" b="1" u="sng" dirty="0">
                <a:solidFill>
                  <a:srgbClr val="FF0000"/>
                </a:solidFill>
              </a:rPr>
              <a:t>performance</a:t>
            </a:r>
            <a:r>
              <a:rPr lang="en-US" sz="1600" b="1" dirty="0">
                <a:solidFill>
                  <a:srgbClr val="000000"/>
                </a:solidFill>
              </a:rPr>
              <a:t> compared to officers in same grade</a:t>
            </a:r>
          </a:p>
          <a:p>
            <a:pPr lvl="1">
              <a:buFont typeface="Arial" charset="0"/>
              <a:buChar char="•"/>
            </a:pPr>
            <a:r>
              <a:rPr lang="en-US" sz="1600" dirty="0">
                <a:solidFill>
                  <a:srgbClr val="000000"/>
                </a:solidFill>
              </a:rPr>
              <a:t>  Limited to </a:t>
            </a:r>
            <a:r>
              <a:rPr lang="en-US" sz="1600" u="sng" dirty="0">
                <a:solidFill>
                  <a:srgbClr val="000000"/>
                </a:solidFill>
              </a:rPr>
              <a:t>Company and Field Grade forms</a:t>
            </a:r>
            <a:endParaRPr lang="en-US" sz="1600" dirty="0">
              <a:solidFill>
                <a:srgbClr val="000000"/>
              </a:solidFill>
            </a:endParaRPr>
          </a:p>
        </p:txBody>
      </p:sp>
      <p:sp>
        <p:nvSpPr>
          <p:cNvPr id="20484"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Rater Narrative (Exclusive)</a:t>
            </a:r>
          </a:p>
        </p:txBody>
      </p:sp>
      <p:sp>
        <p:nvSpPr>
          <p:cNvPr id="20485"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0486" name="Rectangle 17"/>
          <p:cNvSpPr>
            <a:spLocks noChangeArrowheads="1"/>
          </p:cNvSpPr>
          <p:nvPr/>
        </p:nvSpPr>
        <p:spPr bwMode="auto">
          <a:xfrm>
            <a:off x="0" y="1828800"/>
            <a:ext cx="9144000" cy="1981200"/>
          </a:xfrm>
          <a:prstGeom prst="rect">
            <a:avLst/>
          </a:prstGeom>
          <a:solidFill>
            <a:srgbClr val="FFFFFF"/>
          </a:solidFill>
          <a:ln w="19050" algn="ctr">
            <a:solidFill>
              <a:srgbClr val="FF0000"/>
            </a:solidFill>
            <a:round/>
            <a:headEnd/>
            <a:tailEnd/>
          </a:ln>
        </p:spPr>
        <p:txBody>
          <a:bodyPr/>
          <a:lstStyle/>
          <a:p>
            <a:pPr algn="ctr" eaLnBrk="0" hangingPunct="0"/>
            <a:endParaRPr lang="en-US" sz="1200" dirty="0">
              <a:solidFill>
                <a:srgbClr val="000000"/>
              </a:solidFill>
              <a:latin typeface="Tahoma" pitchFamily="34" charset="0"/>
            </a:endParaRPr>
          </a:p>
        </p:txBody>
      </p:sp>
      <p:cxnSp>
        <p:nvCxnSpPr>
          <p:cNvPr id="20487" name="Straight Connector 21"/>
          <p:cNvCxnSpPr>
            <a:cxnSpLocks noChangeShapeType="1"/>
          </p:cNvCxnSpPr>
          <p:nvPr/>
        </p:nvCxnSpPr>
        <p:spPr bwMode="auto">
          <a:xfrm>
            <a:off x="152400" y="2865438"/>
            <a:ext cx="8855075" cy="0"/>
          </a:xfrm>
          <a:prstGeom prst="line">
            <a:avLst/>
          </a:prstGeom>
          <a:noFill/>
          <a:ln w="9525" algn="ctr">
            <a:solidFill>
              <a:srgbClr val="000000"/>
            </a:solidFill>
            <a:round/>
            <a:headEnd/>
            <a:tailEnd/>
          </a:ln>
        </p:spPr>
      </p:cxnSp>
      <p:sp>
        <p:nvSpPr>
          <p:cNvPr id="20488" name="TextBox 30"/>
          <p:cNvSpPr txBox="1">
            <a:spLocks noChangeArrowheads="1"/>
          </p:cNvSpPr>
          <p:nvPr/>
        </p:nvSpPr>
        <p:spPr bwMode="auto">
          <a:xfrm>
            <a:off x="76200" y="1793875"/>
            <a:ext cx="9144000" cy="430213"/>
          </a:xfrm>
          <a:prstGeom prst="rect">
            <a:avLst/>
          </a:prstGeom>
          <a:noFill/>
          <a:ln w="9525">
            <a:noFill/>
            <a:miter lim="800000"/>
            <a:headEnd/>
            <a:tailEnd/>
          </a:ln>
        </p:spPr>
        <p:txBody>
          <a:bodyPr>
            <a:spAutoFit/>
          </a:bodyPr>
          <a:lstStyle/>
          <a:p>
            <a:r>
              <a:rPr lang="en-US" sz="1100" b="1" dirty="0">
                <a:solidFill>
                  <a:srgbClr val="000000"/>
                </a:solidFill>
              </a:rPr>
              <a:t>e.  This Officer’s Overall  Performance is Rated as:  </a:t>
            </a:r>
            <a:r>
              <a:rPr lang="en-US" sz="1100" dirty="0">
                <a:solidFill>
                  <a:srgbClr val="000000"/>
                </a:solidFill>
              </a:rPr>
              <a:t>(Select one box representing Rated Officer’s overall performance compared to others of the same grade whom you have rated in your career.  Managed at less than 50% in EXCELS.)  I currently rate</a:t>
            </a:r>
            <a:r>
              <a:rPr lang="en-US" sz="1100" u="sng" dirty="0">
                <a:solidFill>
                  <a:srgbClr val="000000"/>
                </a:solidFill>
              </a:rPr>
              <a:t>__9</a:t>
            </a:r>
            <a:r>
              <a:rPr lang="en-US" sz="1100" dirty="0">
                <a:solidFill>
                  <a:srgbClr val="000000"/>
                </a:solidFill>
              </a:rPr>
              <a:t>__ Army Officers in this grade.</a:t>
            </a:r>
            <a:r>
              <a:rPr lang="en-US" sz="1100" b="1" dirty="0">
                <a:solidFill>
                  <a:srgbClr val="000000"/>
                </a:solidFill>
              </a:rPr>
              <a:t> </a:t>
            </a:r>
          </a:p>
        </p:txBody>
      </p:sp>
      <p:sp>
        <p:nvSpPr>
          <p:cNvPr id="20489" name="TextBox 31"/>
          <p:cNvSpPr txBox="1">
            <a:spLocks noChangeArrowheads="1"/>
          </p:cNvSpPr>
          <p:nvPr/>
        </p:nvSpPr>
        <p:spPr bwMode="auto">
          <a:xfrm>
            <a:off x="838200" y="2286000"/>
            <a:ext cx="8458200" cy="261938"/>
          </a:xfrm>
          <a:prstGeom prst="rect">
            <a:avLst/>
          </a:prstGeom>
          <a:noFill/>
          <a:ln w="9525">
            <a:noFill/>
            <a:miter lim="800000"/>
            <a:headEnd/>
            <a:tailEnd/>
          </a:ln>
        </p:spPr>
        <p:txBody>
          <a:bodyPr>
            <a:spAutoFit/>
          </a:bodyPr>
          <a:lstStyle/>
          <a:p>
            <a:r>
              <a:rPr lang="en-US" sz="1100" b="1" dirty="0">
                <a:solidFill>
                  <a:srgbClr val="000000"/>
                </a:solidFill>
              </a:rPr>
              <a:t>   EXCELS                                PROFICIENT                                CAPABLE 	          UNSATISFACTORY</a:t>
            </a:r>
          </a:p>
        </p:txBody>
      </p:sp>
      <p:sp>
        <p:nvSpPr>
          <p:cNvPr id="20490" name="Rectangle 32"/>
          <p:cNvSpPr>
            <a:spLocks noChangeArrowheads="1"/>
          </p:cNvSpPr>
          <p:nvPr/>
        </p:nvSpPr>
        <p:spPr bwMode="auto">
          <a:xfrm>
            <a:off x="1066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0491" name="Rectangle 33"/>
          <p:cNvSpPr>
            <a:spLocks noChangeArrowheads="1"/>
          </p:cNvSpPr>
          <p:nvPr/>
        </p:nvSpPr>
        <p:spPr bwMode="auto">
          <a:xfrm>
            <a:off x="2925763"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0492" name="Rectangle 34"/>
          <p:cNvSpPr>
            <a:spLocks noChangeArrowheads="1"/>
          </p:cNvSpPr>
          <p:nvPr/>
        </p:nvSpPr>
        <p:spPr bwMode="auto">
          <a:xfrm>
            <a:off x="4937125"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0493" name="Rectangle 35"/>
          <p:cNvSpPr>
            <a:spLocks noChangeArrowheads="1"/>
          </p:cNvSpPr>
          <p:nvPr/>
        </p:nvSpPr>
        <p:spPr bwMode="auto">
          <a:xfrm>
            <a:off x="7162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0494" name="TextBox 36"/>
          <p:cNvSpPr txBox="1">
            <a:spLocks noChangeArrowheads="1"/>
          </p:cNvSpPr>
          <p:nvPr/>
        </p:nvSpPr>
        <p:spPr bwMode="auto">
          <a:xfrm>
            <a:off x="76200" y="2895600"/>
            <a:ext cx="7239000" cy="261938"/>
          </a:xfrm>
          <a:prstGeom prst="rect">
            <a:avLst/>
          </a:prstGeom>
          <a:noFill/>
          <a:ln w="9525">
            <a:noFill/>
            <a:miter lim="800000"/>
            <a:headEnd/>
            <a:tailEnd/>
          </a:ln>
        </p:spPr>
        <p:txBody>
          <a:bodyPr>
            <a:spAutoFit/>
          </a:bodyPr>
          <a:lstStyle/>
          <a:p>
            <a:r>
              <a:rPr lang="en-US" sz="1100" b="1" dirty="0">
                <a:solidFill>
                  <a:srgbClr val="000000"/>
                </a:solidFill>
              </a:rPr>
              <a:t>Comments:</a:t>
            </a:r>
          </a:p>
        </p:txBody>
      </p:sp>
      <p:sp>
        <p:nvSpPr>
          <p:cNvPr id="20495" name="TextBox 37"/>
          <p:cNvSpPr txBox="1">
            <a:spLocks noChangeArrowheads="1"/>
          </p:cNvSpPr>
          <p:nvPr/>
        </p:nvSpPr>
        <p:spPr bwMode="auto">
          <a:xfrm>
            <a:off x="609600" y="2514600"/>
            <a:ext cx="1371600" cy="338138"/>
          </a:xfrm>
          <a:prstGeom prst="rect">
            <a:avLst/>
          </a:prstGeom>
          <a:noFill/>
          <a:ln w="9525">
            <a:noFill/>
            <a:miter lim="800000"/>
            <a:headEnd/>
            <a:tailEnd/>
          </a:ln>
        </p:spPr>
        <p:txBody>
          <a:bodyPr>
            <a:spAutoFit/>
          </a:bodyPr>
          <a:lstStyle/>
          <a:p>
            <a:pPr algn="ctr"/>
            <a:r>
              <a:rPr lang="en-US" sz="1600" b="1" dirty="0">
                <a:solidFill>
                  <a:srgbClr val="000000"/>
                </a:solidFill>
              </a:rPr>
              <a:t>X</a:t>
            </a:r>
          </a:p>
        </p:txBody>
      </p:sp>
      <p:sp>
        <p:nvSpPr>
          <p:cNvPr id="20496"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31" name="TextBox 30"/>
          <p:cNvSpPr txBox="1"/>
          <p:nvPr/>
        </p:nvSpPr>
        <p:spPr>
          <a:xfrm>
            <a:off x="1066800" y="2895600"/>
            <a:ext cx="7696200" cy="830263"/>
          </a:xfrm>
          <a:prstGeom prst="rect">
            <a:avLst/>
          </a:prstGeom>
          <a:noFill/>
        </p:spPr>
        <p:txBody>
          <a:bodyPr>
            <a:spAutoFit/>
          </a:bodyPr>
          <a:lstStyle/>
          <a:p>
            <a:pPr>
              <a:defRPr/>
            </a:pPr>
            <a:r>
              <a:rPr lang="en-US" sz="1600" dirty="0">
                <a:latin typeface="+mj-lt"/>
                <a:cs typeface="+mn-cs"/>
              </a:rPr>
              <a:t>MAJ Smith’s performance is clearly the best of the 9 majors I currently rate, and his performance ranks within the top 1% of majors with whom I’ve worked or encountered in over 20 years of service.   </a:t>
            </a:r>
          </a:p>
        </p:txBody>
      </p:sp>
      <p:sp>
        <p:nvSpPr>
          <p:cNvPr id="20498" name="TextBox 33"/>
          <p:cNvSpPr txBox="1">
            <a:spLocks noChangeArrowheads="1"/>
          </p:cNvSpPr>
          <p:nvPr/>
        </p:nvSpPr>
        <p:spPr bwMode="auto">
          <a:xfrm>
            <a:off x="1905000" y="2438400"/>
            <a:ext cx="530225" cy="369888"/>
          </a:xfrm>
          <a:prstGeom prst="rect">
            <a:avLst/>
          </a:prstGeom>
          <a:noFill/>
          <a:ln w="9525">
            <a:noFill/>
            <a:miter lim="800000"/>
            <a:headEnd/>
            <a:tailEnd/>
          </a:ln>
        </p:spPr>
        <p:txBody>
          <a:bodyPr wrap="none">
            <a:spAutoFit/>
          </a:bodyPr>
          <a:lstStyle/>
          <a:p>
            <a:r>
              <a:rPr lang="en-US" dirty="0"/>
              <a:t>OR</a:t>
            </a:r>
          </a:p>
        </p:txBody>
      </p:sp>
      <p:sp>
        <p:nvSpPr>
          <p:cNvPr id="35" name="TextBox 34"/>
          <p:cNvSpPr txBox="1"/>
          <p:nvPr/>
        </p:nvSpPr>
        <p:spPr>
          <a:xfrm>
            <a:off x="304800" y="4800600"/>
            <a:ext cx="8153400" cy="1816100"/>
          </a:xfrm>
          <a:prstGeom prst="rect">
            <a:avLst/>
          </a:prstGeom>
          <a:noFill/>
        </p:spPr>
        <p:txBody>
          <a:bodyPr>
            <a:spAutoFit/>
          </a:bodyPr>
          <a:lstStyle/>
          <a:p>
            <a:pPr>
              <a:defRPr/>
            </a:pPr>
            <a:r>
              <a:rPr lang="en-US" sz="1400" b="1" u="sng" dirty="0">
                <a:latin typeface="Arial" pitchFamily="34" charset="0"/>
                <a:cs typeface="+mn-cs"/>
              </a:rPr>
              <a:t>Excels Defined:</a:t>
            </a:r>
            <a:endParaRPr lang="en-US" sz="1400" dirty="0">
              <a:latin typeface="Arial" pitchFamily="34" charset="0"/>
              <a:cs typeface="+mn-cs"/>
            </a:endParaRPr>
          </a:p>
          <a:p>
            <a:pPr>
              <a:defRPr/>
            </a:pPr>
            <a:r>
              <a:rPr lang="en-US" sz="1400" dirty="0">
                <a:latin typeface="Arial" pitchFamily="34" charset="0"/>
                <a:cs typeface="+mn-cs"/>
              </a:rPr>
              <a:t>Results far surpass expectations. The officer readily (fluently/naturally/effortlessly) demonstrates a high level of the all attributes and competencies. Recognizes and exploits new resources; creates opportunities.  Demonstrates initiative and adaptability even in highly unusual or difficult situations. Emulated; sought after as expert with influence beyond unit.  Actions have significant, enduring, and positive impact on mission, the unit and beyond. Innovative approaches to problems produce significant gains in quality and efficiency.</a:t>
            </a:r>
          </a:p>
          <a:p>
            <a:pPr algn="ctr">
              <a:defRPr/>
            </a:pPr>
            <a:endParaRPr lang="en-US" sz="1400" dirty="0">
              <a:latin typeface="+mn-lt"/>
              <a:cs typeface="+mn-cs"/>
            </a:endParaRPr>
          </a:p>
        </p:txBody>
      </p:sp>
      <p:sp>
        <p:nvSpPr>
          <p:cNvPr id="20500" name="TextBox 20"/>
          <p:cNvSpPr txBox="1">
            <a:spLocks noChangeArrowheads="1"/>
          </p:cNvSpPr>
          <p:nvPr/>
        </p:nvSpPr>
        <p:spPr bwMode="auto">
          <a:xfrm>
            <a:off x="304800" y="3886200"/>
            <a:ext cx="8612188" cy="523875"/>
          </a:xfrm>
          <a:prstGeom prst="rect">
            <a:avLst/>
          </a:prstGeom>
          <a:solidFill>
            <a:srgbClr val="DDDDDD"/>
          </a:solidFill>
          <a:ln w="9525">
            <a:noFill/>
            <a:miter lim="800000"/>
            <a:headEnd/>
            <a:tailEnd/>
          </a:ln>
        </p:spPr>
        <p:txBody>
          <a:bodyPr wrap="none">
            <a:spAutoFit/>
          </a:bodyPr>
          <a:lstStyle/>
          <a:p>
            <a:r>
              <a:rPr lang="en-US" sz="1400" dirty="0"/>
              <a:t>Use of exclusive narrative should be used to amplify box checks and in instances where small or immature</a:t>
            </a:r>
          </a:p>
          <a:p>
            <a:r>
              <a:rPr lang="en-US" sz="1400" dirty="0"/>
              <a:t>profiles exist; or on a proficient indication following an excels ( if warranted)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1507" name="TextBox 3"/>
          <p:cNvSpPr txBox="1">
            <a:spLocks noChangeArrowheads="1"/>
          </p:cNvSpPr>
          <p:nvPr/>
        </p:nvSpPr>
        <p:spPr bwMode="auto">
          <a:xfrm>
            <a:off x="304800" y="990600"/>
            <a:ext cx="8686800" cy="830263"/>
          </a:xfrm>
          <a:prstGeom prst="rect">
            <a:avLst/>
          </a:prstGeom>
          <a:noFill/>
          <a:ln w="9525">
            <a:noFill/>
            <a:miter lim="800000"/>
            <a:headEnd/>
            <a:tailEnd/>
          </a:ln>
        </p:spPr>
        <p:txBody>
          <a:bodyPr>
            <a:spAutoFit/>
          </a:bodyPr>
          <a:lstStyle/>
          <a:p>
            <a:r>
              <a:rPr lang="en-US" sz="1600" b="1" dirty="0">
                <a:solidFill>
                  <a:srgbClr val="000000"/>
                </a:solidFill>
              </a:rPr>
              <a:t>Rater overall assessment of rated officer’s </a:t>
            </a:r>
            <a:r>
              <a:rPr lang="en-US" sz="1600" b="1" u="sng" dirty="0">
                <a:solidFill>
                  <a:srgbClr val="FF0000"/>
                </a:solidFill>
              </a:rPr>
              <a:t>performance</a:t>
            </a:r>
            <a:r>
              <a:rPr lang="en-US" sz="1600" b="1" dirty="0">
                <a:solidFill>
                  <a:srgbClr val="000000"/>
                </a:solidFill>
              </a:rPr>
              <a:t> compared to officers in same grade</a:t>
            </a:r>
          </a:p>
          <a:p>
            <a:pPr lvl="1">
              <a:buFont typeface="Arial" charset="0"/>
              <a:buChar char="•"/>
            </a:pPr>
            <a:r>
              <a:rPr lang="en-US" sz="1600" dirty="0">
                <a:solidFill>
                  <a:srgbClr val="000000"/>
                </a:solidFill>
              </a:rPr>
              <a:t>  Limited to </a:t>
            </a:r>
            <a:r>
              <a:rPr lang="en-US" sz="1600" u="sng" dirty="0">
                <a:solidFill>
                  <a:srgbClr val="000000"/>
                </a:solidFill>
              </a:rPr>
              <a:t>Company and Field Grade forms</a:t>
            </a:r>
            <a:endParaRPr lang="en-US" sz="1600" dirty="0">
              <a:solidFill>
                <a:srgbClr val="000000"/>
              </a:solidFill>
            </a:endParaRPr>
          </a:p>
        </p:txBody>
      </p:sp>
      <p:sp>
        <p:nvSpPr>
          <p:cNvPr id="21508"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Rater Narrative (Strong)</a:t>
            </a:r>
          </a:p>
        </p:txBody>
      </p:sp>
      <p:sp>
        <p:nvSpPr>
          <p:cNvPr id="21509"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1510" name="Rectangle 17"/>
          <p:cNvSpPr>
            <a:spLocks noChangeArrowheads="1"/>
          </p:cNvSpPr>
          <p:nvPr/>
        </p:nvSpPr>
        <p:spPr bwMode="auto">
          <a:xfrm>
            <a:off x="0" y="1828800"/>
            <a:ext cx="9144000" cy="1905000"/>
          </a:xfrm>
          <a:prstGeom prst="rect">
            <a:avLst/>
          </a:prstGeom>
          <a:solidFill>
            <a:srgbClr val="FFFFFF"/>
          </a:solidFill>
          <a:ln w="19050" algn="ctr">
            <a:solidFill>
              <a:srgbClr val="FF0000"/>
            </a:solidFill>
            <a:round/>
            <a:headEnd/>
            <a:tailEnd/>
          </a:ln>
        </p:spPr>
        <p:txBody>
          <a:bodyPr/>
          <a:lstStyle/>
          <a:p>
            <a:pPr algn="ctr" eaLnBrk="0" hangingPunct="0"/>
            <a:endParaRPr lang="en-US" sz="1200" dirty="0">
              <a:solidFill>
                <a:srgbClr val="000000"/>
              </a:solidFill>
              <a:latin typeface="Tahoma" pitchFamily="34" charset="0"/>
            </a:endParaRPr>
          </a:p>
        </p:txBody>
      </p:sp>
      <p:cxnSp>
        <p:nvCxnSpPr>
          <p:cNvPr id="21511" name="Straight Connector 21"/>
          <p:cNvCxnSpPr>
            <a:cxnSpLocks noChangeShapeType="1"/>
          </p:cNvCxnSpPr>
          <p:nvPr/>
        </p:nvCxnSpPr>
        <p:spPr bwMode="auto">
          <a:xfrm>
            <a:off x="152400" y="2865438"/>
            <a:ext cx="8855075" cy="0"/>
          </a:xfrm>
          <a:prstGeom prst="line">
            <a:avLst/>
          </a:prstGeom>
          <a:noFill/>
          <a:ln w="9525" algn="ctr">
            <a:solidFill>
              <a:srgbClr val="000000"/>
            </a:solidFill>
            <a:round/>
            <a:headEnd/>
            <a:tailEnd/>
          </a:ln>
        </p:spPr>
      </p:cxnSp>
      <p:sp>
        <p:nvSpPr>
          <p:cNvPr id="21512" name="TextBox 30"/>
          <p:cNvSpPr txBox="1">
            <a:spLocks noChangeArrowheads="1"/>
          </p:cNvSpPr>
          <p:nvPr/>
        </p:nvSpPr>
        <p:spPr bwMode="auto">
          <a:xfrm>
            <a:off x="76200" y="1793875"/>
            <a:ext cx="9144000" cy="430213"/>
          </a:xfrm>
          <a:prstGeom prst="rect">
            <a:avLst/>
          </a:prstGeom>
          <a:noFill/>
          <a:ln w="9525">
            <a:noFill/>
            <a:miter lim="800000"/>
            <a:headEnd/>
            <a:tailEnd/>
          </a:ln>
        </p:spPr>
        <p:txBody>
          <a:bodyPr>
            <a:spAutoFit/>
          </a:bodyPr>
          <a:lstStyle/>
          <a:p>
            <a:r>
              <a:rPr lang="en-US" sz="1100" b="1" dirty="0">
                <a:solidFill>
                  <a:srgbClr val="000000"/>
                </a:solidFill>
              </a:rPr>
              <a:t>e.  This Officer’s Overall  Performance is Rated as:  </a:t>
            </a:r>
            <a:r>
              <a:rPr lang="en-US" sz="1100" dirty="0">
                <a:solidFill>
                  <a:srgbClr val="000000"/>
                </a:solidFill>
              </a:rPr>
              <a:t>(Select one box representing Rated Officer’s overall performance compared to others of the same grade whom you have rated in your career.  Managed at less than 50% in EXCELS.)  I currently rate</a:t>
            </a:r>
            <a:r>
              <a:rPr lang="en-US" sz="1100" u="sng" dirty="0">
                <a:solidFill>
                  <a:srgbClr val="000000"/>
                </a:solidFill>
              </a:rPr>
              <a:t>_9_</a:t>
            </a:r>
            <a:r>
              <a:rPr lang="en-US" sz="1100" dirty="0">
                <a:solidFill>
                  <a:srgbClr val="000000"/>
                </a:solidFill>
              </a:rPr>
              <a:t>__ Army Officers in this grade.</a:t>
            </a:r>
            <a:r>
              <a:rPr lang="en-US" sz="1100" b="1" dirty="0">
                <a:solidFill>
                  <a:srgbClr val="000000"/>
                </a:solidFill>
              </a:rPr>
              <a:t> </a:t>
            </a:r>
          </a:p>
        </p:txBody>
      </p:sp>
      <p:sp>
        <p:nvSpPr>
          <p:cNvPr id="21513" name="TextBox 31"/>
          <p:cNvSpPr txBox="1">
            <a:spLocks noChangeArrowheads="1"/>
          </p:cNvSpPr>
          <p:nvPr/>
        </p:nvSpPr>
        <p:spPr bwMode="auto">
          <a:xfrm>
            <a:off x="838200" y="2286000"/>
            <a:ext cx="8458200" cy="261938"/>
          </a:xfrm>
          <a:prstGeom prst="rect">
            <a:avLst/>
          </a:prstGeom>
          <a:noFill/>
          <a:ln w="9525">
            <a:noFill/>
            <a:miter lim="800000"/>
            <a:headEnd/>
            <a:tailEnd/>
          </a:ln>
        </p:spPr>
        <p:txBody>
          <a:bodyPr>
            <a:spAutoFit/>
          </a:bodyPr>
          <a:lstStyle/>
          <a:p>
            <a:r>
              <a:rPr lang="en-US" sz="1100" b="1" dirty="0">
                <a:solidFill>
                  <a:srgbClr val="000000"/>
                </a:solidFill>
              </a:rPr>
              <a:t>   EXCELS                                PROFICIENT                                CAPABLE 	          UNSATISFACTORY</a:t>
            </a:r>
          </a:p>
        </p:txBody>
      </p:sp>
      <p:sp>
        <p:nvSpPr>
          <p:cNvPr id="21514" name="Rectangle 32"/>
          <p:cNvSpPr>
            <a:spLocks noChangeArrowheads="1"/>
          </p:cNvSpPr>
          <p:nvPr/>
        </p:nvSpPr>
        <p:spPr bwMode="auto">
          <a:xfrm>
            <a:off x="1066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1515" name="Rectangle 33"/>
          <p:cNvSpPr>
            <a:spLocks noChangeArrowheads="1"/>
          </p:cNvSpPr>
          <p:nvPr/>
        </p:nvSpPr>
        <p:spPr bwMode="auto">
          <a:xfrm>
            <a:off x="2925763"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1516" name="Rectangle 34"/>
          <p:cNvSpPr>
            <a:spLocks noChangeArrowheads="1"/>
          </p:cNvSpPr>
          <p:nvPr/>
        </p:nvSpPr>
        <p:spPr bwMode="auto">
          <a:xfrm>
            <a:off x="4937125"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1517" name="Rectangle 35"/>
          <p:cNvSpPr>
            <a:spLocks noChangeArrowheads="1"/>
          </p:cNvSpPr>
          <p:nvPr/>
        </p:nvSpPr>
        <p:spPr bwMode="auto">
          <a:xfrm>
            <a:off x="7162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1518" name="TextBox 36"/>
          <p:cNvSpPr txBox="1">
            <a:spLocks noChangeArrowheads="1"/>
          </p:cNvSpPr>
          <p:nvPr/>
        </p:nvSpPr>
        <p:spPr bwMode="auto">
          <a:xfrm>
            <a:off x="76200" y="2895600"/>
            <a:ext cx="7239000" cy="261938"/>
          </a:xfrm>
          <a:prstGeom prst="rect">
            <a:avLst/>
          </a:prstGeom>
          <a:noFill/>
          <a:ln w="9525">
            <a:noFill/>
            <a:miter lim="800000"/>
            <a:headEnd/>
            <a:tailEnd/>
          </a:ln>
        </p:spPr>
        <p:txBody>
          <a:bodyPr>
            <a:spAutoFit/>
          </a:bodyPr>
          <a:lstStyle/>
          <a:p>
            <a:r>
              <a:rPr lang="en-US" sz="1100" b="1" dirty="0">
                <a:solidFill>
                  <a:srgbClr val="000000"/>
                </a:solidFill>
              </a:rPr>
              <a:t>Comments:</a:t>
            </a:r>
          </a:p>
        </p:txBody>
      </p:sp>
      <p:sp>
        <p:nvSpPr>
          <p:cNvPr id="21519" name="TextBox 37"/>
          <p:cNvSpPr txBox="1">
            <a:spLocks noChangeArrowheads="1"/>
          </p:cNvSpPr>
          <p:nvPr/>
        </p:nvSpPr>
        <p:spPr bwMode="auto">
          <a:xfrm>
            <a:off x="2895600" y="2484438"/>
            <a:ext cx="457200" cy="338137"/>
          </a:xfrm>
          <a:prstGeom prst="rect">
            <a:avLst/>
          </a:prstGeom>
          <a:noFill/>
          <a:ln w="9525">
            <a:noFill/>
            <a:miter lim="800000"/>
            <a:headEnd/>
            <a:tailEnd/>
          </a:ln>
        </p:spPr>
        <p:txBody>
          <a:bodyPr>
            <a:spAutoFit/>
          </a:bodyPr>
          <a:lstStyle/>
          <a:p>
            <a:pPr algn="ctr"/>
            <a:r>
              <a:rPr lang="en-US" sz="1600" b="1" dirty="0">
                <a:solidFill>
                  <a:srgbClr val="000000"/>
                </a:solidFill>
              </a:rPr>
              <a:t>X</a:t>
            </a:r>
          </a:p>
        </p:txBody>
      </p:sp>
      <p:sp>
        <p:nvSpPr>
          <p:cNvPr id="21520"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31" name="TextBox 30"/>
          <p:cNvSpPr txBox="1"/>
          <p:nvPr/>
        </p:nvSpPr>
        <p:spPr>
          <a:xfrm>
            <a:off x="1066800" y="2895600"/>
            <a:ext cx="7696200" cy="830263"/>
          </a:xfrm>
          <a:prstGeom prst="rect">
            <a:avLst/>
          </a:prstGeom>
          <a:noFill/>
        </p:spPr>
        <p:txBody>
          <a:bodyPr>
            <a:spAutoFit/>
          </a:bodyPr>
          <a:lstStyle/>
          <a:p>
            <a:pPr>
              <a:defRPr/>
            </a:pPr>
            <a:r>
              <a:rPr lang="en-US" sz="1600" dirty="0">
                <a:latin typeface="+mj-lt"/>
                <a:cs typeface="+mn-cs"/>
              </a:rPr>
              <a:t>MAJ Smith performs within the top third of the majors I currently rate, and his performance ranks within the top 10% of majors with whom I’ve worked or encountered in over 20 years of service.   </a:t>
            </a:r>
          </a:p>
        </p:txBody>
      </p:sp>
      <p:sp>
        <p:nvSpPr>
          <p:cNvPr id="34" name="TextBox 33"/>
          <p:cNvSpPr txBox="1"/>
          <p:nvPr/>
        </p:nvSpPr>
        <p:spPr>
          <a:xfrm>
            <a:off x="381000" y="4267200"/>
            <a:ext cx="8153400" cy="1754188"/>
          </a:xfrm>
          <a:prstGeom prst="rect">
            <a:avLst/>
          </a:prstGeom>
          <a:noFill/>
        </p:spPr>
        <p:txBody>
          <a:bodyPr>
            <a:spAutoFit/>
          </a:bodyPr>
          <a:lstStyle/>
          <a:p>
            <a:pPr>
              <a:defRPr/>
            </a:pPr>
            <a:r>
              <a:rPr lang="en-US" sz="1600" b="1" u="sng" dirty="0">
                <a:latin typeface="Arial" pitchFamily="34" charset="0"/>
                <a:cs typeface="+mn-cs"/>
              </a:rPr>
              <a:t>Proficient:</a:t>
            </a:r>
            <a:endParaRPr lang="en-US" sz="1600" dirty="0">
              <a:latin typeface="Arial" pitchFamily="34" charset="0"/>
              <a:cs typeface="+mn-cs"/>
            </a:endParaRPr>
          </a:p>
          <a:p>
            <a:pPr>
              <a:defRPr/>
            </a:pPr>
            <a:r>
              <a:rPr lang="en-US" sz="1600" dirty="0">
                <a:latin typeface="Arial" pitchFamily="34" charset="0"/>
                <a:cs typeface="+mn-cs"/>
              </a:rPr>
              <a:t>Consistently produces quality results with measurable and lasting improvement in unit performance. Consistently demonstrates a high level of performance for each attribute and competency. Proactive in challenging situations. Habitually makes effective use of time and resources; improves position procedures and products. Positive impact extends beyond position expectations.</a:t>
            </a:r>
          </a:p>
          <a:p>
            <a:pPr algn="ctr">
              <a:defRPr/>
            </a:pPr>
            <a:endParaRPr lang="en-US" sz="1200" dirty="0">
              <a:latin typeface="+mn-l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2531" name="TextBox 3"/>
          <p:cNvSpPr txBox="1">
            <a:spLocks noChangeArrowheads="1"/>
          </p:cNvSpPr>
          <p:nvPr/>
        </p:nvSpPr>
        <p:spPr bwMode="auto">
          <a:xfrm>
            <a:off x="304800" y="990600"/>
            <a:ext cx="8686800" cy="830263"/>
          </a:xfrm>
          <a:prstGeom prst="rect">
            <a:avLst/>
          </a:prstGeom>
          <a:noFill/>
          <a:ln w="9525">
            <a:noFill/>
            <a:miter lim="800000"/>
            <a:headEnd/>
            <a:tailEnd/>
          </a:ln>
        </p:spPr>
        <p:txBody>
          <a:bodyPr>
            <a:spAutoFit/>
          </a:bodyPr>
          <a:lstStyle/>
          <a:p>
            <a:r>
              <a:rPr lang="en-US" sz="1600" b="1" dirty="0">
                <a:solidFill>
                  <a:srgbClr val="000000"/>
                </a:solidFill>
              </a:rPr>
              <a:t>Rater overall assessment of rated officer’s </a:t>
            </a:r>
            <a:r>
              <a:rPr lang="en-US" sz="1600" b="1" u="sng" dirty="0">
                <a:solidFill>
                  <a:srgbClr val="FF0000"/>
                </a:solidFill>
              </a:rPr>
              <a:t>performance</a:t>
            </a:r>
            <a:r>
              <a:rPr lang="en-US" sz="1600" b="1" dirty="0">
                <a:solidFill>
                  <a:srgbClr val="000000"/>
                </a:solidFill>
              </a:rPr>
              <a:t> compared to officers in same grade</a:t>
            </a:r>
          </a:p>
          <a:p>
            <a:pPr lvl="1">
              <a:buFont typeface="Arial" charset="0"/>
              <a:buChar char="•"/>
            </a:pPr>
            <a:r>
              <a:rPr lang="en-US" sz="1600" dirty="0">
                <a:solidFill>
                  <a:srgbClr val="000000"/>
                </a:solidFill>
              </a:rPr>
              <a:t>  Limited to </a:t>
            </a:r>
            <a:r>
              <a:rPr lang="en-US" sz="1600" u="sng" dirty="0">
                <a:solidFill>
                  <a:srgbClr val="000000"/>
                </a:solidFill>
              </a:rPr>
              <a:t>Company and Field Grade forms</a:t>
            </a:r>
            <a:endParaRPr lang="en-US" sz="1600" dirty="0">
              <a:solidFill>
                <a:srgbClr val="000000"/>
              </a:solidFill>
            </a:endParaRPr>
          </a:p>
        </p:txBody>
      </p:sp>
      <p:sp>
        <p:nvSpPr>
          <p:cNvPr id="22532"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Rater Narrative</a:t>
            </a:r>
          </a:p>
        </p:txBody>
      </p:sp>
      <p:sp>
        <p:nvSpPr>
          <p:cNvPr id="22533"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2534" name="Rectangle 17"/>
          <p:cNvSpPr>
            <a:spLocks noChangeArrowheads="1"/>
          </p:cNvSpPr>
          <p:nvPr/>
        </p:nvSpPr>
        <p:spPr bwMode="auto">
          <a:xfrm>
            <a:off x="0" y="1828800"/>
            <a:ext cx="9144000" cy="1905000"/>
          </a:xfrm>
          <a:prstGeom prst="rect">
            <a:avLst/>
          </a:prstGeom>
          <a:solidFill>
            <a:srgbClr val="FFFFFF"/>
          </a:solidFill>
          <a:ln w="19050" algn="ctr">
            <a:solidFill>
              <a:srgbClr val="FF0000"/>
            </a:solidFill>
            <a:round/>
            <a:headEnd/>
            <a:tailEnd/>
          </a:ln>
        </p:spPr>
        <p:txBody>
          <a:bodyPr/>
          <a:lstStyle/>
          <a:p>
            <a:pPr algn="ctr" eaLnBrk="0" hangingPunct="0"/>
            <a:endParaRPr lang="en-US" sz="1200" dirty="0">
              <a:solidFill>
                <a:srgbClr val="000000"/>
              </a:solidFill>
              <a:latin typeface="Tahoma" pitchFamily="34" charset="0"/>
            </a:endParaRPr>
          </a:p>
        </p:txBody>
      </p:sp>
      <p:cxnSp>
        <p:nvCxnSpPr>
          <p:cNvPr id="22535" name="Straight Connector 21"/>
          <p:cNvCxnSpPr>
            <a:cxnSpLocks noChangeShapeType="1"/>
          </p:cNvCxnSpPr>
          <p:nvPr/>
        </p:nvCxnSpPr>
        <p:spPr bwMode="auto">
          <a:xfrm>
            <a:off x="152400" y="2865438"/>
            <a:ext cx="8855075" cy="0"/>
          </a:xfrm>
          <a:prstGeom prst="line">
            <a:avLst/>
          </a:prstGeom>
          <a:noFill/>
          <a:ln w="9525" algn="ctr">
            <a:solidFill>
              <a:srgbClr val="000000"/>
            </a:solidFill>
            <a:round/>
            <a:headEnd/>
            <a:tailEnd/>
          </a:ln>
        </p:spPr>
      </p:cxnSp>
      <p:sp>
        <p:nvSpPr>
          <p:cNvPr id="22536" name="TextBox 30"/>
          <p:cNvSpPr txBox="1">
            <a:spLocks noChangeArrowheads="1"/>
          </p:cNvSpPr>
          <p:nvPr/>
        </p:nvSpPr>
        <p:spPr bwMode="auto">
          <a:xfrm>
            <a:off x="76200" y="1793875"/>
            <a:ext cx="9144000" cy="430213"/>
          </a:xfrm>
          <a:prstGeom prst="rect">
            <a:avLst/>
          </a:prstGeom>
          <a:noFill/>
          <a:ln w="9525">
            <a:noFill/>
            <a:miter lim="800000"/>
            <a:headEnd/>
            <a:tailEnd/>
          </a:ln>
        </p:spPr>
        <p:txBody>
          <a:bodyPr>
            <a:spAutoFit/>
          </a:bodyPr>
          <a:lstStyle/>
          <a:p>
            <a:r>
              <a:rPr lang="en-US" sz="1100" b="1" dirty="0">
                <a:solidFill>
                  <a:srgbClr val="000000"/>
                </a:solidFill>
              </a:rPr>
              <a:t>e.  This Officer’s Overall  Performance is Rated as:  </a:t>
            </a:r>
            <a:r>
              <a:rPr lang="en-US" sz="1100" dirty="0">
                <a:solidFill>
                  <a:srgbClr val="000000"/>
                </a:solidFill>
              </a:rPr>
              <a:t>(Select one box representing Rated Officer’s overall performance compared to others of the same grade whom you have rated in your career.  Managed at less than 50% in EXCELS.)  I currently rate</a:t>
            </a:r>
            <a:r>
              <a:rPr lang="en-US" sz="1100" u="sng" dirty="0">
                <a:solidFill>
                  <a:srgbClr val="000000"/>
                </a:solidFill>
              </a:rPr>
              <a:t>_9_</a:t>
            </a:r>
            <a:r>
              <a:rPr lang="en-US" sz="1100" dirty="0">
                <a:solidFill>
                  <a:srgbClr val="000000"/>
                </a:solidFill>
              </a:rPr>
              <a:t>__ Army Officers in this grade.</a:t>
            </a:r>
            <a:r>
              <a:rPr lang="en-US" sz="1100" b="1" dirty="0">
                <a:solidFill>
                  <a:srgbClr val="000000"/>
                </a:solidFill>
              </a:rPr>
              <a:t> </a:t>
            </a:r>
          </a:p>
        </p:txBody>
      </p:sp>
      <p:sp>
        <p:nvSpPr>
          <p:cNvPr id="22537" name="TextBox 31"/>
          <p:cNvSpPr txBox="1">
            <a:spLocks noChangeArrowheads="1"/>
          </p:cNvSpPr>
          <p:nvPr/>
        </p:nvSpPr>
        <p:spPr bwMode="auto">
          <a:xfrm>
            <a:off x="838200" y="2286000"/>
            <a:ext cx="8458200" cy="261938"/>
          </a:xfrm>
          <a:prstGeom prst="rect">
            <a:avLst/>
          </a:prstGeom>
          <a:noFill/>
          <a:ln w="9525">
            <a:noFill/>
            <a:miter lim="800000"/>
            <a:headEnd/>
            <a:tailEnd/>
          </a:ln>
        </p:spPr>
        <p:txBody>
          <a:bodyPr>
            <a:spAutoFit/>
          </a:bodyPr>
          <a:lstStyle/>
          <a:p>
            <a:r>
              <a:rPr lang="en-US" sz="1100" b="1" dirty="0">
                <a:solidFill>
                  <a:srgbClr val="000000"/>
                </a:solidFill>
              </a:rPr>
              <a:t>   EXCELS                                PROFICIENT                                CAPABLE 	          UNSATISFACTORY</a:t>
            </a:r>
          </a:p>
        </p:txBody>
      </p:sp>
      <p:sp>
        <p:nvSpPr>
          <p:cNvPr id="22538" name="Rectangle 32"/>
          <p:cNvSpPr>
            <a:spLocks noChangeArrowheads="1"/>
          </p:cNvSpPr>
          <p:nvPr/>
        </p:nvSpPr>
        <p:spPr bwMode="auto">
          <a:xfrm>
            <a:off x="1066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2539" name="Rectangle 33"/>
          <p:cNvSpPr>
            <a:spLocks noChangeArrowheads="1"/>
          </p:cNvSpPr>
          <p:nvPr/>
        </p:nvSpPr>
        <p:spPr bwMode="auto">
          <a:xfrm>
            <a:off x="2925763"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2540" name="Rectangle 34"/>
          <p:cNvSpPr>
            <a:spLocks noChangeArrowheads="1"/>
          </p:cNvSpPr>
          <p:nvPr/>
        </p:nvSpPr>
        <p:spPr bwMode="auto">
          <a:xfrm>
            <a:off x="4937125"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2541" name="Rectangle 35"/>
          <p:cNvSpPr>
            <a:spLocks noChangeArrowheads="1"/>
          </p:cNvSpPr>
          <p:nvPr/>
        </p:nvSpPr>
        <p:spPr bwMode="auto">
          <a:xfrm>
            <a:off x="7162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22542" name="TextBox 36"/>
          <p:cNvSpPr txBox="1">
            <a:spLocks noChangeArrowheads="1"/>
          </p:cNvSpPr>
          <p:nvPr/>
        </p:nvSpPr>
        <p:spPr bwMode="auto">
          <a:xfrm>
            <a:off x="76200" y="2895600"/>
            <a:ext cx="7239000" cy="261938"/>
          </a:xfrm>
          <a:prstGeom prst="rect">
            <a:avLst/>
          </a:prstGeom>
          <a:noFill/>
          <a:ln w="9525">
            <a:noFill/>
            <a:miter lim="800000"/>
            <a:headEnd/>
            <a:tailEnd/>
          </a:ln>
        </p:spPr>
        <p:txBody>
          <a:bodyPr>
            <a:spAutoFit/>
          </a:bodyPr>
          <a:lstStyle/>
          <a:p>
            <a:r>
              <a:rPr lang="en-US" sz="1100" b="1" dirty="0">
                <a:solidFill>
                  <a:srgbClr val="000000"/>
                </a:solidFill>
              </a:rPr>
              <a:t>Comments:</a:t>
            </a:r>
          </a:p>
        </p:txBody>
      </p:sp>
      <p:sp>
        <p:nvSpPr>
          <p:cNvPr id="22543" name="TextBox 37"/>
          <p:cNvSpPr txBox="1">
            <a:spLocks noChangeArrowheads="1"/>
          </p:cNvSpPr>
          <p:nvPr/>
        </p:nvSpPr>
        <p:spPr bwMode="auto">
          <a:xfrm>
            <a:off x="4495800" y="2481263"/>
            <a:ext cx="1371600" cy="338137"/>
          </a:xfrm>
          <a:prstGeom prst="rect">
            <a:avLst/>
          </a:prstGeom>
          <a:noFill/>
          <a:ln w="9525">
            <a:noFill/>
            <a:miter lim="800000"/>
            <a:headEnd/>
            <a:tailEnd/>
          </a:ln>
        </p:spPr>
        <p:txBody>
          <a:bodyPr>
            <a:spAutoFit/>
          </a:bodyPr>
          <a:lstStyle/>
          <a:p>
            <a:pPr algn="ctr"/>
            <a:r>
              <a:rPr lang="en-US" sz="1600" b="1" dirty="0">
                <a:solidFill>
                  <a:srgbClr val="000000"/>
                </a:solidFill>
              </a:rPr>
              <a:t>X</a:t>
            </a:r>
          </a:p>
        </p:txBody>
      </p:sp>
      <p:sp>
        <p:nvSpPr>
          <p:cNvPr id="22544"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31" name="TextBox 30"/>
          <p:cNvSpPr txBox="1"/>
          <p:nvPr/>
        </p:nvSpPr>
        <p:spPr>
          <a:xfrm>
            <a:off x="1066800" y="2895600"/>
            <a:ext cx="8077200" cy="830263"/>
          </a:xfrm>
          <a:prstGeom prst="rect">
            <a:avLst/>
          </a:prstGeom>
          <a:noFill/>
        </p:spPr>
        <p:txBody>
          <a:bodyPr>
            <a:spAutoFit/>
          </a:bodyPr>
          <a:lstStyle/>
          <a:p>
            <a:pPr>
              <a:defRPr/>
            </a:pPr>
            <a:r>
              <a:rPr lang="en-US" sz="1600" dirty="0">
                <a:latin typeface="+mj-lt"/>
                <a:cs typeface="+mn-cs"/>
              </a:rPr>
              <a:t>MAJ Smith’s performance over this rating period has been commensurate with his grade and time in service. He has completed all assigned tasks to standard in a timely manner, and he is able to manage complex assignments.  A critical thinker who works well with others. </a:t>
            </a:r>
          </a:p>
        </p:txBody>
      </p:sp>
      <p:sp>
        <p:nvSpPr>
          <p:cNvPr id="35" name="TextBox 34"/>
          <p:cNvSpPr txBox="1"/>
          <p:nvPr/>
        </p:nvSpPr>
        <p:spPr>
          <a:xfrm>
            <a:off x="304800" y="4584700"/>
            <a:ext cx="8153400" cy="1816100"/>
          </a:xfrm>
          <a:prstGeom prst="rect">
            <a:avLst/>
          </a:prstGeom>
          <a:noFill/>
        </p:spPr>
        <p:txBody>
          <a:bodyPr>
            <a:spAutoFit/>
          </a:bodyPr>
          <a:lstStyle/>
          <a:p>
            <a:pPr>
              <a:defRPr/>
            </a:pPr>
            <a:r>
              <a:rPr lang="en-US" sz="1600" b="1" u="sng" dirty="0">
                <a:latin typeface="Arial" pitchFamily="34" charset="0"/>
                <a:cs typeface="+mn-cs"/>
              </a:rPr>
              <a:t>Capable:</a:t>
            </a:r>
            <a:endParaRPr lang="en-US" sz="1600" dirty="0">
              <a:latin typeface="Arial" pitchFamily="34" charset="0"/>
              <a:cs typeface="+mn-cs"/>
            </a:endParaRPr>
          </a:p>
          <a:p>
            <a:pPr>
              <a:defRPr/>
            </a:pPr>
            <a:r>
              <a:rPr lang="en-US" sz="1600" dirty="0">
                <a:latin typeface="Arial" pitchFamily="34" charset="0"/>
                <a:cs typeface="+mn-cs"/>
              </a:rPr>
              <a:t>Meets requirements of position and additional duties.  Capable of demonstrating Soldier attributes and competencies and frequently applies them;   Actively learning to apply them at a higher level or in more situations.  Aptitude, commitment, competence meets expectations.  Actions have a positive impact on unit or mission but may be limited in scope of impact or duration.</a:t>
            </a:r>
          </a:p>
          <a:p>
            <a:pPr algn="ctr">
              <a:defRPr/>
            </a:pPr>
            <a:endParaRPr lang="en-US" sz="1600" dirty="0">
              <a:latin typeface="+mn-lt"/>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3555"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Senior Rater Narrative (Exclusive)</a:t>
            </a:r>
          </a:p>
        </p:txBody>
      </p:sp>
      <p:sp>
        <p:nvSpPr>
          <p:cNvPr id="23556"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3557" name="TextBox 38"/>
          <p:cNvSpPr txBox="1">
            <a:spLocks noChangeArrowheads="1"/>
          </p:cNvSpPr>
          <p:nvPr/>
        </p:nvSpPr>
        <p:spPr bwMode="auto">
          <a:xfrm>
            <a:off x="1600200" y="4781550"/>
            <a:ext cx="838200" cy="369888"/>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3558" name="TextBox 39"/>
          <p:cNvSpPr txBox="1">
            <a:spLocks noChangeArrowheads="1"/>
          </p:cNvSpPr>
          <p:nvPr/>
        </p:nvSpPr>
        <p:spPr bwMode="auto">
          <a:xfrm>
            <a:off x="1447800" y="4552950"/>
            <a:ext cx="838200" cy="339725"/>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3559"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23560" name="TextBox 31"/>
          <p:cNvSpPr txBox="1">
            <a:spLocks noChangeArrowheads="1"/>
          </p:cNvSpPr>
          <p:nvPr/>
        </p:nvSpPr>
        <p:spPr bwMode="auto">
          <a:xfrm>
            <a:off x="3878263" y="1371600"/>
            <a:ext cx="381000" cy="230188"/>
          </a:xfrm>
          <a:prstGeom prst="rect">
            <a:avLst/>
          </a:prstGeom>
          <a:noFill/>
          <a:ln w="9525">
            <a:noFill/>
            <a:miter lim="800000"/>
            <a:headEnd/>
            <a:tailEnd/>
          </a:ln>
        </p:spPr>
        <p:txBody>
          <a:bodyPr>
            <a:spAutoFit/>
          </a:bodyPr>
          <a:lstStyle/>
          <a:p>
            <a:r>
              <a:rPr lang="en-US" sz="900" dirty="0"/>
              <a:t>27</a:t>
            </a:r>
          </a:p>
        </p:txBody>
      </p:sp>
      <p:grpSp>
        <p:nvGrpSpPr>
          <p:cNvPr id="23561" name="Group 17"/>
          <p:cNvGrpSpPr>
            <a:grpSpLocks/>
          </p:cNvGrpSpPr>
          <p:nvPr/>
        </p:nvGrpSpPr>
        <p:grpSpPr bwMode="auto">
          <a:xfrm>
            <a:off x="381000" y="1143000"/>
            <a:ext cx="8401050" cy="4191000"/>
            <a:chOff x="381000" y="1143000"/>
            <a:chExt cx="8401050" cy="4191000"/>
          </a:xfrm>
        </p:grpSpPr>
        <p:grpSp>
          <p:nvGrpSpPr>
            <p:cNvPr id="23565" name="Group 16"/>
            <p:cNvGrpSpPr>
              <a:grpSpLocks/>
            </p:cNvGrpSpPr>
            <p:nvPr/>
          </p:nvGrpSpPr>
          <p:grpSpPr bwMode="auto">
            <a:xfrm>
              <a:off x="381000" y="1143000"/>
              <a:ext cx="8401050" cy="4191000"/>
              <a:chOff x="381000" y="1143000"/>
              <a:chExt cx="8401050" cy="4191000"/>
            </a:xfrm>
          </p:grpSpPr>
          <p:pic>
            <p:nvPicPr>
              <p:cNvPr id="23567" name="Picture 3"/>
              <p:cNvPicPr>
                <a:picLocks noChangeAspect="1" noChangeArrowheads="1"/>
              </p:cNvPicPr>
              <p:nvPr/>
            </p:nvPicPr>
            <p:blipFill>
              <a:blip r:embed="rId3" cstate="print"/>
              <a:srcRect/>
              <a:stretch>
                <a:fillRect/>
              </a:stretch>
            </p:blipFill>
            <p:spPr bwMode="auto">
              <a:xfrm>
                <a:off x="381000" y="1143000"/>
                <a:ext cx="8401050" cy="4191000"/>
              </a:xfrm>
              <a:prstGeom prst="rect">
                <a:avLst/>
              </a:prstGeom>
              <a:noFill/>
              <a:ln w="9525">
                <a:noFill/>
                <a:miter lim="800000"/>
                <a:headEnd/>
                <a:tailEnd/>
              </a:ln>
            </p:spPr>
          </p:pic>
          <p:sp>
            <p:nvSpPr>
              <p:cNvPr id="23568" name="TextBox 34"/>
              <p:cNvSpPr txBox="1">
                <a:spLocks noChangeArrowheads="1"/>
              </p:cNvSpPr>
              <p:nvPr/>
            </p:nvSpPr>
            <p:spPr bwMode="auto">
              <a:xfrm>
                <a:off x="2743200" y="1816768"/>
                <a:ext cx="5943600" cy="1169551"/>
              </a:xfrm>
              <a:prstGeom prst="rect">
                <a:avLst/>
              </a:prstGeom>
              <a:noFill/>
              <a:ln w="9525">
                <a:noFill/>
                <a:miter lim="800000"/>
                <a:headEnd/>
                <a:tailEnd/>
              </a:ln>
            </p:spPr>
            <p:txBody>
              <a:bodyPr>
                <a:spAutoFit/>
              </a:bodyPr>
              <a:lstStyle/>
              <a:p>
                <a:r>
                  <a:rPr lang="en-US" sz="1400" dirty="0"/>
                  <a:t>MAJ Smith is my #1 major of the 27 I currently senior rate, and one of the best officers that I’ve seen in over 25 years of service—top 1%.  Already shows Battalion Command potential, a must-promote BZ to LTC and Battalion Command.  Send to SSC at the earliest opportunity—a future senior leader in the Corps and the Army.</a:t>
                </a:r>
              </a:p>
            </p:txBody>
          </p:sp>
          <p:sp>
            <p:nvSpPr>
              <p:cNvPr id="23569" name="Rectangle 15"/>
              <p:cNvSpPr>
                <a:spLocks noChangeArrowheads="1"/>
              </p:cNvSpPr>
              <p:nvPr/>
            </p:nvSpPr>
            <p:spPr bwMode="auto">
              <a:xfrm>
                <a:off x="2895600" y="4648200"/>
                <a:ext cx="3138680" cy="307777"/>
              </a:xfrm>
              <a:prstGeom prst="rect">
                <a:avLst/>
              </a:prstGeom>
              <a:noFill/>
              <a:ln w="9525">
                <a:noFill/>
                <a:miter lim="800000"/>
                <a:headEnd/>
                <a:tailEnd/>
              </a:ln>
            </p:spPr>
            <p:txBody>
              <a:bodyPr wrap="none">
                <a:spAutoFit/>
              </a:bodyPr>
              <a:lstStyle/>
              <a:p>
                <a:r>
                  <a:rPr lang="sv-SE" sz="1400"/>
                  <a:t>BN Commander, CMTC OC, TSC G4</a:t>
                </a:r>
                <a:endParaRPr lang="en-US" sz="1400" dirty="0"/>
              </a:p>
            </p:txBody>
          </p:sp>
        </p:grpSp>
        <p:sp>
          <p:nvSpPr>
            <p:cNvPr id="23566" name="TextBox 37"/>
            <p:cNvSpPr txBox="1">
              <a:spLocks noChangeArrowheads="1"/>
            </p:cNvSpPr>
            <p:nvPr/>
          </p:nvSpPr>
          <p:spPr bwMode="auto">
            <a:xfrm>
              <a:off x="714232" y="2133600"/>
              <a:ext cx="228600" cy="307777"/>
            </a:xfrm>
            <a:prstGeom prst="rect">
              <a:avLst/>
            </a:prstGeom>
            <a:noFill/>
            <a:ln w="9525">
              <a:noFill/>
              <a:miter lim="800000"/>
              <a:headEnd/>
              <a:tailEnd/>
            </a:ln>
          </p:spPr>
          <p:txBody>
            <a:bodyPr>
              <a:spAutoFit/>
            </a:bodyPr>
            <a:lstStyle/>
            <a:p>
              <a:pPr algn="ctr"/>
              <a:r>
                <a:rPr lang="en-US" sz="1400" b="1" dirty="0">
                  <a:solidFill>
                    <a:srgbClr val="000000"/>
                  </a:solidFill>
                </a:rPr>
                <a:t>X</a:t>
              </a:r>
            </a:p>
          </p:txBody>
        </p:sp>
      </p:grpSp>
      <p:sp>
        <p:nvSpPr>
          <p:cNvPr id="23562" name="TextBox 13"/>
          <p:cNvSpPr txBox="1">
            <a:spLocks noChangeArrowheads="1"/>
          </p:cNvSpPr>
          <p:nvPr/>
        </p:nvSpPr>
        <p:spPr bwMode="auto">
          <a:xfrm>
            <a:off x="228600" y="5486400"/>
            <a:ext cx="8612188" cy="523875"/>
          </a:xfrm>
          <a:prstGeom prst="rect">
            <a:avLst/>
          </a:prstGeom>
          <a:solidFill>
            <a:srgbClr val="DDDDDD"/>
          </a:solidFill>
          <a:ln w="9525">
            <a:noFill/>
            <a:miter lim="800000"/>
            <a:headEnd/>
            <a:tailEnd/>
          </a:ln>
        </p:spPr>
        <p:txBody>
          <a:bodyPr wrap="none">
            <a:spAutoFit/>
          </a:bodyPr>
          <a:lstStyle/>
          <a:p>
            <a:r>
              <a:rPr lang="en-US" sz="1400" dirty="0"/>
              <a:t>Use of exclusive narrative should be used to amplify box checks and in instances where small or immature</a:t>
            </a:r>
          </a:p>
          <a:p>
            <a:r>
              <a:rPr lang="en-US" sz="1400" dirty="0"/>
              <a:t>profiles exist; or on a HIGHLY QUALIFIED indication following a MOST QUALIFIED ( if warranted)</a:t>
            </a:r>
          </a:p>
        </p:txBody>
      </p:sp>
      <p:sp>
        <p:nvSpPr>
          <p:cNvPr id="23563" name="TextBox 17"/>
          <p:cNvSpPr txBox="1">
            <a:spLocks noChangeArrowheads="1"/>
          </p:cNvSpPr>
          <p:nvPr/>
        </p:nvSpPr>
        <p:spPr bwMode="auto">
          <a:xfrm>
            <a:off x="228600" y="6096000"/>
            <a:ext cx="7010400" cy="477838"/>
          </a:xfrm>
          <a:prstGeom prst="rect">
            <a:avLst/>
          </a:prstGeom>
          <a:solidFill>
            <a:srgbClr val="FFFF00"/>
          </a:solidFill>
          <a:ln w="9525">
            <a:solidFill>
              <a:schemeClr val="tx1"/>
            </a:solidFill>
            <a:miter lim="800000"/>
            <a:headEnd/>
            <a:tailEnd/>
          </a:ln>
        </p:spPr>
        <p:txBody>
          <a:bodyPr>
            <a:spAutoFit/>
          </a:bodyPr>
          <a:lstStyle/>
          <a:p>
            <a:endParaRPr lang="en-US" sz="1100" b="1" dirty="0">
              <a:solidFill>
                <a:srgbClr val="000000"/>
              </a:solidFill>
            </a:endParaRPr>
          </a:p>
          <a:p>
            <a:r>
              <a:rPr lang="en-US" sz="1400" b="1" u="sng" dirty="0">
                <a:solidFill>
                  <a:srgbClr val="000000"/>
                </a:solidFill>
              </a:rPr>
              <a:t>MOST QUALIFIED</a:t>
            </a:r>
            <a:r>
              <a:rPr lang="en-US" sz="1400" b="1" dirty="0">
                <a:solidFill>
                  <a:srgbClr val="000000"/>
                </a:solidFill>
              </a:rPr>
              <a:t>: Strong potential for BZ and CMD; potential ahead of peers</a:t>
            </a:r>
          </a:p>
        </p:txBody>
      </p:sp>
      <p:sp>
        <p:nvSpPr>
          <p:cNvPr id="23564" name="TextBox 18"/>
          <p:cNvSpPr txBox="1">
            <a:spLocks noChangeArrowheads="1"/>
          </p:cNvSpPr>
          <p:nvPr/>
        </p:nvSpPr>
        <p:spPr bwMode="auto">
          <a:xfrm>
            <a:off x="3810000" y="1306513"/>
            <a:ext cx="609600" cy="369887"/>
          </a:xfrm>
          <a:prstGeom prst="rect">
            <a:avLst/>
          </a:prstGeom>
          <a:noFill/>
          <a:ln w="9525">
            <a:noFill/>
            <a:miter lim="800000"/>
            <a:headEnd/>
            <a:tailEnd/>
          </a:ln>
        </p:spPr>
        <p:txBody>
          <a:bodyPr>
            <a:spAutoFit/>
          </a:bodyPr>
          <a:lstStyle/>
          <a:p>
            <a:r>
              <a:rPr lang="en-US" dirty="0"/>
              <a:t>27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4579"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Senior Rater Narrative  (Strong)</a:t>
            </a:r>
          </a:p>
        </p:txBody>
      </p:sp>
      <p:sp>
        <p:nvSpPr>
          <p:cNvPr id="24580"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4581" name="TextBox 38"/>
          <p:cNvSpPr txBox="1">
            <a:spLocks noChangeArrowheads="1"/>
          </p:cNvSpPr>
          <p:nvPr/>
        </p:nvSpPr>
        <p:spPr bwMode="auto">
          <a:xfrm>
            <a:off x="1600200" y="4781550"/>
            <a:ext cx="838200" cy="369888"/>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4582" name="TextBox 39"/>
          <p:cNvSpPr txBox="1">
            <a:spLocks noChangeArrowheads="1"/>
          </p:cNvSpPr>
          <p:nvPr/>
        </p:nvSpPr>
        <p:spPr bwMode="auto">
          <a:xfrm>
            <a:off x="1447800" y="4552950"/>
            <a:ext cx="838200" cy="339725"/>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4583"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24584" name="TextBox 8"/>
          <p:cNvSpPr txBox="1">
            <a:spLocks noChangeArrowheads="1"/>
          </p:cNvSpPr>
          <p:nvPr/>
        </p:nvSpPr>
        <p:spPr bwMode="auto">
          <a:xfrm>
            <a:off x="3810000" y="1371600"/>
            <a:ext cx="381000" cy="230188"/>
          </a:xfrm>
          <a:prstGeom prst="rect">
            <a:avLst/>
          </a:prstGeom>
          <a:noFill/>
          <a:ln w="9525">
            <a:noFill/>
            <a:miter lim="800000"/>
            <a:headEnd/>
            <a:tailEnd/>
          </a:ln>
        </p:spPr>
        <p:txBody>
          <a:bodyPr>
            <a:spAutoFit/>
          </a:bodyPr>
          <a:lstStyle/>
          <a:p>
            <a:r>
              <a:rPr lang="en-US" sz="900" dirty="0"/>
              <a:t>27</a:t>
            </a:r>
          </a:p>
        </p:txBody>
      </p:sp>
      <p:grpSp>
        <p:nvGrpSpPr>
          <p:cNvPr id="24585" name="Group 17"/>
          <p:cNvGrpSpPr>
            <a:grpSpLocks/>
          </p:cNvGrpSpPr>
          <p:nvPr/>
        </p:nvGrpSpPr>
        <p:grpSpPr bwMode="auto">
          <a:xfrm>
            <a:off x="371475" y="1143000"/>
            <a:ext cx="8401050" cy="4191000"/>
            <a:chOff x="371475" y="1143000"/>
            <a:chExt cx="8401050" cy="4191000"/>
          </a:xfrm>
        </p:grpSpPr>
        <p:grpSp>
          <p:nvGrpSpPr>
            <p:cNvPr id="24588" name="Group 16"/>
            <p:cNvGrpSpPr>
              <a:grpSpLocks/>
            </p:cNvGrpSpPr>
            <p:nvPr/>
          </p:nvGrpSpPr>
          <p:grpSpPr bwMode="auto">
            <a:xfrm>
              <a:off x="371475" y="1143000"/>
              <a:ext cx="8401050" cy="4191000"/>
              <a:chOff x="371475" y="1143000"/>
              <a:chExt cx="8401050" cy="4191000"/>
            </a:xfrm>
          </p:grpSpPr>
          <p:pic>
            <p:nvPicPr>
              <p:cNvPr id="24590" name="Picture 3"/>
              <p:cNvPicPr>
                <a:picLocks noChangeAspect="1" noChangeArrowheads="1"/>
              </p:cNvPicPr>
              <p:nvPr/>
            </p:nvPicPr>
            <p:blipFill>
              <a:blip r:embed="rId3" cstate="print"/>
              <a:srcRect/>
              <a:stretch>
                <a:fillRect/>
              </a:stretch>
            </p:blipFill>
            <p:spPr bwMode="auto">
              <a:xfrm>
                <a:off x="371475" y="1143000"/>
                <a:ext cx="8401050" cy="4191000"/>
              </a:xfrm>
              <a:prstGeom prst="rect">
                <a:avLst/>
              </a:prstGeom>
              <a:noFill/>
              <a:ln w="9525">
                <a:noFill/>
                <a:miter lim="800000"/>
                <a:headEnd/>
                <a:tailEnd/>
              </a:ln>
            </p:spPr>
          </p:pic>
          <p:sp>
            <p:nvSpPr>
              <p:cNvPr id="24591" name="TextBox 10"/>
              <p:cNvSpPr txBox="1">
                <a:spLocks noChangeArrowheads="1"/>
              </p:cNvSpPr>
              <p:nvPr/>
            </p:nvSpPr>
            <p:spPr bwMode="auto">
              <a:xfrm>
                <a:off x="2743200" y="1905000"/>
                <a:ext cx="5943600" cy="954107"/>
              </a:xfrm>
              <a:prstGeom prst="rect">
                <a:avLst/>
              </a:prstGeom>
              <a:noFill/>
              <a:ln w="9525">
                <a:noFill/>
                <a:miter lim="800000"/>
                <a:headEnd/>
                <a:tailEnd/>
              </a:ln>
            </p:spPr>
            <p:txBody>
              <a:bodyPr>
                <a:spAutoFit/>
              </a:bodyPr>
              <a:lstStyle/>
              <a:p>
                <a:r>
                  <a:rPr lang="en-US" sz="1400" dirty="0"/>
                  <a:t>MAJ Smith is my #4 major of the 27 I currently senior rate, and one of the best officers that I’ve seen in over 25 years of service— easily top 10%.  Already shows Battalion Command potential; promote  to LTC and select for Battalion Command followed by SSC.</a:t>
                </a:r>
              </a:p>
            </p:txBody>
          </p:sp>
          <p:sp>
            <p:nvSpPr>
              <p:cNvPr id="24592" name="Rectangle 15"/>
              <p:cNvSpPr>
                <a:spLocks noChangeArrowheads="1"/>
              </p:cNvSpPr>
              <p:nvPr/>
            </p:nvSpPr>
            <p:spPr bwMode="auto">
              <a:xfrm>
                <a:off x="2895600" y="4721423"/>
                <a:ext cx="3138680" cy="307777"/>
              </a:xfrm>
              <a:prstGeom prst="rect">
                <a:avLst/>
              </a:prstGeom>
              <a:noFill/>
              <a:ln w="9525">
                <a:noFill/>
                <a:miter lim="800000"/>
                <a:headEnd/>
                <a:tailEnd/>
              </a:ln>
            </p:spPr>
            <p:txBody>
              <a:bodyPr wrap="none">
                <a:spAutoFit/>
              </a:bodyPr>
              <a:lstStyle/>
              <a:p>
                <a:r>
                  <a:rPr lang="sv-SE" sz="1400"/>
                  <a:t>BN Commander, CMTC OC, TSC G4</a:t>
                </a:r>
                <a:endParaRPr lang="en-US" sz="1400" dirty="0"/>
              </a:p>
            </p:txBody>
          </p:sp>
        </p:grpSp>
        <p:sp>
          <p:nvSpPr>
            <p:cNvPr id="24589" name="TextBox 37"/>
            <p:cNvSpPr txBox="1">
              <a:spLocks noChangeArrowheads="1"/>
            </p:cNvSpPr>
            <p:nvPr/>
          </p:nvSpPr>
          <p:spPr bwMode="auto">
            <a:xfrm>
              <a:off x="721896" y="2667000"/>
              <a:ext cx="228600" cy="307777"/>
            </a:xfrm>
            <a:prstGeom prst="rect">
              <a:avLst/>
            </a:prstGeom>
            <a:noFill/>
            <a:ln w="9525">
              <a:noFill/>
              <a:miter lim="800000"/>
              <a:headEnd/>
              <a:tailEnd/>
            </a:ln>
          </p:spPr>
          <p:txBody>
            <a:bodyPr>
              <a:spAutoFit/>
            </a:bodyPr>
            <a:lstStyle/>
            <a:p>
              <a:pPr algn="ctr"/>
              <a:r>
                <a:rPr lang="en-US" sz="1400" b="1" dirty="0">
                  <a:solidFill>
                    <a:srgbClr val="000000"/>
                  </a:solidFill>
                </a:rPr>
                <a:t>X</a:t>
              </a:r>
            </a:p>
          </p:txBody>
        </p:sp>
      </p:grpSp>
      <p:sp>
        <p:nvSpPr>
          <p:cNvPr id="24586" name="TextBox 17"/>
          <p:cNvSpPr txBox="1">
            <a:spLocks noChangeArrowheads="1"/>
          </p:cNvSpPr>
          <p:nvPr/>
        </p:nvSpPr>
        <p:spPr bwMode="auto">
          <a:xfrm>
            <a:off x="381000" y="6096000"/>
            <a:ext cx="7848600" cy="523875"/>
          </a:xfrm>
          <a:prstGeom prst="rect">
            <a:avLst/>
          </a:prstGeom>
          <a:solidFill>
            <a:srgbClr val="FFFF00"/>
          </a:solidFill>
          <a:ln w="9525">
            <a:solidFill>
              <a:schemeClr val="tx1"/>
            </a:solidFill>
            <a:miter lim="800000"/>
            <a:headEnd/>
            <a:tailEnd/>
          </a:ln>
        </p:spPr>
        <p:txBody>
          <a:bodyPr>
            <a:spAutoFit/>
          </a:bodyPr>
          <a:lstStyle/>
          <a:p>
            <a:endParaRPr lang="en-US" sz="1400" b="1" dirty="0">
              <a:solidFill>
                <a:srgbClr val="000000"/>
              </a:solidFill>
            </a:endParaRPr>
          </a:p>
          <a:p>
            <a:r>
              <a:rPr lang="en-US" sz="1400" b="1" u="sng" dirty="0">
                <a:solidFill>
                  <a:srgbClr val="000000"/>
                </a:solidFill>
              </a:rPr>
              <a:t>HIGHLY QUALIFIED</a:t>
            </a:r>
            <a:r>
              <a:rPr lang="en-US" sz="1400" b="1" dirty="0">
                <a:solidFill>
                  <a:srgbClr val="000000"/>
                </a:solidFill>
              </a:rPr>
              <a:t>: Strong potential for promotion with peers</a:t>
            </a:r>
          </a:p>
        </p:txBody>
      </p:sp>
      <p:sp>
        <p:nvSpPr>
          <p:cNvPr id="24587" name="TextBox 18"/>
          <p:cNvSpPr txBox="1">
            <a:spLocks noChangeArrowheads="1"/>
          </p:cNvSpPr>
          <p:nvPr/>
        </p:nvSpPr>
        <p:spPr bwMode="auto">
          <a:xfrm>
            <a:off x="3733800" y="1306513"/>
            <a:ext cx="609600" cy="369887"/>
          </a:xfrm>
          <a:prstGeom prst="rect">
            <a:avLst/>
          </a:prstGeom>
          <a:noFill/>
          <a:ln w="9525">
            <a:noFill/>
            <a:miter lim="800000"/>
            <a:headEnd/>
            <a:tailEnd/>
          </a:ln>
        </p:spPr>
        <p:txBody>
          <a:bodyPr>
            <a:spAutoFit/>
          </a:bodyPr>
          <a:lstStyle/>
          <a:p>
            <a:r>
              <a:rPr lang="en-US" dirty="0"/>
              <a:t>27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5603" name="Rectangle 2"/>
          <p:cNvSpPr>
            <a:spLocks noChangeArrowheads="1"/>
          </p:cNvSpPr>
          <p:nvPr/>
        </p:nvSpPr>
        <p:spPr bwMode="auto">
          <a:xfrm>
            <a:off x="2017713" y="0"/>
            <a:ext cx="5297487" cy="461963"/>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Senior Rater Narrative </a:t>
            </a:r>
          </a:p>
        </p:txBody>
      </p:sp>
      <p:sp>
        <p:nvSpPr>
          <p:cNvPr id="25604"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5605" name="TextBox 38"/>
          <p:cNvSpPr txBox="1">
            <a:spLocks noChangeArrowheads="1"/>
          </p:cNvSpPr>
          <p:nvPr/>
        </p:nvSpPr>
        <p:spPr bwMode="auto">
          <a:xfrm>
            <a:off x="1600200" y="4781550"/>
            <a:ext cx="838200" cy="369888"/>
          </a:xfrm>
          <a:prstGeom prst="rect">
            <a:avLst/>
          </a:prstGeom>
          <a:solidFill>
            <a:schemeClr val="bg1"/>
          </a:solidFill>
          <a:ln w="19050">
            <a:noFill/>
            <a:miter lim="800000"/>
            <a:headEnd/>
            <a:tailEnd/>
          </a:ln>
        </p:spPr>
        <p:txBody>
          <a:bodyPr>
            <a:spAutoFit/>
          </a:bodyPr>
          <a:lstStyle/>
          <a:p>
            <a:pPr algn="ctr"/>
            <a:r>
              <a:rPr lang="en-US" b="1" dirty="0">
                <a:solidFill>
                  <a:srgbClr val="FFFFFF"/>
                </a:solidFill>
              </a:rPr>
              <a:t>()</a:t>
            </a:r>
          </a:p>
        </p:txBody>
      </p:sp>
      <p:sp>
        <p:nvSpPr>
          <p:cNvPr id="25606" name="TextBox 39"/>
          <p:cNvSpPr txBox="1">
            <a:spLocks noChangeArrowheads="1"/>
          </p:cNvSpPr>
          <p:nvPr/>
        </p:nvSpPr>
        <p:spPr bwMode="auto">
          <a:xfrm>
            <a:off x="1447800" y="4552950"/>
            <a:ext cx="838200" cy="339725"/>
          </a:xfrm>
          <a:prstGeom prst="rect">
            <a:avLst/>
          </a:prstGeom>
          <a:solidFill>
            <a:schemeClr val="bg1"/>
          </a:solidFill>
          <a:ln w="19050">
            <a:noFill/>
            <a:miter lim="800000"/>
            <a:headEnd/>
            <a:tailEnd/>
          </a:ln>
        </p:spPr>
        <p:txBody>
          <a:bodyPr>
            <a:spAutoFit/>
          </a:bodyPr>
          <a:lstStyle/>
          <a:p>
            <a:pPr algn="ctr"/>
            <a:r>
              <a:rPr lang="en-US" sz="800" b="1" dirty="0">
                <a:solidFill>
                  <a:srgbClr val="FFFFFF"/>
                </a:solidFill>
              </a:rPr>
              <a:t>EXCELS</a:t>
            </a:r>
          </a:p>
          <a:p>
            <a:pPr algn="ctr"/>
            <a:r>
              <a:rPr lang="en-US" sz="800" b="1" dirty="0">
                <a:solidFill>
                  <a:srgbClr val="FFFFFF"/>
                </a:solidFill>
              </a:rPr>
              <a:t>(49%)</a:t>
            </a:r>
          </a:p>
        </p:txBody>
      </p:sp>
      <p:sp>
        <p:nvSpPr>
          <p:cNvPr id="25607" name="TextBox 2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25608" name="TextBox 8"/>
          <p:cNvSpPr txBox="1">
            <a:spLocks noChangeArrowheads="1"/>
          </p:cNvSpPr>
          <p:nvPr/>
        </p:nvSpPr>
        <p:spPr bwMode="auto">
          <a:xfrm>
            <a:off x="3810000" y="1371600"/>
            <a:ext cx="381000" cy="230188"/>
          </a:xfrm>
          <a:prstGeom prst="rect">
            <a:avLst/>
          </a:prstGeom>
          <a:noFill/>
          <a:ln w="9525">
            <a:noFill/>
            <a:miter lim="800000"/>
            <a:headEnd/>
            <a:tailEnd/>
          </a:ln>
        </p:spPr>
        <p:txBody>
          <a:bodyPr>
            <a:spAutoFit/>
          </a:bodyPr>
          <a:lstStyle/>
          <a:p>
            <a:r>
              <a:rPr lang="en-US" sz="900" dirty="0"/>
              <a:t>27</a:t>
            </a:r>
          </a:p>
        </p:txBody>
      </p:sp>
      <p:sp>
        <p:nvSpPr>
          <p:cNvPr id="25609" name="TextBox 17"/>
          <p:cNvSpPr txBox="1">
            <a:spLocks noChangeArrowheads="1"/>
          </p:cNvSpPr>
          <p:nvPr/>
        </p:nvSpPr>
        <p:spPr bwMode="auto">
          <a:xfrm>
            <a:off x="304800" y="5041900"/>
            <a:ext cx="8753475" cy="1816100"/>
          </a:xfrm>
          <a:prstGeom prst="rect">
            <a:avLst/>
          </a:prstGeom>
          <a:solidFill>
            <a:srgbClr val="FFFF00"/>
          </a:solidFill>
          <a:ln w="9525">
            <a:solidFill>
              <a:schemeClr val="tx1"/>
            </a:solidFill>
            <a:miter lim="800000"/>
            <a:headEnd/>
            <a:tailEnd/>
          </a:ln>
        </p:spPr>
        <p:txBody>
          <a:bodyPr>
            <a:spAutoFit/>
          </a:bodyPr>
          <a:lstStyle/>
          <a:p>
            <a:endParaRPr lang="en-US" sz="1400" b="1" dirty="0">
              <a:solidFill>
                <a:srgbClr val="000000"/>
              </a:solidFill>
            </a:endParaRPr>
          </a:p>
          <a:p>
            <a:r>
              <a:rPr lang="en-US" sz="1400" b="1" u="sng" dirty="0">
                <a:solidFill>
                  <a:srgbClr val="000000"/>
                </a:solidFill>
              </a:rPr>
              <a:t>MOST QUALIFIED</a:t>
            </a:r>
            <a:r>
              <a:rPr lang="en-US" sz="1400" b="1" dirty="0">
                <a:solidFill>
                  <a:srgbClr val="000000"/>
                </a:solidFill>
              </a:rPr>
              <a:t>: Strong potential for BZ and CMD; potential ahead of peers</a:t>
            </a:r>
          </a:p>
          <a:p>
            <a:endParaRPr lang="en-US" sz="1400" b="1" dirty="0">
              <a:solidFill>
                <a:srgbClr val="000000"/>
              </a:solidFill>
            </a:endParaRPr>
          </a:p>
          <a:p>
            <a:r>
              <a:rPr lang="en-US" sz="1400" b="1" u="sng" dirty="0">
                <a:solidFill>
                  <a:srgbClr val="000000"/>
                </a:solidFill>
              </a:rPr>
              <a:t>HIGHLY QUALIFIED</a:t>
            </a:r>
            <a:r>
              <a:rPr lang="en-US" sz="1400" b="1" dirty="0">
                <a:solidFill>
                  <a:srgbClr val="000000"/>
                </a:solidFill>
              </a:rPr>
              <a:t>: Strong potential for promotion with peers</a:t>
            </a:r>
          </a:p>
          <a:p>
            <a:endParaRPr lang="en-US" sz="1400" b="1" dirty="0">
              <a:solidFill>
                <a:srgbClr val="000000"/>
              </a:solidFill>
            </a:endParaRPr>
          </a:p>
          <a:p>
            <a:r>
              <a:rPr lang="en-US" sz="1400" b="1" u="sng" dirty="0">
                <a:solidFill>
                  <a:srgbClr val="000000"/>
                </a:solidFill>
              </a:rPr>
              <a:t>QUALIFIED</a:t>
            </a:r>
            <a:r>
              <a:rPr lang="en-US" sz="1400" b="1" dirty="0">
                <a:solidFill>
                  <a:srgbClr val="000000"/>
                </a:solidFill>
              </a:rPr>
              <a:t>: Capable of success at the next level; promote if able </a:t>
            </a:r>
          </a:p>
          <a:p>
            <a:endParaRPr lang="en-US" sz="1400" b="1" dirty="0">
              <a:solidFill>
                <a:srgbClr val="000000"/>
              </a:solidFill>
            </a:endParaRPr>
          </a:p>
          <a:p>
            <a:r>
              <a:rPr lang="en-US" sz="1400" b="1" u="sng" dirty="0">
                <a:solidFill>
                  <a:srgbClr val="000000"/>
                </a:solidFill>
              </a:rPr>
              <a:t>NOT QUALIFIED</a:t>
            </a:r>
            <a:r>
              <a:rPr lang="en-US" sz="1400" b="1" dirty="0">
                <a:solidFill>
                  <a:srgbClr val="000000"/>
                </a:solidFill>
              </a:rPr>
              <a:t>: Not recommended for promotion</a:t>
            </a:r>
          </a:p>
        </p:txBody>
      </p:sp>
      <p:grpSp>
        <p:nvGrpSpPr>
          <p:cNvPr id="25610" name="Group 15"/>
          <p:cNvGrpSpPr>
            <a:grpSpLocks/>
          </p:cNvGrpSpPr>
          <p:nvPr/>
        </p:nvGrpSpPr>
        <p:grpSpPr bwMode="auto">
          <a:xfrm>
            <a:off x="371475" y="685800"/>
            <a:ext cx="8401050" cy="4191000"/>
            <a:chOff x="371475" y="685800"/>
            <a:chExt cx="8401050" cy="4191000"/>
          </a:xfrm>
        </p:grpSpPr>
        <p:grpSp>
          <p:nvGrpSpPr>
            <p:cNvPr id="25612" name="Group 13"/>
            <p:cNvGrpSpPr>
              <a:grpSpLocks/>
            </p:cNvGrpSpPr>
            <p:nvPr/>
          </p:nvGrpSpPr>
          <p:grpSpPr bwMode="auto">
            <a:xfrm>
              <a:off x="371475" y="685800"/>
              <a:ext cx="8401050" cy="4191000"/>
              <a:chOff x="371475" y="685800"/>
              <a:chExt cx="8401050" cy="4191000"/>
            </a:xfrm>
          </p:grpSpPr>
          <p:pic>
            <p:nvPicPr>
              <p:cNvPr id="25615" name="Picture 3"/>
              <p:cNvPicPr>
                <a:picLocks noChangeAspect="1" noChangeArrowheads="1"/>
              </p:cNvPicPr>
              <p:nvPr/>
            </p:nvPicPr>
            <p:blipFill>
              <a:blip r:embed="rId3" cstate="print"/>
              <a:srcRect/>
              <a:stretch>
                <a:fillRect/>
              </a:stretch>
            </p:blipFill>
            <p:spPr bwMode="auto">
              <a:xfrm>
                <a:off x="371475" y="685800"/>
                <a:ext cx="8401050" cy="4191000"/>
              </a:xfrm>
              <a:prstGeom prst="rect">
                <a:avLst/>
              </a:prstGeom>
              <a:noFill/>
              <a:ln w="9525">
                <a:noFill/>
                <a:miter lim="800000"/>
                <a:headEnd/>
                <a:tailEnd/>
              </a:ln>
            </p:spPr>
          </p:pic>
          <p:sp>
            <p:nvSpPr>
              <p:cNvPr id="25616" name="TextBox 10"/>
              <p:cNvSpPr txBox="1">
                <a:spLocks noChangeArrowheads="1"/>
              </p:cNvSpPr>
              <p:nvPr/>
            </p:nvSpPr>
            <p:spPr bwMode="auto">
              <a:xfrm>
                <a:off x="2819400" y="1447800"/>
                <a:ext cx="5943600" cy="738664"/>
              </a:xfrm>
              <a:prstGeom prst="rect">
                <a:avLst/>
              </a:prstGeom>
              <a:noFill/>
              <a:ln w="9525">
                <a:noFill/>
                <a:miter lim="800000"/>
                <a:headEnd/>
                <a:tailEnd/>
              </a:ln>
            </p:spPr>
            <p:txBody>
              <a:bodyPr>
                <a:spAutoFit/>
              </a:bodyPr>
              <a:lstStyle/>
              <a:p>
                <a:r>
                  <a:rPr lang="en-US" sz="1400" dirty="0"/>
                  <a:t>MAJ Smith has clearly demonstrated the potential to continue to serve at this grade. Bob possesses outstanding writing skills that would support developing instructional manuals. Consider for promotion. </a:t>
                </a:r>
              </a:p>
            </p:txBody>
          </p:sp>
        </p:grpSp>
        <p:sp>
          <p:nvSpPr>
            <p:cNvPr id="25613" name="TextBox 37"/>
            <p:cNvSpPr txBox="1">
              <a:spLocks noChangeArrowheads="1"/>
            </p:cNvSpPr>
            <p:nvPr/>
          </p:nvSpPr>
          <p:spPr bwMode="auto">
            <a:xfrm>
              <a:off x="685800" y="2740223"/>
              <a:ext cx="228600" cy="307777"/>
            </a:xfrm>
            <a:prstGeom prst="rect">
              <a:avLst/>
            </a:prstGeom>
            <a:noFill/>
            <a:ln w="9525">
              <a:noFill/>
              <a:miter lim="800000"/>
              <a:headEnd/>
              <a:tailEnd/>
            </a:ln>
          </p:spPr>
          <p:txBody>
            <a:bodyPr>
              <a:spAutoFit/>
            </a:bodyPr>
            <a:lstStyle/>
            <a:p>
              <a:pPr algn="ctr"/>
              <a:r>
                <a:rPr lang="en-US" sz="1400" b="1" dirty="0">
                  <a:solidFill>
                    <a:srgbClr val="000000"/>
                  </a:solidFill>
                </a:rPr>
                <a:t>X</a:t>
              </a:r>
            </a:p>
          </p:txBody>
        </p:sp>
        <p:sp>
          <p:nvSpPr>
            <p:cNvPr id="25614" name="Rectangle 14"/>
            <p:cNvSpPr>
              <a:spLocks noChangeArrowheads="1"/>
            </p:cNvSpPr>
            <p:nvPr/>
          </p:nvSpPr>
          <p:spPr bwMode="auto">
            <a:xfrm>
              <a:off x="2743200" y="4191000"/>
              <a:ext cx="3126049" cy="307777"/>
            </a:xfrm>
            <a:prstGeom prst="rect">
              <a:avLst/>
            </a:prstGeom>
            <a:noFill/>
            <a:ln w="9525">
              <a:noFill/>
              <a:miter lim="800000"/>
              <a:headEnd/>
              <a:tailEnd/>
            </a:ln>
          </p:spPr>
          <p:txBody>
            <a:bodyPr wrap="none">
              <a:spAutoFit/>
            </a:bodyPr>
            <a:lstStyle/>
            <a:p>
              <a:r>
                <a:rPr lang="sv-SE" sz="1400"/>
                <a:t>Brigade Staff, Division Staff,  IMCOM</a:t>
              </a:r>
              <a:endParaRPr lang="en-US" sz="1400" dirty="0"/>
            </a:p>
          </p:txBody>
        </p:sp>
      </p:grpSp>
      <p:sp>
        <p:nvSpPr>
          <p:cNvPr id="25611" name="TextBox 16"/>
          <p:cNvSpPr txBox="1">
            <a:spLocks noChangeArrowheads="1"/>
          </p:cNvSpPr>
          <p:nvPr/>
        </p:nvSpPr>
        <p:spPr bwMode="auto">
          <a:xfrm>
            <a:off x="3733800" y="838200"/>
            <a:ext cx="609600" cy="369888"/>
          </a:xfrm>
          <a:prstGeom prst="rect">
            <a:avLst/>
          </a:prstGeom>
          <a:noFill/>
          <a:ln w="9525">
            <a:noFill/>
            <a:miter lim="800000"/>
            <a:headEnd/>
            <a:tailEnd/>
          </a:ln>
        </p:spPr>
        <p:txBody>
          <a:bodyPr>
            <a:spAutoFit/>
          </a:bodyPr>
          <a:lstStyle/>
          <a:p>
            <a:r>
              <a:rPr lang="en-US" dirty="0"/>
              <a:t>27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4294967295"/>
          </p:nvPr>
        </p:nvSpPr>
        <p:spPr>
          <a:xfrm>
            <a:off x="0" y="6356350"/>
            <a:ext cx="2133600" cy="365125"/>
          </a:xfrm>
        </p:spPr>
        <p:txBody>
          <a:bodyPr/>
          <a:lstStyle/>
          <a:p>
            <a:pPr algn="l">
              <a:defRPr/>
            </a:pPr>
            <a:fld id="{DC364ADC-4094-416B-8439-12E75D0721AB}" type="slidenum">
              <a:rPr lang="en-US"/>
              <a:pPr algn="l">
                <a:defRPr/>
              </a:pPr>
              <a:t>18</a:t>
            </a:fld>
            <a:endParaRPr lang="en-US" dirty="0"/>
          </a:p>
        </p:txBody>
      </p:sp>
      <p:sp>
        <p:nvSpPr>
          <p:cNvPr id="26627" name="Text Box 3"/>
          <p:cNvSpPr txBox="1">
            <a:spLocks noChangeArrowheads="1"/>
          </p:cNvSpPr>
          <p:nvPr/>
        </p:nvSpPr>
        <p:spPr bwMode="auto">
          <a:xfrm>
            <a:off x="609600" y="0"/>
            <a:ext cx="7772400" cy="461963"/>
          </a:xfrm>
          <a:prstGeom prst="rect">
            <a:avLst/>
          </a:prstGeom>
          <a:solidFill>
            <a:srgbClr val="FFFF66"/>
          </a:solidFill>
          <a:ln w="12700">
            <a:noFill/>
            <a:miter lim="800000"/>
            <a:headEnd type="none" w="sm" len="sm"/>
            <a:tailEnd type="none" w="sm" len="sm"/>
          </a:ln>
        </p:spPr>
        <p:txBody>
          <a:bodyPr>
            <a:spAutoFit/>
          </a:bodyPr>
          <a:lstStyle/>
          <a:p>
            <a:pPr marL="342900" indent="-342900" algn="ctr"/>
            <a:r>
              <a:rPr lang="en-US" sz="2400" b="1" dirty="0"/>
              <a:t>What do boards focus on? </a:t>
            </a:r>
            <a:endParaRPr lang="en-US" b="1" dirty="0"/>
          </a:p>
        </p:txBody>
      </p:sp>
      <p:sp>
        <p:nvSpPr>
          <p:cNvPr id="26628" name="Text Box 4"/>
          <p:cNvSpPr txBox="1">
            <a:spLocks noChangeArrowheads="1"/>
          </p:cNvSpPr>
          <p:nvPr/>
        </p:nvSpPr>
        <p:spPr bwMode="auto">
          <a:xfrm>
            <a:off x="3581400" y="2590800"/>
            <a:ext cx="5218113" cy="730250"/>
          </a:xfrm>
          <a:prstGeom prst="rect">
            <a:avLst/>
          </a:prstGeom>
          <a:noFill/>
          <a:ln w="28575">
            <a:solidFill>
              <a:srgbClr val="FF0000"/>
            </a:solidFill>
            <a:miter lim="800000"/>
            <a:headEnd type="none" w="sm" len="sm"/>
            <a:tailEnd type="none" w="sm" len="sm"/>
          </a:ln>
        </p:spPr>
        <p:txBody>
          <a:bodyPr>
            <a:spAutoFit/>
          </a:bodyPr>
          <a:lstStyle/>
          <a:p>
            <a:pPr algn="ctr"/>
            <a:r>
              <a:rPr lang="en-US" sz="2000" b="1" dirty="0">
                <a:solidFill>
                  <a:srgbClr val="FF0000"/>
                </a:solidFill>
              </a:rPr>
              <a:t>Quantified and Qualified, Descriptive Strong vs. Exclusive</a:t>
            </a:r>
          </a:p>
        </p:txBody>
      </p:sp>
      <p:sp>
        <p:nvSpPr>
          <p:cNvPr id="9" name="Text Box 3"/>
          <p:cNvSpPr txBox="1">
            <a:spLocks noChangeArrowheads="1"/>
          </p:cNvSpPr>
          <p:nvPr/>
        </p:nvSpPr>
        <p:spPr bwMode="auto">
          <a:xfrm>
            <a:off x="228600" y="2803525"/>
            <a:ext cx="8504238" cy="3786188"/>
          </a:xfrm>
          <a:prstGeom prst="rect">
            <a:avLst/>
          </a:prstGeom>
          <a:noFill/>
          <a:ln w="12700">
            <a:noFill/>
            <a:miter lim="800000"/>
            <a:headEnd type="none" w="sm" len="sm"/>
            <a:tailEnd type="none" w="sm" len="sm"/>
          </a:ln>
        </p:spPr>
        <p:txBody>
          <a:bodyPr>
            <a:spAutoFit/>
          </a:bodyPr>
          <a:lstStyle/>
          <a:p>
            <a:pPr>
              <a:defRPr/>
            </a:pPr>
            <a:r>
              <a:rPr lang="en-US" b="1" dirty="0">
                <a:latin typeface="Arial" pitchFamily="34" charset="0"/>
                <a:cs typeface="+mn-cs"/>
              </a:rPr>
              <a:t>1.  Senior Rater Section: </a:t>
            </a:r>
          </a:p>
          <a:p>
            <a:pPr marL="285750" indent="-285750">
              <a:defRPr/>
            </a:pPr>
            <a:r>
              <a:rPr lang="en-US" b="1" dirty="0">
                <a:latin typeface="Arial" pitchFamily="34" charset="0"/>
                <a:cs typeface="+mn-cs"/>
              </a:rPr>
              <a:t>	- Narrative</a:t>
            </a:r>
          </a:p>
          <a:p>
            <a:pPr marL="285750" indent="-285750">
              <a:defRPr/>
            </a:pPr>
            <a:r>
              <a:rPr lang="en-US" b="1" dirty="0">
                <a:latin typeface="Arial" pitchFamily="34" charset="0"/>
                <a:cs typeface="+mn-cs"/>
              </a:rPr>
              <a:t>	- DA Label Information (if applicable) </a:t>
            </a:r>
          </a:p>
          <a:p>
            <a:pPr marL="285750" indent="-285750">
              <a:defRPr/>
            </a:pPr>
            <a:r>
              <a:rPr lang="en-US" b="1" dirty="0">
                <a:latin typeface="Arial" pitchFamily="34" charset="0"/>
                <a:cs typeface="+mn-cs"/>
              </a:rPr>
              <a:t>	- Population Size</a:t>
            </a:r>
          </a:p>
          <a:p>
            <a:pPr marL="285750" indent="-285750">
              <a:defRPr/>
            </a:pPr>
            <a:endParaRPr lang="en-US" sz="800" b="1" dirty="0">
              <a:latin typeface="Arial" pitchFamily="34" charset="0"/>
              <a:cs typeface="+mn-cs"/>
            </a:endParaRPr>
          </a:p>
          <a:p>
            <a:pPr>
              <a:defRPr/>
            </a:pPr>
            <a:r>
              <a:rPr lang="en-US" b="1" dirty="0">
                <a:latin typeface="Arial" pitchFamily="34" charset="0"/>
                <a:cs typeface="+mn-cs"/>
              </a:rPr>
              <a:t>2.  Duty Description </a:t>
            </a:r>
          </a:p>
          <a:p>
            <a:pPr>
              <a:defRPr/>
            </a:pPr>
            <a:r>
              <a:rPr lang="en-US" b="1" dirty="0">
                <a:latin typeface="Arial" pitchFamily="34" charset="0"/>
                <a:cs typeface="+mn-cs"/>
              </a:rPr>
              <a:t>		</a:t>
            </a:r>
          </a:p>
          <a:p>
            <a:pPr>
              <a:defRPr/>
            </a:pPr>
            <a:r>
              <a:rPr lang="en-US" b="1" dirty="0">
                <a:latin typeface="Arial" pitchFamily="34" charset="0"/>
                <a:cs typeface="+mn-cs"/>
              </a:rPr>
              <a:t>3.  Number of Rated Months</a:t>
            </a:r>
          </a:p>
          <a:p>
            <a:pPr>
              <a:defRPr/>
            </a:pPr>
            <a:endParaRPr lang="en-US" sz="800" b="1" dirty="0">
              <a:latin typeface="Arial" pitchFamily="34" charset="0"/>
              <a:cs typeface="+mn-cs"/>
            </a:endParaRPr>
          </a:p>
          <a:p>
            <a:pPr marL="342900" indent="-342900">
              <a:buFontTx/>
              <a:buAutoNum type="arabicPeriod" startAt="4"/>
              <a:defRPr/>
            </a:pPr>
            <a:r>
              <a:rPr lang="en-US" b="1" dirty="0">
                <a:latin typeface="Arial" pitchFamily="34" charset="0"/>
                <a:cs typeface="+mn-cs"/>
              </a:rPr>
              <a:t>Rater Narrative</a:t>
            </a:r>
          </a:p>
          <a:p>
            <a:pPr marL="285750" indent="-285750">
              <a:defRPr/>
            </a:pPr>
            <a:r>
              <a:rPr lang="en-US" b="1" dirty="0">
                <a:latin typeface="Arial" pitchFamily="34" charset="0"/>
                <a:cs typeface="+mn-cs"/>
              </a:rPr>
              <a:t>	- Narrative</a:t>
            </a:r>
          </a:p>
          <a:p>
            <a:pPr marL="285750" indent="-285750">
              <a:defRPr/>
            </a:pPr>
            <a:r>
              <a:rPr lang="en-US" b="1" dirty="0">
                <a:latin typeface="Arial" pitchFamily="34" charset="0"/>
                <a:cs typeface="+mn-cs"/>
              </a:rPr>
              <a:t>	- DA Label Information (if applicable) </a:t>
            </a:r>
          </a:p>
          <a:p>
            <a:pPr marL="285750" indent="-285750">
              <a:defRPr/>
            </a:pPr>
            <a:r>
              <a:rPr lang="en-US" b="1" dirty="0">
                <a:latin typeface="Arial" pitchFamily="34" charset="0"/>
                <a:cs typeface="+mn-cs"/>
              </a:rPr>
              <a:t>	- Population Size</a:t>
            </a:r>
          </a:p>
          <a:p>
            <a:pPr>
              <a:defRPr/>
            </a:pPr>
            <a:endParaRPr lang="en-US" sz="800" b="1" dirty="0">
              <a:latin typeface="Arial" pitchFamily="34" charset="0"/>
              <a:cs typeface="+mn-cs"/>
            </a:endParaRPr>
          </a:p>
          <a:p>
            <a:pPr>
              <a:defRPr/>
            </a:pPr>
            <a:r>
              <a:rPr lang="en-US" b="1" dirty="0">
                <a:latin typeface="Arial" pitchFamily="34" charset="0"/>
                <a:cs typeface="+mn-cs"/>
              </a:rPr>
              <a:t>5.  Intermediate Rater Narrative (if used)</a:t>
            </a:r>
          </a:p>
        </p:txBody>
      </p:sp>
      <p:sp>
        <p:nvSpPr>
          <p:cNvPr id="7" name="Rounded Rectangle 6"/>
          <p:cNvSpPr/>
          <p:nvPr/>
        </p:nvSpPr>
        <p:spPr>
          <a:xfrm>
            <a:off x="152400" y="685800"/>
            <a:ext cx="5791200" cy="121920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26631" name="TextBox 9"/>
          <p:cNvSpPr txBox="1">
            <a:spLocks noChangeArrowheads="1"/>
          </p:cNvSpPr>
          <p:nvPr/>
        </p:nvSpPr>
        <p:spPr bwMode="auto">
          <a:xfrm>
            <a:off x="152400" y="762000"/>
            <a:ext cx="5715000" cy="1200150"/>
          </a:xfrm>
          <a:prstGeom prst="rect">
            <a:avLst/>
          </a:prstGeom>
          <a:noFill/>
          <a:ln w="9525">
            <a:noFill/>
            <a:miter lim="800000"/>
            <a:headEnd/>
            <a:tailEnd/>
          </a:ln>
        </p:spPr>
        <p:txBody>
          <a:bodyPr>
            <a:spAutoFit/>
          </a:bodyPr>
          <a:lstStyle/>
          <a:p>
            <a:pPr>
              <a:buFontTx/>
              <a:buChar char="•"/>
            </a:pPr>
            <a:r>
              <a:rPr lang="en-US" b="1" dirty="0"/>
              <a:t>3 Parts to a Board file</a:t>
            </a:r>
          </a:p>
          <a:p>
            <a:pPr>
              <a:buFontTx/>
              <a:buChar char="•"/>
            </a:pPr>
            <a:r>
              <a:rPr lang="en-US" b="1" dirty="0"/>
              <a:t> DA Photo</a:t>
            </a:r>
          </a:p>
          <a:p>
            <a:pPr>
              <a:buFontTx/>
              <a:buChar char="•"/>
            </a:pPr>
            <a:r>
              <a:rPr lang="en-US" b="1" dirty="0"/>
              <a:t> ORB   </a:t>
            </a:r>
          </a:p>
          <a:p>
            <a:pPr>
              <a:buFontTx/>
              <a:buChar char="•"/>
            </a:pPr>
            <a:r>
              <a:rPr lang="en-US" b="1" dirty="0"/>
              <a:t> AMHRR (OERs, Disciplinary Data, Awards, AER)</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idx="4294967295"/>
          </p:nvPr>
        </p:nvSpPr>
        <p:spPr>
          <a:xfrm>
            <a:off x="685800" y="1066800"/>
            <a:ext cx="8229600" cy="1143000"/>
          </a:xfrm>
        </p:spPr>
        <p:txBody>
          <a:bodyPr/>
          <a:lstStyle/>
          <a:p>
            <a:endParaRPr lang="en-US" dirty="0" smtClean="0">
              <a:latin typeface="Arial" charset="0"/>
              <a:cs typeface="Arial" charset="0"/>
            </a:endParaRPr>
          </a:p>
        </p:txBody>
      </p:sp>
      <p:sp>
        <p:nvSpPr>
          <p:cNvPr id="27651" name="Rectangle 5"/>
          <p:cNvSpPr>
            <a:spLocks noChangeArrowheads="1"/>
          </p:cNvSpPr>
          <p:nvPr/>
        </p:nvSpPr>
        <p:spPr bwMode="auto">
          <a:xfrm>
            <a:off x="0" y="71438"/>
            <a:ext cx="9194800" cy="461962"/>
          </a:xfrm>
          <a:prstGeom prst="rect">
            <a:avLst/>
          </a:prstGeom>
          <a:noFill/>
          <a:ln w="9525">
            <a:noFill/>
            <a:miter lim="800000"/>
            <a:headEnd/>
            <a:tailEnd/>
          </a:ln>
        </p:spPr>
        <p:txBody>
          <a:bodyPr lIns="92075" tIns="46038" rIns="92075" bIns="46038">
            <a:spAutoFit/>
          </a:bodyPr>
          <a:lstStyle/>
          <a:p>
            <a:pPr algn="ctr">
              <a:spcBef>
                <a:spcPct val="50000"/>
              </a:spcBef>
            </a:pPr>
            <a:r>
              <a:rPr lang="en-US" sz="2400" b="1" dirty="0"/>
              <a:t>Army Selection Board System</a:t>
            </a:r>
          </a:p>
        </p:txBody>
      </p:sp>
      <p:pic>
        <p:nvPicPr>
          <p:cNvPr id="27652" name="Picture 3"/>
          <p:cNvPicPr>
            <a:picLocks noChangeAspect="1" noChangeArrowheads="1"/>
          </p:cNvPicPr>
          <p:nvPr/>
        </p:nvPicPr>
        <p:blipFill>
          <a:blip r:embed="rId3" cstate="print"/>
          <a:srcRect/>
          <a:stretch>
            <a:fillRect/>
          </a:stretch>
        </p:blipFill>
        <p:spPr bwMode="auto">
          <a:xfrm>
            <a:off x="0" y="685800"/>
            <a:ext cx="8991600"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idx="4294967295"/>
          </p:nvPr>
        </p:nvSpPr>
        <p:spPr>
          <a:xfrm>
            <a:off x="0" y="609600"/>
            <a:ext cx="9144000" cy="5715000"/>
          </a:xfrm>
        </p:spPr>
        <p:txBody>
          <a:bodyPr/>
          <a:lstStyle/>
          <a:p>
            <a:pPr eaLnBrk="1" hangingPunct="1"/>
            <a:r>
              <a:rPr lang="en-US" sz="1600" b="1" u="sng" dirty="0" smtClean="0">
                <a:latin typeface="Arial" charset="0"/>
              </a:rPr>
              <a:t>Purpose of Evaluations</a:t>
            </a:r>
            <a:r>
              <a:rPr lang="en-US" sz="1600" b="1" dirty="0" smtClean="0">
                <a:latin typeface="Arial" charset="0"/>
              </a:rPr>
              <a:t>:  Identify our Army’s best performers and those with the greatest potential</a:t>
            </a:r>
          </a:p>
          <a:p>
            <a:pPr lvl="1" eaLnBrk="1" hangingPunct="1"/>
            <a:r>
              <a:rPr lang="en-US" sz="1600" b="1" dirty="0" smtClean="0">
                <a:latin typeface="Arial" charset="0"/>
              </a:rPr>
              <a:t>Selection and Separation Boards and assignment managers are the audience</a:t>
            </a:r>
          </a:p>
          <a:p>
            <a:pPr lvl="1" eaLnBrk="1" hangingPunct="1"/>
            <a:r>
              <a:rPr lang="en-US" sz="1600" b="1" dirty="0" smtClean="0">
                <a:latin typeface="Arial" charset="0"/>
              </a:rPr>
              <a:t>Requires candor and courage; frank and accurate assessment</a:t>
            </a:r>
          </a:p>
          <a:p>
            <a:pPr lvl="1" eaLnBrk="1" hangingPunct="1"/>
            <a:r>
              <a:rPr lang="en-US" sz="1600" b="1" dirty="0" smtClean="0">
                <a:latin typeface="Arial" charset="0"/>
              </a:rPr>
              <a:t>Leaders must guard against “word inflation”…words matter most</a:t>
            </a:r>
          </a:p>
          <a:p>
            <a:pPr lvl="1" eaLnBrk="1" hangingPunct="1"/>
            <a:r>
              <a:rPr lang="en-US" sz="1600" b="1" dirty="0" smtClean="0">
                <a:latin typeface="Arial" charset="0"/>
                <a:cs typeface="Arial" charset="0"/>
              </a:rPr>
              <a:t>Allows for field impact on selection of future leaders</a:t>
            </a:r>
          </a:p>
          <a:p>
            <a:pPr eaLnBrk="1" hangingPunct="1">
              <a:lnSpc>
                <a:spcPct val="80000"/>
              </a:lnSpc>
            </a:pPr>
            <a:endParaRPr lang="en-US" sz="1600" b="1" dirty="0" smtClean="0">
              <a:latin typeface="Arial" charset="0"/>
            </a:endParaRPr>
          </a:p>
          <a:p>
            <a:pPr eaLnBrk="1" hangingPunct="1">
              <a:lnSpc>
                <a:spcPct val="80000"/>
              </a:lnSpc>
              <a:buSzPct val="95000"/>
            </a:pPr>
            <a:r>
              <a:rPr lang="en-US" sz="1600" b="1" dirty="0" smtClean="0">
                <a:latin typeface="Arial" charset="0"/>
              </a:rPr>
              <a:t>Both OER and NCOER are assessment tools …do not counsel on assessments</a:t>
            </a:r>
          </a:p>
          <a:p>
            <a:pPr lvl="1" eaLnBrk="1" hangingPunct="1">
              <a:lnSpc>
                <a:spcPct val="80000"/>
              </a:lnSpc>
            </a:pPr>
            <a:r>
              <a:rPr lang="en-US" sz="1600" b="1" dirty="0" smtClean="0">
                <a:latin typeface="Arial" charset="0"/>
              </a:rPr>
              <a:t>OER is a forced distribution system</a:t>
            </a:r>
          </a:p>
          <a:p>
            <a:pPr lvl="2" eaLnBrk="1" hangingPunct="1">
              <a:lnSpc>
                <a:spcPct val="80000"/>
              </a:lnSpc>
            </a:pPr>
            <a:r>
              <a:rPr lang="en-US" sz="1200" b="1" dirty="0" smtClean="0">
                <a:latin typeface="Arial" charset="0"/>
              </a:rPr>
              <a:t>Senior Rater top box restricted to &lt;50%</a:t>
            </a:r>
          </a:p>
          <a:p>
            <a:pPr lvl="2" eaLnBrk="1" hangingPunct="1">
              <a:lnSpc>
                <a:spcPct val="80000"/>
              </a:lnSpc>
            </a:pPr>
            <a:r>
              <a:rPr lang="en-US" sz="1200" b="1" dirty="0" smtClean="0">
                <a:latin typeface="Arial" charset="0"/>
              </a:rPr>
              <a:t>Rater left most box restricted to &lt;50%</a:t>
            </a:r>
          </a:p>
          <a:p>
            <a:pPr lvl="2" eaLnBrk="1" hangingPunct="1">
              <a:lnSpc>
                <a:spcPct val="80000"/>
              </a:lnSpc>
            </a:pPr>
            <a:endParaRPr lang="en-US" sz="1200" b="1" dirty="0" smtClean="0">
              <a:latin typeface="Arial" charset="0"/>
            </a:endParaRPr>
          </a:p>
          <a:p>
            <a:pPr lvl="1" eaLnBrk="1" hangingPunct="1">
              <a:lnSpc>
                <a:spcPct val="80000"/>
              </a:lnSpc>
            </a:pPr>
            <a:r>
              <a:rPr lang="en-US" sz="1600" b="1" dirty="0" smtClean="0">
                <a:latin typeface="Arial" charset="0"/>
              </a:rPr>
              <a:t>OER Rater narrative focus on performance</a:t>
            </a:r>
          </a:p>
          <a:p>
            <a:pPr lvl="1" eaLnBrk="1" hangingPunct="1">
              <a:lnSpc>
                <a:spcPct val="80000"/>
              </a:lnSpc>
            </a:pPr>
            <a:r>
              <a:rPr lang="en-US" sz="1600" b="1" dirty="0" smtClean="0">
                <a:latin typeface="Arial" charset="0"/>
              </a:rPr>
              <a:t>OER SR narrative focus on quantifiable potential</a:t>
            </a:r>
          </a:p>
          <a:p>
            <a:pPr lvl="1" eaLnBrk="1" hangingPunct="1">
              <a:lnSpc>
                <a:spcPct val="80000"/>
              </a:lnSpc>
            </a:pPr>
            <a:r>
              <a:rPr lang="en-US" sz="1600" b="1" dirty="0" smtClean="0">
                <a:latin typeface="Arial" charset="0"/>
              </a:rPr>
              <a:t>NCOER SR bullets focus on excellence, performance &amp; quantifiable potential</a:t>
            </a:r>
          </a:p>
          <a:p>
            <a:pPr lvl="1" eaLnBrk="1" hangingPunct="1">
              <a:lnSpc>
                <a:spcPct val="80000"/>
              </a:lnSpc>
            </a:pPr>
            <a:endParaRPr lang="en-US" sz="1600" b="1" dirty="0" smtClean="0">
              <a:latin typeface="Arial" charset="0"/>
            </a:endParaRPr>
          </a:p>
          <a:p>
            <a:pPr eaLnBrk="1" hangingPunct="1">
              <a:lnSpc>
                <a:spcPct val="80000"/>
              </a:lnSpc>
            </a:pPr>
            <a:r>
              <a:rPr lang="en-US" sz="1600" b="1" u="sng" dirty="0" smtClean="0">
                <a:latin typeface="Arial" charset="0"/>
              </a:rPr>
              <a:t>Selection &amp; Promotion system is based on Army requirements</a:t>
            </a:r>
          </a:p>
          <a:p>
            <a:pPr lvl="1" eaLnBrk="1" hangingPunct="1">
              <a:lnSpc>
                <a:spcPct val="80000"/>
              </a:lnSpc>
            </a:pPr>
            <a:r>
              <a:rPr lang="en-US" sz="1600" b="1" dirty="0" smtClean="0">
                <a:latin typeface="Arial" charset="0"/>
              </a:rPr>
              <a:t>Use the top box and quantified narratives to identify your best</a:t>
            </a:r>
          </a:p>
          <a:p>
            <a:pPr lvl="1" eaLnBrk="1" hangingPunct="1">
              <a:lnSpc>
                <a:spcPct val="80000"/>
              </a:lnSpc>
            </a:pPr>
            <a:r>
              <a:rPr lang="en-US" sz="1600" b="1" dirty="0" smtClean="0">
                <a:latin typeface="Arial" charset="0"/>
              </a:rPr>
              <a:t>Cannot predict selection board results on Top Box/Most Qualified or Highly Qualified labels as selection boards decide based on a series of reports (the Whole File Concept)</a:t>
            </a:r>
          </a:p>
          <a:p>
            <a:pPr lvl="1" eaLnBrk="1" hangingPunct="1">
              <a:lnSpc>
                <a:spcPct val="80000"/>
              </a:lnSpc>
            </a:pPr>
            <a:endParaRPr lang="en-US" sz="1600" b="1" dirty="0" smtClean="0">
              <a:latin typeface="Arial" charset="0"/>
            </a:endParaRPr>
          </a:p>
          <a:p>
            <a:pPr eaLnBrk="1" hangingPunct="1">
              <a:lnSpc>
                <a:spcPct val="80000"/>
              </a:lnSpc>
            </a:pPr>
            <a:r>
              <a:rPr lang="en-US" sz="1600" b="1" dirty="0" smtClean="0">
                <a:latin typeface="Arial" charset="0"/>
              </a:rPr>
              <a:t>Commander is overall care-taker of all personnel systems</a:t>
            </a:r>
          </a:p>
          <a:p>
            <a:pPr eaLnBrk="1" hangingPunct="1">
              <a:lnSpc>
                <a:spcPct val="80000"/>
              </a:lnSpc>
              <a:buFont typeface="Arial" charset="0"/>
              <a:buNone/>
            </a:pPr>
            <a:r>
              <a:rPr lang="en-US" sz="1600" b="1" dirty="0" smtClean="0">
                <a:latin typeface="Arial" charset="0"/>
              </a:rPr>
              <a:t>   </a:t>
            </a:r>
          </a:p>
        </p:txBody>
      </p:sp>
      <p:sp>
        <p:nvSpPr>
          <p:cNvPr id="10243" name="TextBox 6"/>
          <p:cNvSpPr txBox="1">
            <a:spLocks noChangeArrowheads="1"/>
          </p:cNvSpPr>
          <p:nvPr/>
        </p:nvSpPr>
        <p:spPr bwMode="auto">
          <a:xfrm>
            <a:off x="1752600" y="152400"/>
            <a:ext cx="5486400" cy="460375"/>
          </a:xfrm>
          <a:prstGeom prst="rect">
            <a:avLst/>
          </a:prstGeom>
          <a:noFill/>
          <a:ln w="9525">
            <a:noFill/>
            <a:miter lim="800000"/>
            <a:headEnd/>
            <a:tailEnd/>
          </a:ln>
        </p:spPr>
        <p:txBody>
          <a:bodyPr>
            <a:spAutoFit/>
          </a:bodyPr>
          <a:lstStyle/>
          <a:p>
            <a:pPr algn="ctr"/>
            <a:r>
              <a:rPr lang="en-US" sz="2400" b="1" dirty="0"/>
              <a:t>System Facts</a:t>
            </a:r>
          </a:p>
        </p:txBody>
      </p:sp>
      <p:sp>
        <p:nvSpPr>
          <p:cNvPr id="5" name="TextBox 4"/>
          <p:cNvSpPr txBox="1"/>
          <p:nvPr/>
        </p:nvSpPr>
        <p:spPr bwMode="auto">
          <a:xfrm>
            <a:off x="4375150" y="6519863"/>
            <a:ext cx="4768850" cy="338137"/>
          </a:xfrm>
          <a:prstGeom prst="rect">
            <a:avLst/>
          </a:prstGeom>
          <a:solidFill>
            <a:srgbClr val="FFC000"/>
          </a:solidFill>
          <a:ln w="19050">
            <a:solidFill>
              <a:srgbClr val="000000"/>
            </a:solidFill>
          </a:ln>
        </p:spPr>
        <p:txBody>
          <a:bodyPr anchor="ctr">
            <a:spAutoFit/>
          </a:bodyPr>
          <a:lstStyle/>
          <a:p>
            <a:pPr fontAlgn="auto">
              <a:spcBef>
                <a:spcPts val="0"/>
              </a:spcBef>
              <a:spcAft>
                <a:spcPts val="0"/>
              </a:spcAft>
              <a:defRPr/>
            </a:pPr>
            <a:r>
              <a:rPr lang="en-US" sz="1600" b="1" dirty="0">
                <a:latin typeface="Arial" pitchFamily="34" charset="0"/>
                <a:cs typeface="+mn-cs"/>
              </a:rPr>
              <a:t>Counseling is key to development</a:t>
            </a:r>
            <a:endParaRPr lang="en-US" sz="1600" i="1" kern="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6"/>
          <p:cNvSpPr txBox="1">
            <a:spLocks noChangeArrowheads="1"/>
          </p:cNvSpPr>
          <p:nvPr/>
        </p:nvSpPr>
        <p:spPr bwMode="auto">
          <a:xfrm>
            <a:off x="1905000" y="107950"/>
            <a:ext cx="5181600" cy="461963"/>
          </a:xfrm>
          <a:prstGeom prst="rect">
            <a:avLst/>
          </a:prstGeom>
          <a:noFill/>
          <a:ln w="9525">
            <a:noFill/>
            <a:miter lim="800000"/>
            <a:headEnd/>
            <a:tailEnd/>
          </a:ln>
        </p:spPr>
        <p:txBody>
          <a:bodyPr>
            <a:spAutoFit/>
          </a:bodyPr>
          <a:lstStyle/>
          <a:p>
            <a:pPr algn="ctr"/>
            <a:r>
              <a:rPr lang="en-US" sz="2400" b="1" dirty="0"/>
              <a:t>Board Screenshot</a:t>
            </a:r>
          </a:p>
        </p:txBody>
      </p:sp>
      <p:pic>
        <p:nvPicPr>
          <p:cNvPr id="28675" name="Picture 5"/>
          <p:cNvPicPr>
            <a:picLocks noChangeAspect="1" noChangeArrowheads="1"/>
          </p:cNvPicPr>
          <p:nvPr/>
        </p:nvPicPr>
        <p:blipFill>
          <a:blip r:embed="rId3" cstate="print"/>
          <a:srcRect/>
          <a:stretch>
            <a:fillRect/>
          </a:stretch>
        </p:blipFill>
        <p:spPr bwMode="auto">
          <a:xfrm>
            <a:off x="0" y="657225"/>
            <a:ext cx="9182100" cy="612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14413" y="6834188"/>
            <a:ext cx="1905000" cy="457200"/>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29699" name="Rectangle 3"/>
          <p:cNvSpPr>
            <a:spLocks noChangeArrowheads="1"/>
          </p:cNvSpPr>
          <p:nvPr/>
        </p:nvSpPr>
        <p:spPr bwMode="auto">
          <a:xfrm>
            <a:off x="3452813" y="6834188"/>
            <a:ext cx="2895600" cy="457200"/>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29700" name="Rectangle 4"/>
          <p:cNvSpPr>
            <a:spLocks noChangeArrowheads="1"/>
          </p:cNvSpPr>
          <p:nvPr/>
        </p:nvSpPr>
        <p:spPr bwMode="auto">
          <a:xfrm>
            <a:off x="468313" y="106363"/>
            <a:ext cx="8067675" cy="461962"/>
          </a:xfrm>
          <a:prstGeom prst="rect">
            <a:avLst/>
          </a:prstGeom>
          <a:noFill/>
          <a:ln w="9525">
            <a:noFill/>
            <a:miter lim="800000"/>
            <a:headEnd/>
            <a:tailEnd/>
          </a:ln>
        </p:spPr>
        <p:txBody>
          <a:bodyPr lIns="92075" tIns="46038" rIns="92075" bIns="46038">
            <a:spAutoFit/>
          </a:bodyPr>
          <a:lstStyle/>
          <a:p>
            <a:pPr algn="ctr">
              <a:spcBef>
                <a:spcPct val="50000"/>
              </a:spcBef>
            </a:pPr>
            <a:r>
              <a:rPr lang="en-US" sz="2400" b="1" dirty="0">
                <a:solidFill>
                  <a:schemeClr val="bg1"/>
                </a:solidFill>
              </a:rPr>
              <a:t>Board Member Voting</a:t>
            </a:r>
          </a:p>
        </p:txBody>
      </p:sp>
      <p:grpSp>
        <p:nvGrpSpPr>
          <p:cNvPr id="29701" name="Group 5"/>
          <p:cNvGrpSpPr>
            <a:grpSpLocks/>
          </p:cNvGrpSpPr>
          <p:nvPr/>
        </p:nvGrpSpPr>
        <p:grpSpPr bwMode="auto">
          <a:xfrm>
            <a:off x="-76200" y="1054100"/>
            <a:ext cx="2460625" cy="2451100"/>
            <a:chOff x="85" y="1176"/>
            <a:chExt cx="1550" cy="1544"/>
          </a:xfrm>
        </p:grpSpPr>
        <p:grpSp>
          <p:nvGrpSpPr>
            <p:cNvPr id="29725" name="Group 6"/>
            <p:cNvGrpSpPr>
              <a:grpSpLocks/>
            </p:cNvGrpSpPr>
            <p:nvPr/>
          </p:nvGrpSpPr>
          <p:grpSpPr bwMode="auto">
            <a:xfrm>
              <a:off x="510" y="1176"/>
              <a:ext cx="694" cy="842"/>
              <a:chOff x="240" y="1104"/>
              <a:chExt cx="694" cy="842"/>
            </a:xfrm>
          </p:grpSpPr>
          <p:sp useBgFill="1">
            <p:nvSpPr>
              <p:cNvPr id="528391" name="Rectangle 7"/>
              <p:cNvSpPr>
                <a:spLocks noChangeArrowheads="1"/>
              </p:cNvSpPr>
              <p:nvPr/>
            </p:nvSpPr>
            <p:spPr bwMode="auto">
              <a:xfrm>
                <a:off x="240" y="1104"/>
                <a:ext cx="694" cy="842"/>
              </a:xfrm>
              <a:prstGeom prst="rect">
                <a:avLst/>
              </a:prstGeom>
              <a:ln w="47625" cmpd="thickThin">
                <a:solidFill>
                  <a:schemeClr val="tx1"/>
                </a:solidFill>
                <a:miter lim="800000"/>
                <a:headEnd/>
                <a:tailEnd/>
              </a:ln>
              <a:effectLst>
                <a:outerShdw dist="107763" dir="2700000" algn="ctr" rotWithShape="0">
                  <a:schemeClr val="folHlink">
                    <a:alpha val="50000"/>
                  </a:schemeClr>
                </a:outerShdw>
              </a:effectLst>
            </p:spPr>
            <p:txBody>
              <a:bodyPr wrap="none" anchor="ctr"/>
              <a:lstStyle/>
              <a:p>
                <a:pPr fontAlgn="auto">
                  <a:spcBef>
                    <a:spcPts val="0"/>
                  </a:spcBef>
                  <a:spcAft>
                    <a:spcPts val="0"/>
                  </a:spcAft>
                  <a:defRPr/>
                </a:pPr>
                <a:endParaRPr lang="en-US" dirty="0">
                  <a:latin typeface="+mn-lt"/>
                  <a:cs typeface="+mn-cs"/>
                </a:endParaRPr>
              </a:p>
            </p:txBody>
          </p:sp>
          <p:sp>
            <p:nvSpPr>
              <p:cNvPr id="29728" name="Rectangle 8"/>
              <p:cNvSpPr>
                <a:spLocks noChangeArrowheads="1"/>
              </p:cNvSpPr>
              <p:nvPr/>
            </p:nvSpPr>
            <p:spPr bwMode="auto">
              <a:xfrm>
                <a:off x="289" y="1299"/>
                <a:ext cx="609" cy="308"/>
              </a:xfrm>
              <a:prstGeom prst="rect">
                <a:avLst/>
              </a:prstGeom>
              <a:noFill/>
              <a:ln w="9525">
                <a:noFill/>
                <a:miter lim="800000"/>
                <a:headEnd/>
                <a:tailEnd/>
              </a:ln>
            </p:spPr>
            <p:txBody>
              <a:bodyPr lIns="92075" tIns="46038" rIns="92075" bIns="46038">
                <a:spAutoFit/>
              </a:bodyPr>
              <a:lstStyle/>
              <a:p>
                <a:pPr algn="ctr"/>
                <a:r>
                  <a:rPr lang="en-US" sz="2600" b="1" i="1" dirty="0">
                    <a:solidFill>
                      <a:srgbClr val="00B050"/>
                    </a:solidFill>
                  </a:rPr>
                  <a:t>MOI</a:t>
                </a:r>
              </a:p>
            </p:txBody>
          </p:sp>
        </p:grpSp>
        <p:sp>
          <p:nvSpPr>
            <p:cNvPr id="29726" name="Rectangle 9"/>
            <p:cNvSpPr>
              <a:spLocks noChangeArrowheads="1"/>
            </p:cNvSpPr>
            <p:nvPr/>
          </p:nvSpPr>
          <p:spPr bwMode="auto">
            <a:xfrm>
              <a:off x="85" y="2086"/>
              <a:ext cx="1550" cy="634"/>
            </a:xfrm>
            <a:prstGeom prst="rect">
              <a:avLst/>
            </a:prstGeom>
            <a:noFill/>
            <a:ln w="12700">
              <a:noFill/>
              <a:miter lim="800000"/>
              <a:headEnd type="none" w="sm" len="sm"/>
              <a:tailEnd type="none" w="sm" len="sm"/>
            </a:ln>
          </p:spPr>
          <p:txBody>
            <a:bodyPr>
              <a:spAutoFit/>
            </a:bodyPr>
            <a:lstStyle/>
            <a:p>
              <a:pPr algn="ctr"/>
              <a:r>
                <a:rPr lang="en-US" sz="2000" b="1" dirty="0">
                  <a:solidFill>
                    <a:srgbClr val="00B050"/>
                  </a:solidFill>
                </a:rPr>
                <a:t>SEC ARMY’s MEMORANDUM OF INSTRUCTION</a:t>
              </a:r>
            </a:p>
          </p:txBody>
        </p:sp>
      </p:grpSp>
      <p:grpSp>
        <p:nvGrpSpPr>
          <p:cNvPr id="29702" name="Group 10"/>
          <p:cNvGrpSpPr>
            <a:grpSpLocks/>
          </p:cNvGrpSpPr>
          <p:nvPr/>
        </p:nvGrpSpPr>
        <p:grpSpPr bwMode="auto">
          <a:xfrm>
            <a:off x="1109663" y="2686050"/>
            <a:ext cx="8034337" cy="3790950"/>
            <a:chOff x="528" y="2316"/>
            <a:chExt cx="5061" cy="2388"/>
          </a:xfrm>
        </p:grpSpPr>
        <p:sp>
          <p:nvSpPr>
            <p:cNvPr id="29721" name="Oval 11"/>
            <p:cNvSpPr>
              <a:spLocks noChangeArrowheads="1"/>
            </p:cNvSpPr>
            <p:nvPr/>
          </p:nvSpPr>
          <p:spPr bwMode="auto">
            <a:xfrm>
              <a:off x="3238" y="2316"/>
              <a:ext cx="2351" cy="2388"/>
            </a:xfrm>
            <a:prstGeom prst="ellipse">
              <a:avLst/>
            </a:prstGeom>
            <a:gradFill rotWithShape="1">
              <a:gsLst>
                <a:gs pos="0">
                  <a:srgbClr val="FFFF00"/>
                </a:gs>
                <a:gs pos="100000">
                  <a:schemeClr val="bg1"/>
                </a:gs>
              </a:gsLst>
              <a:path path="shape">
                <a:fillToRect l="50000" t="50000" r="50000" b="50000"/>
              </a:path>
            </a:gradFill>
            <a:ln w="12700">
              <a:noFill/>
              <a:round/>
              <a:headEnd type="none" w="sm" len="sm"/>
              <a:tailEnd type="none" w="sm" len="sm"/>
            </a:ln>
          </p:spPr>
          <p:txBody>
            <a:bodyPr wrap="none" anchor="ctr"/>
            <a:lstStyle/>
            <a:p>
              <a:endParaRPr lang="en-US" dirty="0">
                <a:latin typeface="Calibri" pitchFamily="34" charset="0"/>
              </a:endParaRPr>
            </a:p>
          </p:txBody>
        </p:sp>
        <p:grpSp>
          <p:nvGrpSpPr>
            <p:cNvPr id="29722" name="Group 12"/>
            <p:cNvGrpSpPr>
              <a:grpSpLocks/>
            </p:cNvGrpSpPr>
            <p:nvPr/>
          </p:nvGrpSpPr>
          <p:grpSpPr bwMode="auto">
            <a:xfrm>
              <a:off x="528" y="2901"/>
              <a:ext cx="2784" cy="1200"/>
              <a:chOff x="528" y="2901"/>
              <a:chExt cx="2784" cy="1200"/>
            </a:xfrm>
          </p:grpSpPr>
          <p:sp>
            <p:nvSpPr>
              <p:cNvPr id="29723" name="AutoShape 13"/>
              <p:cNvSpPr>
                <a:spLocks noChangeArrowheads="1"/>
              </p:cNvSpPr>
              <p:nvPr/>
            </p:nvSpPr>
            <p:spPr bwMode="auto">
              <a:xfrm>
                <a:off x="528" y="2901"/>
                <a:ext cx="2784" cy="1200"/>
              </a:xfrm>
              <a:prstGeom prst="rightArrow">
                <a:avLst>
                  <a:gd name="adj1" fmla="val 50000"/>
                  <a:gd name="adj2" fmla="val 58000"/>
                </a:avLst>
              </a:prstGeom>
              <a:gradFill rotWithShape="0">
                <a:gsLst>
                  <a:gs pos="0">
                    <a:srgbClr val="FFFFFF"/>
                  </a:gs>
                  <a:gs pos="100000">
                    <a:srgbClr val="FFFF00"/>
                  </a:gs>
                </a:gsLst>
                <a:lin ang="0" scaled="1"/>
              </a:gradFill>
              <a:ln w="12700">
                <a:noFill/>
                <a:miter lim="800000"/>
                <a:headEnd type="none" w="sm" len="sm"/>
                <a:tailEnd type="none" w="sm" len="sm"/>
              </a:ln>
            </p:spPr>
            <p:txBody>
              <a:bodyPr wrap="none" anchor="ctr"/>
              <a:lstStyle/>
              <a:p>
                <a:endParaRPr lang="en-US" dirty="0">
                  <a:latin typeface="Calibri" pitchFamily="34" charset="0"/>
                </a:endParaRPr>
              </a:p>
            </p:txBody>
          </p:sp>
          <p:sp>
            <p:nvSpPr>
              <p:cNvPr id="528399" name="Rectangle 15"/>
              <p:cNvSpPr>
                <a:spLocks noChangeArrowheads="1"/>
              </p:cNvSpPr>
              <p:nvPr/>
            </p:nvSpPr>
            <p:spPr bwMode="auto">
              <a:xfrm>
                <a:off x="912" y="3264"/>
                <a:ext cx="1727" cy="519"/>
              </a:xfrm>
              <a:prstGeom prst="rect">
                <a:avLst/>
              </a:prstGeom>
              <a:noFill/>
              <a:ln w="12700">
                <a:noFill/>
                <a:miter lim="800000"/>
                <a:headEnd type="none" w="sm" len="sm"/>
                <a:tailEnd type="none" w="sm" len="sm"/>
              </a:ln>
              <a:effectLst>
                <a:outerShdw dist="35921" dir="2700000" algn="ctr" rotWithShape="0">
                  <a:srgbClr val="DDDDDD"/>
                </a:outerShdw>
              </a:effectLst>
            </p:spPr>
            <p:txBody>
              <a:bodyPr wrap="none">
                <a:spAutoFit/>
              </a:bodyPr>
              <a:lstStyle/>
              <a:p>
                <a:pPr fontAlgn="auto">
                  <a:spcBef>
                    <a:spcPts val="0"/>
                  </a:spcBef>
                  <a:spcAft>
                    <a:spcPts val="0"/>
                  </a:spcAft>
                  <a:defRPr/>
                </a:pPr>
                <a:r>
                  <a:rPr lang="en-US" sz="4800" dirty="0">
                    <a:latin typeface="Arial" pitchFamily="34" charset="0"/>
                    <a:cs typeface="+mn-cs"/>
                  </a:rPr>
                  <a:t>=  </a:t>
                </a:r>
                <a:r>
                  <a:rPr lang="en-US" sz="4800" i="1" dirty="0">
                    <a:latin typeface="Arial Black" pitchFamily="34" charset="0"/>
                    <a:cs typeface="+mn-cs"/>
                  </a:rPr>
                  <a:t>VOTE</a:t>
                </a:r>
              </a:p>
            </p:txBody>
          </p:sp>
        </p:grpSp>
      </p:grpSp>
      <p:grpSp>
        <p:nvGrpSpPr>
          <p:cNvPr id="29703" name="Group 16"/>
          <p:cNvGrpSpPr>
            <a:grpSpLocks/>
          </p:cNvGrpSpPr>
          <p:nvPr/>
        </p:nvGrpSpPr>
        <p:grpSpPr bwMode="auto">
          <a:xfrm>
            <a:off x="4217988" y="1003300"/>
            <a:ext cx="2778125" cy="2730500"/>
            <a:chOff x="2657" y="1098"/>
            <a:chExt cx="1750" cy="1720"/>
          </a:xfrm>
        </p:grpSpPr>
        <p:pic>
          <p:nvPicPr>
            <p:cNvPr id="528401" name="Picture 17"/>
            <p:cNvPicPr>
              <a:picLocks noChangeArrowheads="1"/>
            </p:cNvPicPr>
            <p:nvPr/>
          </p:nvPicPr>
          <p:blipFill>
            <a:blip r:embed="rId3" cstate="print"/>
            <a:srcRect/>
            <a:stretch>
              <a:fillRect/>
            </a:stretch>
          </p:blipFill>
          <p:spPr bwMode="auto">
            <a:xfrm>
              <a:off x="3154" y="1437"/>
              <a:ext cx="662" cy="299"/>
            </a:xfrm>
            <a:prstGeom prst="rect">
              <a:avLst/>
            </a:prstGeom>
            <a:noFill/>
            <a:ln w="9525">
              <a:noFill/>
              <a:miter lim="800000"/>
              <a:headEnd/>
              <a:tailEnd/>
            </a:ln>
            <a:effectLst>
              <a:outerShdw dist="45791" dir="2021404" algn="ctr" rotWithShape="0">
                <a:schemeClr val="tx2"/>
              </a:outerShdw>
            </a:effectLst>
          </p:spPr>
        </p:pic>
        <p:pic>
          <p:nvPicPr>
            <p:cNvPr id="528402" name="Picture 18"/>
            <p:cNvPicPr>
              <a:picLocks noChangeArrowheads="1"/>
            </p:cNvPicPr>
            <p:nvPr/>
          </p:nvPicPr>
          <p:blipFill>
            <a:blip r:embed="rId4" cstate="print"/>
            <a:srcRect/>
            <a:stretch>
              <a:fillRect/>
            </a:stretch>
          </p:blipFill>
          <p:spPr bwMode="auto">
            <a:xfrm>
              <a:off x="3300" y="1794"/>
              <a:ext cx="376" cy="369"/>
            </a:xfrm>
            <a:prstGeom prst="rect">
              <a:avLst/>
            </a:prstGeom>
            <a:noFill/>
            <a:ln w="9525">
              <a:noFill/>
              <a:miter lim="800000"/>
              <a:headEnd/>
              <a:tailEnd/>
            </a:ln>
            <a:effectLst>
              <a:outerShdw dist="45791" dir="2021404" algn="ctr" rotWithShape="0">
                <a:schemeClr val="tx2"/>
              </a:outerShdw>
            </a:effectLst>
          </p:spPr>
        </p:pic>
        <p:sp>
          <p:nvSpPr>
            <p:cNvPr id="29718" name="Rectangle 19"/>
            <p:cNvSpPr>
              <a:spLocks noChangeArrowheads="1"/>
            </p:cNvSpPr>
            <p:nvPr/>
          </p:nvSpPr>
          <p:spPr bwMode="auto">
            <a:xfrm>
              <a:off x="2667" y="2184"/>
              <a:ext cx="1740" cy="634"/>
            </a:xfrm>
            <a:prstGeom prst="rect">
              <a:avLst/>
            </a:prstGeom>
            <a:noFill/>
            <a:ln w="12700">
              <a:noFill/>
              <a:miter lim="800000"/>
              <a:headEnd type="none" w="sm" len="sm"/>
              <a:tailEnd type="none" w="sm" len="sm"/>
            </a:ln>
          </p:spPr>
          <p:txBody>
            <a:bodyPr>
              <a:spAutoFit/>
            </a:bodyPr>
            <a:lstStyle/>
            <a:p>
              <a:pPr algn="ctr"/>
              <a:r>
                <a:rPr lang="en-US" sz="2000" b="1" dirty="0">
                  <a:solidFill>
                    <a:srgbClr val="008000"/>
                  </a:solidFill>
                </a:rPr>
                <a:t>BOARD MEMBER EXPERIENCE &amp; JUDGMENT</a:t>
              </a:r>
            </a:p>
          </p:txBody>
        </p:sp>
        <p:sp>
          <p:nvSpPr>
            <p:cNvPr id="528404" name="Rectangle 20"/>
            <p:cNvSpPr>
              <a:spLocks noChangeArrowheads="1"/>
            </p:cNvSpPr>
            <p:nvPr/>
          </p:nvSpPr>
          <p:spPr bwMode="auto">
            <a:xfrm>
              <a:off x="2657" y="1323"/>
              <a:ext cx="340" cy="519"/>
            </a:xfrm>
            <a:prstGeom prst="rect">
              <a:avLst/>
            </a:prstGeom>
            <a:noFill/>
            <a:ln w="12700">
              <a:noFill/>
              <a:miter lim="800000"/>
              <a:headEnd type="none" w="sm" len="sm"/>
              <a:tailEnd type="none" w="sm" len="sm"/>
            </a:ln>
            <a:effectLst>
              <a:outerShdw dist="35921" dir="2700000" algn="ctr" rotWithShape="0">
                <a:srgbClr val="DDDDDD"/>
              </a:outerShdw>
            </a:effectLst>
          </p:spPr>
          <p:txBody>
            <a:bodyPr wrap="none">
              <a:spAutoFit/>
            </a:bodyPr>
            <a:lstStyle/>
            <a:p>
              <a:pPr fontAlgn="auto">
                <a:spcBef>
                  <a:spcPts val="0"/>
                </a:spcBef>
                <a:spcAft>
                  <a:spcPts val="0"/>
                </a:spcAft>
                <a:defRPr/>
              </a:pPr>
              <a:r>
                <a:rPr lang="en-US" sz="4800" dirty="0">
                  <a:latin typeface="Arial" pitchFamily="34" charset="0"/>
                  <a:cs typeface="+mn-cs"/>
                </a:rPr>
                <a:t>+</a:t>
              </a:r>
            </a:p>
          </p:txBody>
        </p:sp>
        <p:pic>
          <p:nvPicPr>
            <p:cNvPr id="29720" name="Picture 21" descr="stars4"/>
            <p:cNvPicPr>
              <a:picLocks noChangeAspect="1" noChangeArrowheads="1"/>
            </p:cNvPicPr>
            <p:nvPr/>
          </p:nvPicPr>
          <p:blipFill>
            <a:blip r:embed="rId5" cstate="print"/>
            <a:srcRect/>
            <a:stretch>
              <a:fillRect/>
            </a:stretch>
          </p:blipFill>
          <p:spPr bwMode="auto">
            <a:xfrm>
              <a:off x="2932" y="1098"/>
              <a:ext cx="1190" cy="288"/>
            </a:xfrm>
            <a:prstGeom prst="rect">
              <a:avLst/>
            </a:prstGeom>
            <a:noFill/>
            <a:ln w="9525">
              <a:noFill/>
              <a:miter lim="800000"/>
              <a:headEnd/>
              <a:tailEnd/>
            </a:ln>
          </p:spPr>
        </p:pic>
      </p:grpSp>
      <p:grpSp>
        <p:nvGrpSpPr>
          <p:cNvPr id="29704" name="Group 22"/>
          <p:cNvGrpSpPr>
            <a:grpSpLocks/>
          </p:cNvGrpSpPr>
          <p:nvPr/>
        </p:nvGrpSpPr>
        <p:grpSpPr bwMode="auto">
          <a:xfrm>
            <a:off x="6419850" y="990600"/>
            <a:ext cx="2224088" cy="1997075"/>
            <a:chOff x="4044" y="1224"/>
            <a:chExt cx="1401" cy="1258"/>
          </a:xfrm>
        </p:grpSpPr>
        <p:sp>
          <p:nvSpPr>
            <p:cNvPr id="29711" name="Rectangle 23"/>
            <p:cNvSpPr>
              <a:spLocks noChangeArrowheads="1"/>
            </p:cNvSpPr>
            <p:nvPr/>
          </p:nvSpPr>
          <p:spPr bwMode="auto">
            <a:xfrm>
              <a:off x="4533" y="2136"/>
              <a:ext cx="907" cy="346"/>
            </a:xfrm>
            <a:prstGeom prst="rect">
              <a:avLst/>
            </a:prstGeom>
            <a:noFill/>
            <a:ln w="12700">
              <a:noFill/>
              <a:miter lim="800000"/>
              <a:headEnd type="none" w="sm" len="sm"/>
              <a:tailEnd type="none" w="sm" len="sm"/>
            </a:ln>
          </p:spPr>
          <p:txBody>
            <a:bodyPr wrap="none">
              <a:spAutoFit/>
            </a:bodyPr>
            <a:lstStyle/>
            <a:p>
              <a:pPr>
                <a:lnSpc>
                  <a:spcPct val="75000"/>
                </a:lnSpc>
              </a:pPr>
              <a:r>
                <a:rPr lang="en-US" sz="2000" b="1" dirty="0"/>
                <a:t>SCORING </a:t>
              </a:r>
            </a:p>
            <a:p>
              <a:pPr>
                <a:lnSpc>
                  <a:spcPct val="75000"/>
                </a:lnSpc>
              </a:pPr>
              <a:r>
                <a:rPr lang="en-US" sz="2000" b="1" dirty="0"/>
                <a:t>CRITERIA</a:t>
              </a:r>
            </a:p>
          </p:txBody>
        </p:sp>
        <p:grpSp>
          <p:nvGrpSpPr>
            <p:cNvPr id="29712" name="Group 24"/>
            <p:cNvGrpSpPr>
              <a:grpSpLocks/>
            </p:cNvGrpSpPr>
            <p:nvPr/>
          </p:nvGrpSpPr>
          <p:grpSpPr bwMode="auto">
            <a:xfrm>
              <a:off x="4447" y="1224"/>
              <a:ext cx="998" cy="842"/>
              <a:chOff x="4024" y="1152"/>
              <a:chExt cx="998" cy="842"/>
            </a:xfrm>
          </p:grpSpPr>
          <p:sp useBgFill="1">
            <p:nvSpPr>
              <p:cNvPr id="528409" name="Rectangle 25"/>
              <p:cNvSpPr>
                <a:spLocks noChangeArrowheads="1"/>
              </p:cNvSpPr>
              <p:nvPr/>
            </p:nvSpPr>
            <p:spPr bwMode="auto">
              <a:xfrm>
                <a:off x="4176" y="1152"/>
                <a:ext cx="694" cy="842"/>
              </a:xfrm>
              <a:prstGeom prst="rect">
                <a:avLst/>
              </a:prstGeom>
              <a:ln w="47625" cmpd="thickThin">
                <a:solidFill>
                  <a:schemeClr val="tx1"/>
                </a:solidFill>
                <a:miter lim="800000"/>
                <a:headEnd/>
                <a:tailEnd/>
              </a:ln>
              <a:effectLst>
                <a:outerShdw dist="107763" dir="2700000" algn="ctr" rotWithShape="0">
                  <a:schemeClr val="folHlink">
                    <a:alpha val="50000"/>
                  </a:schemeClr>
                </a:outerShdw>
              </a:effectLst>
            </p:spPr>
            <p:txBody>
              <a:bodyPr wrap="none" anchor="ctr"/>
              <a:lstStyle/>
              <a:p>
                <a:pPr fontAlgn="auto">
                  <a:spcBef>
                    <a:spcPts val="0"/>
                  </a:spcBef>
                  <a:spcAft>
                    <a:spcPts val="0"/>
                  </a:spcAft>
                  <a:defRPr/>
                </a:pPr>
                <a:endParaRPr lang="en-US" dirty="0">
                  <a:latin typeface="+mn-lt"/>
                  <a:cs typeface="+mn-cs"/>
                </a:endParaRPr>
              </a:p>
            </p:txBody>
          </p:sp>
          <p:sp>
            <p:nvSpPr>
              <p:cNvPr id="29715" name="Rectangle 26"/>
              <p:cNvSpPr>
                <a:spLocks noChangeArrowheads="1"/>
              </p:cNvSpPr>
              <p:nvPr/>
            </p:nvSpPr>
            <p:spPr bwMode="auto">
              <a:xfrm>
                <a:off x="4024" y="1208"/>
                <a:ext cx="998" cy="691"/>
              </a:xfrm>
              <a:prstGeom prst="rect">
                <a:avLst/>
              </a:prstGeom>
              <a:noFill/>
              <a:ln w="9525">
                <a:noFill/>
                <a:miter lim="800000"/>
                <a:headEnd/>
                <a:tailEnd/>
              </a:ln>
            </p:spPr>
            <p:txBody>
              <a:bodyPr lIns="92075" tIns="46038" rIns="92075" bIns="46038">
                <a:spAutoFit/>
              </a:bodyPr>
              <a:lstStyle/>
              <a:p>
                <a:pPr algn="ctr"/>
                <a:r>
                  <a:rPr lang="en-US" sz="2200" b="1" i="1" dirty="0">
                    <a:solidFill>
                      <a:schemeClr val="tx2"/>
                    </a:solidFill>
                  </a:rPr>
                  <a:t>Word Picture</a:t>
                </a:r>
              </a:p>
              <a:p>
                <a:pPr algn="ctr"/>
                <a:r>
                  <a:rPr lang="en-US" sz="2200" b="1" i="1" dirty="0">
                    <a:solidFill>
                      <a:schemeClr val="tx2"/>
                    </a:solidFill>
                  </a:rPr>
                  <a:t>1 - 6+</a:t>
                </a:r>
              </a:p>
            </p:txBody>
          </p:sp>
        </p:grpSp>
        <p:sp>
          <p:nvSpPr>
            <p:cNvPr id="528411" name="Rectangle 27"/>
            <p:cNvSpPr>
              <a:spLocks noChangeArrowheads="1"/>
            </p:cNvSpPr>
            <p:nvPr/>
          </p:nvSpPr>
          <p:spPr bwMode="auto">
            <a:xfrm>
              <a:off x="4044" y="1323"/>
              <a:ext cx="340" cy="519"/>
            </a:xfrm>
            <a:prstGeom prst="rect">
              <a:avLst/>
            </a:prstGeom>
            <a:noFill/>
            <a:ln w="12700">
              <a:noFill/>
              <a:miter lim="800000"/>
              <a:headEnd type="none" w="sm" len="sm"/>
              <a:tailEnd type="none" w="sm" len="sm"/>
            </a:ln>
            <a:effectLst>
              <a:outerShdw dist="35921" dir="2700000" algn="ctr" rotWithShape="0">
                <a:srgbClr val="DDDDDD"/>
              </a:outerShdw>
            </a:effectLst>
          </p:spPr>
          <p:txBody>
            <a:bodyPr wrap="none">
              <a:spAutoFit/>
            </a:bodyPr>
            <a:lstStyle/>
            <a:p>
              <a:pPr fontAlgn="auto">
                <a:spcBef>
                  <a:spcPts val="0"/>
                </a:spcBef>
                <a:spcAft>
                  <a:spcPts val="0"/>
                </a:spcAft>
                <a:defRPr/>
              </a:pPr>
              <a:r>
                <a:rPr lang="en-US" sz="4800" dirty="0">
                  <a:latin typeface="Arial" pitchFamily="34" charset="0"/>
                  <a:cs typeface="+mn-cs"/>
                </a:rPr>
                <a:t>+</a:t>
              </a:r>
            </a:p>
          </p:txBody>
        </p:sp>
      </p:grpSp>
      <p:grpSp>
        <p:nvGrpSpPr>
          <p:cNvPr id="29705" name="Group 28"/>
          <p:cNvGrpSpPr>
            <a:grpSpLocks/>
          </p:cNvGrpSpPr>
          <p:nvPr/>
        </p:nvGrpSpPr>
        <p:grpSpPr bwMode="auto">
          <a:xfrm>
            <a:off x="1792288" y="1066800"/>
            <a:ext cx="2932112" cy="3092450"/>
            <a:chOff x="1269" y="1212"/>
            <a:chExt cx="1847" cy="1948"/>
          </a:xfrm>
        </p:grpSpPr>
        <p:sp>
          <p:nvSpPr>
            <p:cNvPr id="528413" name="Rectangle 29"/>
            <p:cNvSpPr>
              <a:spLocks noChangeArrowheads="1"/>
            </p:cNvSpPr>
            <p:nvPr/>
          </p:nvSpPr>
          <p:spPr bwMode="auto">
            <a:xfrm>
              <a:off x="1269" y="1324"/>
              <a:ext cx="340" cy="519"/>
            </a:xfrm>
            <a:prstGeom prst="rect">
              <a:avLst/>
            </a:prstGeom>
            <a:noFill/>
            <a:ln w="12700">
              <a:noFill/>
              <a:miter lim="800000"/>
              <a:headEnd type="none" w="sm" len="sm"/>
              <a:tailEnd type="none" w="sm" len="sm"/>
            </a:ln>
            <a:effectLst>
              <a:outerShdw dist="35921" dir="2700000" algn="ctr" rotWithShape="0">
                <a:srgbClr val="DDDDDD"/>
              </a:outerShdw>
            </a:effectLst>
          </p:spPr>
          <p:txBody>
            <a:bodyPr wrap="none">
              <a:spAutoFit/>
            </a:bodyPr>
            <a:lstStyle/>
            <a:p>
              <a:pPr fontAlgn="auto">
                <a:spcBef>
                  <a:spcPts val="0"/>
                </a:spcBef>
                <a:spcAft>
                  <a:spcPts val="0"/>
                </a:spcAft>
                <a:defRPr/>
              </a:pPr>
              <a:r>
                <a:rPr lang="en-US" sz="4800" dirty="0">
                  <a:latin typeface="Arial" pitchFamily="34" charset="0"/>
                  <a:cs typeface="+mn-cs"/>
                </a:rPr>
                <a:t>+</a:t>
              </a:r>
            </a:p>
          </p:txBody>
        </p:sp>
        <p:grpSp>
          <p:nvGrpSpPr>
            <p:cNvPr id="29708" name="Group 30"/>
            <p:cNvGrpSpPr>
              <a:grpSpLocks/>
            </p:cNvGrpSpPr>
            <p:nvPr/>
          </p:nvGrpSpPr>
          <p:grpSpPr bwMode="auto">
            <a:xfrm>
              <a:off x="1629" y="1212"/>
              <a:ext cx="1487" cy="1948"/>
              <a:chOff x="1605" y="1212"/>
              <a:chExt cx="1487" cy="1948"/>
            </a:xfrm>
          </p:grpSpPr>
          <p:sp>
            <p:nvSpPr>
              <p:cNvPr id="29709" name="Rectangle 31"/>
              <p:cNvSpPr>
                <a:spLocks noChangeArrowheads="1"/>
              </p:cNvSpPr>
              <p:nvPr/>
            </p:nvSpPr>
            <p:spPr bwMode="auto">
              <a:xfrm>
                <a:off x="1605" y="2106"/>
                <a:ext cx="1487" cy="1054"/>
              </a:xfrm>
              <a:prstGeom prst="rect">
                <a:avLst/>
              </a:prstGeom>
              <a:noFill/>
              <a:ln w="12700">
                <a:noFill/>
                <a:miter lim="800000"/>
                <a:headEnd type="none" w="sm" len="sm"/>
                <a:tailEnd type="none" w="sm" len="sm"/>
              </a:ln>
            </p:spPr>
            <p:txBody>
              <a:bodyPr wrap="none">
                <a:spAutoFit/>
              </a:bodyPr>
              <a:lstStyle/>
              <a:p>
                <a:r>
                  <a:rPr lang="en-US" sz="2000" b="1" dirty="0">
                    <a:solidFill>
                      <a:srgbClr val="CC0000"/>
                    </a:solidFill>
                  </a:rPr>
                  <a:t>BOARD FILE:</a:t>
                </a:r>
              </a:p>
              <a:p>
                <a:r>
                  <a:rPr lang="en-US" sz="1400" b="1" dirty="0">
                    <a:solidFill>
                      <a:srgbClr val="CC0000"/>
                    </a:solidFill>
                  </a:rPr>
                  <a:t>Official Photograph</a:t>
                </a:r>
              </a:p>
              <a:p>
                <a:r>
                  <a:rPr lang="en-US" sz="1400" b="1" dirty="0">
                    <a:solidFill>
                      <a:srgbClr val="CC0000"/>
                    </a:solidFill>
                  </a:rPr>
                  <a:t>Officer Record Brief</a:t>
                </a:r>
              </a:p>
              <a:p>
                <a:r>
                  <a:rPr lang="en-US" sz="1400" b="1" dirty="0">
                    <a:solidFill>
                      <a:srgbClr val="CC0000"/>
                    </a:solidFill>
                  </a:rPr>
                  <a:t>Official Military Personnel</a:t>
                </a:r>
              </a:p>
              <a:p>
                <a:r>
                  <a:rPr lang="en-US" sz="1400" b="1" dirty="0">
                    <a:solidFill>
                      <a:srgbClr val="CC0000"/>
                    </a:solidFill>
                  </a:rPr>
                  <a:t>   File (evaluation reports,</a:t>
                </a:r>
              </a:p>
              <a:p>
                <a:r>
                  <a:rPr lang="en-US" sz="1400" b="1" dirty="0">
                    <a:solidFill>
                      <a:srgbClr val="CC0000"/>
                    </a:solidFill>
                  </a:rPr>
                  <a:t>   awards, etc)</a:t>
                </a:r>
              </a:p>
              <a:p>
                <a:r>
                  <a:rPr lang="en-US" sz="1400" b="1" dirty="0">
                    <a:solidFill>
                      <a:srgbClr val="CC0000"/>
                    </a:solidFill>
                  </a:rPr>
                  <a:t>    </a:t>
                </a:r>
              </a:p>
            </p:txBody>
          </p:sp>
          <p:pic>
            <p:nvPicPr>
              <p:cNvPr id="528416" name="Picture 32"/>
              <p:cNvPicPr>
                <a:picLocks noChangeAspect="1" noChangeArrowheads="1"/>
              </p:cNvPicPr>
              <p:nvPr/>
            </p:nvPicPr>
            <p:blipFill>
              <a:blip r:embed="rId6" cstate="print"/>
              <a:srcRect l="8321" t="26306" r="81137" b="64139"/>
              <a:stretch>
                <a:fillRect/>
              </a:stretch>
            </p:blipFill>
            <p:spPr bwMode="auto">
              <a:xfrm>
                <a:off x="1612" y="1212"/>
                <a:ext cx="1031" cy="793"/>
              </a:xfrm>
              <a:prstGeom prst="rect">
                <a:avLst/>
              </a:prstGeom>
              <a:noFill/>
              <a:ln w="12700">
                <a:solidFill>
                  <a:schemeClr val="tx1"/>
                </a:solidFill>
                <a:miter lim="800000"/>
                <a:headEnd type="none" w="sm" len="sm"/>
                <a:tailEnd type="none" w="sm" len="sm"/>
              </a:ln>
              <a:effectLst>
                <a:outerShdw dist="35921" dir="2700000" algn="ctr" rotWithShape="0">
                  <a:schemeClr val="tx2"/>
                </a:outerShdw>
              </a:effectLst>
            </p:spPr>
          </p:pic>
        </p:grpSp>
      </p:grpSp>
      <p:pic>
        <p:nvPicPr>
          <p:cNvPr id="29706" name="Picture 3"/>
          <p:cNvPicPr>
            <a:picLocks noChangeAspect="1" noChangeArrowheads="1"/>
          </p:cNvPicPr>
          <p:nvPr/>
        </p:nvPicPr>
        <p:blipFill>
          <a:blip r:embed="rId7" cstate="print"/>
          <a:srcRect/>
          <a:stretch>
            <a:fillRect/>
          </a:stretch>
        </p:blipFill>
        <p:spPr bwMode="auto">
          <a:xfrm>
            <a:off x="5791200" y="3962400"/>
            <a:ext cx="26035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17504-2B95-4F0B-9BFE-BF9421F22030}" type="slidenum">
              <a:rPr lang="en-US" smtClean="0"/>
              <a:pPr>
                <a:defRPr/>
              </a:pPr>
              <a:t>22</a:t>
            </a:fld>
            <a:endParaRPr lang="en-US" dirty="0"/>
          </a:p>
        </p:txBody>
      </p:sp>
      <p:pic>
        <p:nvPicPr>
          <p:cNvPr id="30723" name="Picture 2"/>
          <p:cNvPicPr>
            <a:picLocks noChangeAspect="1" noChangeArrowheads="1"/>
          </p:cNvPicPr>
          <p:nvPr/>
        </p:nvPicPr>
        <p:blipFill>
          <a:blip r:embed="rId3" cstate="print"/>
          <a:srcRect/>
          <a:stretch>
            <a:fillRect/>
          </a:stretch>
        </p:blipFill>
        <p:spPr bwMode="auto">
          <a:xfrm>
            <a:off x="0" y="304800"/>
            <a:ext cx="9144000" cy="6553200"/>
          </a:xfrm>
          <a:prstGeom prst="rect">
            <a:avLst/>
          </a:prstGeom>
          <a:noFill/>
          <a:ln w="9525">
            <a:noFill/>
            <a:miter lim="800000"/>
            <a:headEnd/>
            <a:tailEnd/>
          </a:ln>
        </p:spPr>
      </p:pic>
      <p:sp>
        <p:nvSpPr>
          <p:cNvPr id="4" name="Rectangle 3"/>
          <p:cNvSpPr>
            <a:spLocks noChangeArrowheads="1"/>
          </p:cNvSpPr>
          <p:nvPr/>
        </p:nvSpPr>
        <p:spPr bwMode="auto">
          <a:xfrm>
            <a:off x="914400" y="0"/>
            <a:ext cx="7292975" cy="5334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30725" name="Rectangle 4"/>
          <p:cNvSpPr>
            <a:spLocks noChangeArrowheads="1"/>
          </p:cNvSpPr>
          <p:nvPr/>
        </p:nvSpPr>
        <p:spPr bwMode="auto">
          <a:xfrm>
            <a:off x="914400" y="0"/>
            <a:ext cx="7343775" cy="520700"/>
          </a:xfrm>
          <a:prstGeom prst="rect">
            <a:avLst/>
          </a:prstGeom>
          <a:noFill/>
          <a:ln w="12700">
            <a:noFill/>
            <a:miter lim="800000"/>
            <a:headEnd/>
            <a:tailEnd/>
          </a:ln>
        </p:spPr>
        <p:txBody>
          <a:bodyPr lIns="90480" tIns="44446" rIns="90480" bIns="44446">
            <a:spAutoFit/>
          </a:bodyPr>
          <a:lstStyle/>
          <a:p>
            <a:r>
              <a:rPr lang="en-US" sz="2800" b="1" dirty="0"/>
              <a:t>OER Administrative Data -- PARTS  I, II, III</a:t>
            </a:r>
          </a:p>
        </p:txBody>
      </p:sp>
      <p:sp>
        <p:nvSpPr>
          <p:cNvPr id="12" name="Frame 11"/>
          <p:cNvSpPr/>
          <p:nvPr/>
        </p:nvSpPr>
        <p:spPr>
          <a:xfrm>
            <a:off x="6400800" y="1447800"/>
            <a:ext cx="2438400" cy="3048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Frame 12"/>
          <p:cNvSpPr/>
          <p:nvPr/>
        </p:nvSpPr>
        <p:spPr>
          <a:xfrm>
            <a:off x="2514600" y="1752600"/>
            <a:ext cx="762000" cy="3810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Frame 13"/>
          <p:cNvSpPr/>
          <p:nvPr/>
        </p:nvSpPr>
        <p:spPr>
          <a:xfrm>
            <a:off x="4572000" y="5486400"/>
            <a:ext cx="4267200" cy="2286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Frame 14"/>
          <p:cNvSpPr/>
          <p:nvPr/>
        </p:nvSpPr>
        <p:spPr>
          <a:xfrm>
            <a:off x="304800" y="5486400"/>
            <a:ext cx="4267200" cy="2286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6" name="Frame 25"/>
          <p:cNvSpPr/>
          <p:nvPr/>
        </p:nvSpPr>
        <p:spPr>
          <a:xfrm>
            <a:off x="304800" y="4267200"/>
            <a:ext cx="4267200" cy="3048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0731" name="TextBox 15"/>
          <p:cNvSpPr txBox="1">
            <a:spLocks noChangeArrowheads="1"/>
          </p:cNvSpPr>
          <p:nvPr/>
        </p:nvSpPr>
        <p:spPr bwMode="auto">
          <a:xfrm>
            <a:off x="6705600" y="3886200"/>
            <a:ext cx="2209800" cy="923925"/>
          </a:xfrm>
          <a:prstGeom prst="rect">
            <a:avLst/>
          </a:prstGeom>
          <a:solidFill>
            <a:srgbClr val="FFFF00"/>
          </a:solidFill>
          <a:ln w="9525">
            <a:noFill/>
            <a:miter lim="800000"/>
            <a:headEnd/>
            <a:tailEnd/>
          </a:ln>
        </p:spPr>
        <p:txBody>
          <a:bodyPr>
            <a:spAutoFit/>
          </a:bodyPr>
          <a:lstStyle/>
          <a:p>
            <a:r>
              <a:rPr lang="en-US" dirty="0"/>
              <a:t>MSAF Completion date valid within 3 years</a:t>
            </a:r>
          </a:p>
        </p:txBody>
      </p:sp>
      <p:cxnSp>
        <p:nvCxnSpPr>
          <p:cNvPr id="18" name="Straight Arrow Connector 17"/>
          <p:cNvCxnSpPr/>
          <p:nvPr/>
        </p:nvCxnSpPr>
        <p:spPr>
          <a:xfrm flipH="1">
            <a:off x="6019800" y="4800600"/>
            <a:ext cx="762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Frame 19"/>
          <p:cNvSpPr/>
          <p:nvPr/>
        </p:nvSpPr>
        <p:spPr>
          <a:xfrm>
            <a:off x="304800" y="4648200"/>
            <a:ext cx="4267200" cy="838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 name="Rectangle 16"/>
          <p:cNvSpPr/>
          <p:nvPr/>
        </p:nvSpPr>
        <p:spPr>
          <a:xfrm>
            <a:off x="304800" y="609600"/>
            <a:ext cx="59436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ALL OERS HAVE THE SAME ADMIN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3" cstate="print"/>
          <a:srcRect/>
          <a:stretch>
            <a:fillRect/>
          </a:stretch>
        </p:blipFill>
        <p:spPr bwMode="auto">
          <a:xfrm>
            <a:off x="228600" y="838200"/>
            <a:ext cx="4462463" cy="5791200"/>
          </a:xfrm>
          <a:prstGeom prst="rect">
            <a:avLst/>
          </a:prstGeom>
          <a:noFill/>
          <a:ln w="9525">
            <a:noFill/>
            <a:miter lim="800000"/>
            <a:headEnd/>
            <a:tailEnd/>
          </a:ln>
        </p:spPr>
      </p:pic>
      <p:sp>
        <p:nvSpPr>
          <p:cNvPr id="44" name="Rectangle 43"/>
          <p:cNvSpPr/>
          <p:nvPr/>
        </p:nvSpPr>
        <p:spPr>
          <a:xfrm>
            <a:off x="5476875" y="1049338"/>
            <a:ext cx="3495675" cy="1385887"/>
          </a:xfrm>
          <a:prstGeom prst="rect">
            <a:avLst/>
          </a:prstGeom>
        </p:spPr>
        <p:txBody>
          <a:bodyPr>
            <a:spAutoFit/>
          </a:bodyPr>
          <a:lstStyle/>
          <a:p>
            <a:pPr marL="288925" indent="-288925">
              <a:buFont typeface="Wingdings" pitchFamily="2" charset="2"/>
              <a:buChar char="q"/>
              <a:defRPr/>
            </a:pPr>
            <a:r>
              <a:rPr lang="en-US" sz="1400" b="1" dirty="0">
                <a:latin typeface="Arial" pitchFamily="34" charset="0"/>
                <a:cs typeface="Arial" pitchFamily="34" charset="0"/>
              </a:rPr>
              <a:t>Rater overall assessment of rated officer’s </a:t>
            </a:r>
            <a:r>
              <a:rPr lang="en-US" sz="1400" b="1" u="sng" dirty="0">
                <a:solidFill>
                  <a:srgbClr val="FF0000"/>
                </a:solidFill>
                <a:latin typeface="Arial" pitchFamily="34" charset="0"/>
                <a:cs typeface="Arial" pitchFamily="34" charset="0"/>
              </a:rPr>
              <a:t>performance</a:t>
            </a:r>
            <a:r>
              <a:rPr lang="en-US" sz="1400" b="1" dirty="0">
                <a:latin typeface="Arial" pitchFamily="34" charset="0"/>
                <a:cs typeface="Arial" pitchFamily="34" charset="0"/>
              </a:rPr>
              <a:t> compared to officers in same grade</a:t>
            </a:r>
          </a:p>
          <a:p>
            <a:pPr>
              <a:buFont typeface="Wingdings" pitchFamily="2" charset="2"/>
              <a:buChar char="q"/>
              <a:defRPr/>
            </a:pPr>
            <a:endParaRPr lang="en-US" sz="1400" b="1" dirty="0">
              <a:latin typeface="Arial" pitchFamily="34" charset="0"/>
              <a:cs typeface="Arial" pitchFamily="34" charset="0"/>
            </a:endParaRPr>
          </a:p>
          <a:p>
            <a:pPr marL="288925" indent="-288925">
              <a:buFont typeface="Wingdings" pitchFamily="2" charset="2"/>
              <a:buChar char="q"/>
              <a:defRPr/>
            </a:pPr>
            <a:r>
              <a:rPr lang="en-US" sz="1400" b="1" dirty="0">
                <a:latin typeface="Arial" pitchFamily="34" charset="0"/>
                <a:cs typeface="Arial" pitchFamily="34" charset="0"/>
              </a:rPr>
              <a:t>Limited to </a:t>
            </a:r>
            <a:r>
              <a:rPr lang="en-US" sz="1400" b="1" u="sng" dirty="0">
                <a:latin typeface="Arial" pitchFamily="34" charset="0"/>
                <a:cs typeface="Arial" pitchFamily="34" charset="0"/>
              </a:rPr>
              <a:t>Company and Field Grade plates</a:t>
            </a:r>
            <a:endParaRPr lang="en-US" sz="1400" b="1" dirty="0">
              <a:latin typeface="Arial" pitchFamily="34" charset="0"/>
              <a:cs typeface="Arial" pitchFamily="34" charset="0"/>
            </a:endParaRPr>
          </a:p>
        </p:txBody>
      </p:sp>
      <p:grpSp>
        <p:nvGrpSpPr>
          <p:cNvPr id="2" name="Group 68"/>
          <p:cNvGrpSpPr>
            <a:grpSpLocks/>
          </p:cNvGrpSpPr>
          <p:nvPr/>
        </p:nvGrpSpPr>
        <p:grpSpPr bwMode="auto">
          <a:xfrm>
            <a:off x="228600" y="5334000"/>
            <a:ext cx="4495800" cy="1246188"/>
            <a:chOff x="106680" y="4933950"/>
            <a:chExt cx="5379720" cy="1245870"/>
          </a:xfrm>
        </p:grpSpPr>
        <p:sp>
          <p:nvSpPr>
            <p:cNvPr id="46" name="Rectangle 45"/>
            <p:cNvSpPr/>
            <p:nvPr/>
          </p:nvSpPr>
          <p:spPr>
            <a:xfrm>
              <a:off x="152271" y="4979976"/>
              <a:ext cx="5223951" cy="11998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46"/>
            <p:cNvSpPr/>
            <p:nvPr/>
          </p:nvSpPr>
          <p:spPr>
            <a:xfrm>
              <a:off x="178866" y="5567201"/>
              <a:ext cx="442612" cy="71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Rectangle 47"/>
            <p:cNvSpPr/>
            <p:nvPr/>
          </p:nvSpPr>
          <p:spPr>
            <a:xfrm>
              <a:off x="613879" y="5203756"/>
              <a:ext cx="4452706" cy="304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ectangle 48"/>
            <p:cNvSpPr/>
            <p:nvPr/>
          </p:nvSpPr>
          <p:spPr>
            <a:xfrm>
              <a:off x="190263" y="4999021"/>
              <a:ext cx="5151766" cy="201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TextBox 49"/>
            <p:cNvSpPr txBox="1"/>
            <p:nvPr/>
          </p:nvSpPr>
          <p:spPr>
            <a:xfrm>
              <a:off x="106680" y="4933950"/>
              <a:ext cx="5379720" cy="382490"/>
            </a:xfrm>
            <a:prstGeom prst="rect">
              <a:avLst/>
            </a:prstGeom>
            <a:noFill/>
          </p:spPr>
          <p:txBody>
            <a:bodyPr>
              <a:spAutoFit/>
            </a:bodyPr>
            <a:lstStyle/>
            <a:p>
              <a:pPr>
                <a:defRPr/>
              </a:pPr>
              <a:r>
                <a:rPr lang="en-US" sz="630" b="1" dirty="0">
                  <a:latin typeface="Arial" pitchFamily="34" charset="0"/>
                  <a:cs typeface="Arial" pitchFamily="34" charset="0"/>
                </a:rPr>
                <a:t>b.  This Officer’s Overall Performance is Rated As:  </a:t>
              </a:r>
              <a:r>
                <a:rPr lang="en-US" sz="630" b="1" i="1" dirty="0">
                  <a:latin typeface="Arial" pitchFamily="34" charset="0"/>
                  <a:cs typeface="Arial" pitchFamily="34" charset="0"/>
                </a:rPr>
                <a:t>(Select one box representing Rated Officer’s Overall performance compared to others of the same grade whom you have rated in your career.  Managed at less than 50% in EXCELS.)	                                           </a:t>
              </a:r>
              <a:r>
                <a:rPr lang="en-US" sz="630" b="1" dirty="0">
                  <a:latin typeface="Arial" pitchFamily="34" charset="0"/>
                  <a:cs typeface="Arial" pitchFamily="34" charset="0"/>
                </a:rPr>
                <a:t>I currently rate _______ Army Officers in this grade.</a:t>
              </a:r>
              <a:endParaRPr lang="en-US" sz="630" b="1" i="1" dirty="0">
                <a:latin typeface="Arial" pitchFamily="34" charset="0"/>
                <a:cs typeface="Arial" pitchFamily="34" charset="0"/>
              </a:endParaRPr>
            </a:p>
          </p:txBody>
        </p:sp>
        <p:sp>
          <p:nvSpPr>
            <p:cNvPr id="51" name="Rectangle 50"/>
            <p:cNvSpPr/>
            <p:nvPr/>
          </p:nvSpPr>
          <p:spPr>
            <a:xfrm>
              <a:off x="784844" y="5379924"/>
              <a:ext cx="144371" cy="11427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51"/>
            <p:cNvSpPr/>
            <p:nvPr/>
          </p:nvSpPr>
          <p:spPr>
            <a:xfrm>
              <a:off x="2004400" y="5379924"/>
              <a:ext cx="144371" cy="11427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Rectangle 52"/>
            <p:cNvSpPr/>
            <p:nvPr/>
          </p:nvSpPr>
          <p:spPr>
            <a:xfrm>
              <a:off x="3225854" y="5379924"/>
              <a:ext cx="144371" cy="11427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Rectangle 53"/>
            <p:cNvSpPr/>
            <p:nvPr/>
          </p:nvSpPr>
          <p:spPr>
            <a:xfrm>
              <a:off x="4447309" y="5379924"/>
              <a:ext cx="144371" cy="11427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89" name="TextBox 58"/>
            <p:cNvSpPr txBox="1">
              <a:spLocks noChangeArrowheads="1"/>
            </p:cNvSpPr>
            <p:nvPr/>
          </p:nvSpPr>
          <p:spPr bwMode="auto">
            <a:xfrm>
              <a:off x="471407" y="5221800"/>
              <a:ext cx="729452" cy="169234"/>
            </a:xfrm>
            <a:prstGeom prst="rect">
              <a:avLst/>
            </a:prstGeom>
            <a:noFill/>
            <a:ln w="9525">
              <a:noFill/>
              <a:miter lim="800000"/>
              <a:headEnd/>
              <a:tailEnd/>
            </a:ln>
          </p:spPr>
          <p:txBody>
            <a:bodyPr>
              <a:spAutoFit/>
            </a:bodyPr>
            <a:lstStyle/>
            <a:p>
              <a:pPr algn="ctr"/>
              <a:r>
                <a:rPr lang="en-US" sz="500" b="1" dirty="0"/>
                <a:t>EXCELS(49%)</a:t>
              </a:r>
            </a:p>
          </p:txBody>
        </p:sp>
        <p:sp>
          <p:nvSpPr>
            <p:cNvPr id="31790" name="TextBox 59"/>
            <p:cNvSpPr txBox="1">
              <a:spLocks noChangeArrowheads="1"/>
            </p:cNvSpPr>
            <p:nvPr/>
          </p:nvSpPr>
          <p:spPr bwMode="auto">
            <a:xfrm>
              <a:off x="1821280" y="5221757"/>
              <a:ext cx="502062" cy="169277"/>
            </a:xfrm>
            <a:prstGeom prst="rect">
              <a:avLst/>
            </a:prstGeom>
            <a:noFill/>
            <a:ln w="9525">
              <a:noFill/>
              <a:miter lim="800000"/>
              <a:headEnd/>
              <a:tailEnd/>
            </a:ln>
          </p:spPr>
          <p:txBody>
            <a:bodyPr wrap="none">
              <a:spAutoFit/>
            </a:bodyPr>
            <a:lstStyle/>
            <a:p>
              <a:pPr algn="ctr"/>
              <a:r>
                <a:rPr lang="en-US" sz="500" b="1" dirty="0"/>
                <a:t>PROFICIENT</a:t>
              </a:r>
            </a:p>
          </p:txBody>
        </p:sp>
        <p:sp>
          <p:nvSpPr>
            <p:cNvPr id="31791" name="TextBox 60"/>
            <p:cNvSpPr txBox="1">
              <a:spLocks noChangeArrowheads="1"/>
            </p:cNvSpPr>
            <p:nvPr/>
          </p:nvSpPr>
          <p:spPr bwMode="auto">
            <a:xfrm>
              <a:off x="3082375" y="5238672"/>
              <a:ext cx="423514" cy="169277"/>
            </a:xfrm>
            <a:prstGeom prst="rect">
              <a:avLst/>
            </a:prstGeom>
            <a:noFill/>
            <a:ln w="9525">
              <a:noFill/>
              <a:miter lim="800000"/>
              <a:headEnd/>
              <a:tailEnd/>
            </a:ln>
          </p:spPr>
          <p:txBody>
            <a:bodyPr wrap="none">
              <a:spAutoFit/>
            </a:bodyPr>
            <a:lstStyle/>
            <a:p>
              <a:pPr algn="ctr"/>
              <a:r>
                <a:rPr lang="en-US" sz="500" b="1" dirty="0"/>
                <a:t>CAPABLE</a:t>
              </a:r>
            </a:p>
          </p:txBody>
        </p:sp>
        <p:sp>
          <p:nvSpPr>
            <p:cNvPr id="31792" name="TextBox 61"/>
            <p:cNvSpPr txBox="1">
              <a:spLocks noChangeArrowheads="1"/>
            </p:cNvSpPr>
            <p:nvPr/>
          </p:nvSpPr>
          <p:spPr bwMode="auto">
            <a:xfrm>
              <a:off x="4188723" y="5221757"/>
              <a:ext cx="663964" cy="169277"/>
            </a:xfrm>
            <a:prstGeom prst="rect">
              <a:avLst/>
            </a:prstGeom>
            <a:noFill/>
            <a:ln w="9525">
              <a:noFill/>
              <a:miter lim="800000"/>
              <a:headEnd/>
              <a:tailEnd/>
            </a:ln>
          </p:spPr>
          <p:txBody>
            <a:bodyPr wrap="none">
              <a:spAutoFit/>
            </a:bodyPr>
            <a:lstStyle/>
            <a:p>
              <a:pPr algn="ctr"/>
              <a:r>
                <a:rPr lang="en-US" sz="500" b="1" dirty="0"/>
                <a:t>UNSATISFACTORY</a:t>
              </a:r>
            </a:p>
          </p:txBody>
        </p:sp>
        <p:cxnSp>
          <p:nvCxnSpPr>
            <p:cNvPr id="59" name="Straight Connector 58"/>
            <p:cNvCxnSpPr/>
            <p:nvPr/>
          </p:nvCxnSpPr>
          <p:spPr>
            <a:xfrm>
              <a:off x="144672" y="5540220"/>
              <a:ext cx="5235349" cy="31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794" name="TextBox 65"/>
            <p:cNvSpPr txBox="1">
              <a:spLocks noChangeArrowheads="1"/>
            </p:cNvSpPr>
            <p:nvPr/>
          </p:nvSpPr>
          <p:spPr bwMode="auto">
            <a:xfrm>
              <a:off x="108583" y="5505450"/>
              <a:ext cx="490840" cy="169277"/>
            </a:xfrm>
            <a:prstGeom prst="rect">
              <a:avLst/>
            </a:prstGeom>
            <a:noFill/>
            <a:ln w="9525">
              <a:noFill/>
              <a:miter lim="800000"/>
              <a:headEnd/>
              <a:tailEnd/>
            </a:ln>
          </p:spPr>
          <p:txBody>
            <a:bodyPr wrap="none">
              <a:spAutoFit/>
            </a:bodyPr>
            <a:lstStyle/>
            <a:p>
              <a:pPr algn="ctr"/>
              <a:r>
                <a:rPr lang="en-US" sz="500" b="1" dirty="0"/>
                <a:t>Comments:</a:t>
              </a:r>
            </a:p>
          </p:txBody>
        </p:sp>
      </p:grpSp>
      <p:grpSp>
        <p:nvGrpSpPr>
          <p:cNvPr id="3" name="Group 86"/>
          <p:cNvGrpSpPr>
            <a:grpSpLocks/>
          </p:cNvGrpSpPr>
          <p:nvPr/>
        </p:nvGrpSpPr>
        <p:grpSpPr bwMode="auto">
          <a:xfrm>
            <a:off x="0" y="1633538"/>
            <a:ext cx="9144000" cy="3600450"/>
            <a:chOff x="0" y="2799435"/>
            <a:chExt cx="9144000" cy="1903245"/>
          </a:xfrm>
        </p:grpSpPr>
        <p:grpSp>
          <p:nvGrpSpPr>
            <p:cNvPr id="31764" name="Group 70"/>
            <p:cNvGrpSpPr>
              <a:grpSpLocks/>
            </p:cNvGrpSpPr>
            <p:nvPr/>
          </p:nvGrpSpPr>
          <p:grpSpPr bwMode="auto">
            <a:xfrm>
              <a:off x="0" y="2799435"/>
              <a:ext cx="9144000" cy="1903245"/>
              <a:chOff x="-45103" y="1595735"/>
              <a:chExt cx="9144000" cy="1903245"/>
            </a:xfrm>
          </p:grpSpPr>
          <p:sp>
            <p:nvSpPr>
              <p:cNvPr id="31769" name="TextBox 45"/>
              <p:cNvSpPr txBox="1">
                <a:spLocks noChangeArrowheads="1"/>
              </p:cNvSpPr>
              <p:nvPr/>
            </p:nvSpPr>
            <p:spPr bwMode="auto">
              <a:xfrm>
                <a:off x="1600200" y="2209800"/>
                <a:ext cx="838200" cy="369332"/>
              </a:xfrm>
              <a:prstGeom prst="rect">
                <a:avLst/>
              </a:prstGeom>
              <a:solidFill>
                <a:schemeClr val="bg1"/>
              </a:solidFill>
              <a:ln w="19050">
                <a:noFill/>
                <a:miter lim="800000"/>
                <a:headEnd/>
                <a:tailEnd/>
              </a:ln>
            </p:spPr>
            <p:txBody>
              <a:bodyPr>
                <a:spAutoFit/>
              </a:bodyPr>
              <a:lstStyle/>
              <a:p>
                <a:pPr algn="ctr"/>
                <a:r>
                  <a:rPr lang="en-US" b="1" dirty="0">
                    <a:solidFill>
                      <a:schemeClr val="bg1"/>
                    </a:solidFill>
                  </a:rPr>
                  <a:t>()</a:t>
                </a:r>
              </a:p>
            </p:txBody>
          </p:sp>
          <p:sp>
            <p:nvSpPr>
              <p:cNvPr id="31770" name="TextBox 46"/>
              <p:cNvSpPr txBox="1">
                <a:spLocks noChangeArrowheads="1"/>
              </p:cNvSpPr>
              <p:nvPr/>
            </p:nvSpPr>
            <p:spPr bwMode="auto">
              <a:xfrm>
                <a:off x="1447800" y="1981200"/>
                <a:ext cx="838200" cy="338554"/>
              </a:xfrm>
              <a:prstGeom prst="rect">
                <a:avLst/>
              </a:prstGeom>
              <a:solidFill>
                <a:schemeClr val="bg1"/>
              </a:solidFill>
              <a:ln w="19050">
                <a:noFill/>
                <a:miter lim="800000"/>
                <a:headEnd/>
                <a:tailEnd/>
              </a:ln>
            </p:spPr>
            <p:txBody>
              <a:bodyPr>
                <a:spAutoFit/>
              </a:bodyPr>
              <a:lstStyle/>
              <a:p>
                <a:pPr algn="ctr"/>
                <a:r>
                  <a:rPr lang="en-US" sz="800" b="1" dirty="0">
                    <a:solidFill>
                      <a:schemeClr val="bg1"/>
                    </a:solidFill>
                  </a:rPr>
                  <a:t>EXCELS</a:t>
                </a:r>
              </a:p>
              <a:p>
                <a:pPr algn="ctr"/>
                <a:r>
                  <a:rPr lang="en-US" sz="800" b="1" dirty="0">
                    <a:solidFill>
                      <a:schemeClr val="bg1"/>
                    </a:solidFill>
                  </a:rPr>
                  <a:t>(49%)</a:t>
                </a:r>
              </a:p>
            </p:txBody>
          </p:sp>
          <p:sp>
            <p:nvSpPr>
              <p:cNvPr id="31771" name="Rectangle 47"/>
              <p:cNvSpPr>
                <a:spLocks noChangeArrowheads="1"/>
              </p:cNvSpPr>
              <p:nvPr/>
            </p:nvSpPr>
            <p:spPr bwMode="auto">
              <a:xfrm>
                <a:off x="0" y="1600200"/>
                <a:ext cx="9037320" cy="1898780"/>
              </a:xfrm>
              <a:prstGeom prst="rect">
                <a:avLst/>
              </a:prstGeom>
              <a:solidFill>
                <a:srgbClr val="FFFFFF"/>
              </a:solidFill>
              <a:ln w="38100" algn="ctr">
                <a:solidFill>
                  <a:schemeClr val="tx1"/>
                </a:solidFill>
                <a:round/>
                <a:headEnd/>
                <a:tailEnd/>
              </a:ln>
            </p:spPr>
            <p:txBody>
              <a:bodyPr/>
              <a:lstStyle/>
              <a:p>
                <a:pPr algn="ctr" eaLnBrk="0" hangingPunct="0"/>
                <a:endParaRPr lang="en-US" sz="1200" dirty="0">
                  <a:solidFill>
                    <a:schemeClr val="tx2"/>
                  </a:solidFill>
                </a:endParaRPr>
              </a:p>
            </p:txBody>
          </p:sp>
          <p:cxnSp>
            <p:nvCxnSpPr>
              <p:cNvPr id="31772" name="Straight Connector 48"/>
              <p:cNvCxnSpPr>
                <a:cxnSpLocks noChangeShapeType="1"/>
              </p:cNvCxnSpPr>
              <p:nvPr/>
            </p:nvCxnSpPr>
            <p:spPr bwMode="auto">
              <a:xfrm flipV="1">
                <a:off x="0" y="2640563"/>
                <a:ext cx="9022702" cy="9331"/>
              </a:xfrm>
              <a:prstGeom prst="line">
                <a:avLst/>
              </a:prstGeom>
              <a:noFill/>
              <a:ln w="9525" algn="ctr">
                <a:solidFill>
                  <a:srgbClr val="000000"/>
                </a:solidFill>
                <a:round/>
                <a:headEnd/>
                <a:tailEnd/>
              </a:ln>
            </p:spPr>
          </p:cxnSp>
          <p:sp>
            <p:nvSpPr>
              <p:cNvPr id="31773" name="TextBox 49"/>
              <p:cNvSpPr txBox="1">
                <a:spLocks noChangeArrowheads="1"/>
              </p:cNvSpPr>
              <p:nvPr/>
            </p:nvSpPr>
            <p:spPr bwMode="auto">
              <a:xfrm>
                <a:off x="-45103" y="1595735"/>
                <a:ext cx="9144000" cy="422869"/>
              </a:xfrm>
              <a:prstGeom prst="rect">
                <a:avLst/>
              </a:prstGeom>
              <a:noFill/>
              <a:ln w="9525">
                <a:noFill/>
                <a:miter lim="800000"/>
                <a:headEnd/>
                <a:tailEnd/>
              </a:ln>
            </p:spPr>
            <p:txBody>
              <a:bodyPr>
                <a:spAutoFit/>
              </a:bodyPr>
              <a:lstStyle/>
              <a:p>
                <a:r>
                  <a:rPr lang="en-US" sz="1400" b="1" dirty="0"/>
                  <a:t>b.  This Officer’s Overall  Performance is Rated as:  </a:t>
                </a:r>
                <a:r>
                  <a:rPr lang="en-US" sz="1400" dirty="0"/>
                  <a:t>(Select one box representing Rated Officer’s overall performance compared to others of the same grade whom you have rated in your career.  Managed at less than 50% in EXCELS.)  			I currently rate__5__ Army Officers in this grade</a:t>
                </a:r>
                <a:r>
                  <a:rPr lang="en-US" dirty="0"/>
                  <a:t>.</a:t>
                </a:r>
                <a:r>
                  <a:rPr lang="en-US" b="1" dirty="0"/>
                  <a:t> </a:t>
                </a:r>
              </a:p>
            </p:txBody>
          </p:sp>
          <p:sp>
            <p:nvSpPr>
              <p:cNvPr id="31774" name="Rectangle 50"/>
              <p:cNvSpPr>
                <a:spLocks noChangeArrowheads="1"/>
              </p:cNvSpPr>
              <p:nvPr/>
            </p:nvSpPr>
            <p:spPr bwMode="auto">
              <a:xfrm>
                <a:off x="106680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1775" name="Rectangle 51"/>
              <p:cNvSpPr>
                <a:spLocks noChangeArrowheads="1"/>
              </p:cNvSpPr>
              <p:nvPr/>
            </p:nvSpPr>
            <p:spPr bwMode="auto">
              <a:xfrm>
                <a:off x="292608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1776" name="Rectangle 63"/>
              <p:cNvSpPr>
                <a:spLocks noChangeArrowheads="1"/>
              </p:cNvSpPr>
              <p:nvPr/>
            </p:nvSpPr>
            <p:spPr bwMode="auto">
              <a:xfrm>
                <a:off x="493776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1777" name="Rectangle 87"/>
              <p:cNvSpPr>
                <a:spLocks noChangeArrowheads="1"/>
              </p:cNvSpPr>
              <p:nvPr/>
            </p:nvSpPr>
            <p:spPr bwMode="auto">
              <a:xfrm>
                <a:off x="716280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1778" name="TextBox 88"/>
              <p:cNvSpPr txBox="1">
                <a:spLocks noChangeArrowheads="1"/>
              </p:cNvSpPr>
              <p:nvPr/>
            </p:nvSpPr>
            <p:spPr bwMode="auto">
              <a:xfrm>
                <a:off x="76200" y="2636520"/>
                <a:ext cx="8991600" cy="261610"/>
              </a:xfrm>
              <a:prstGeom prst="rect">
                <a:avLst/>
              </a:prstGeom>
              <a:noFill/>
              <a:ln w="9525">
                <a:noFill/>
                <a:miter lim="800000"/>
                <a:headEnd/>
                <a:tailEnd/>
              </a:ln>
            </p:spPr>
            <p:txBody>
              <a:bodyPr>
                <a:spAutoFit/>
              </a:bodyPr>
              <a:lstStyle/>
              <a:p>
                <a:r>
                  <a:rPr lang="en-US" sz="1100" b="1" dirty="0"/>
                  <a:t>Comments:</a:t>
                </a:r>
              </a:p>
            </p:txBody>
          </p:sp>
          <p:sp>
            <p:nvSpPr>
              <p:cNvPr id="31779" name="TextBox 89"/>
              <p:cNvSpPr txBox="1">
                <a:spLocks noChangeArrowheads="1"/>
              </p:cNvSpPr>
              <p:nvPr/>
            </p:nvSpPr>
            <p:spPr bwMode="auto">
              <a:xfrm>
                <a:off x="2484120" y="2286000"/>
                <a:ext cx="1371600" cy="338554"/>
              </a:xfrm>
              <a:prstGeom prst="rect">
                <a:avLst/>
              </a:prstGeom>
              <a:noFill/>
              <a:ln w="9525">
                <a:noFill/>
                <a:miter lim="800000"/>
                <a:headEnd/>
                <a:tailEnd/>
              </a:ln>
            </p:spPr>
            <p:txBody>
              <a:bodyPr>
                <a:spAutoFit/>
              </a:bodyPr>
              <a:lstStyle/>
              <a:p>
                <a:pPr algn="ctr"/>
                <a:endParaRPr lang="en-US" sz="1600" b="1" dirty="0"/>
              </a:p>
            </p:txBody>
          </p:sp>
        </p:grpSp>
        <p:sp>
          <p:nvSpPr>
            <p:cNvPr id="31765" name="TextBox 41"/>
            <p:cNvSpPr txBox="1">
              <a:spLocks noChangeArrowheads="1"/>
            </p:cNvSpPr>
            <p:nvPr/>
          </p:nvSpPr>
          <p:spPr bwMode="auto">
            <a:xfrm>
              <a:off x="923728" y="3454680"/>
              <a:ext cx="856453" cy="195171"/>
            </a:xfrm>
            <a:prstGeom prst="rect">
              <a:avLst/>
            </a:prstGeom>
            <a:noFill/>
            <a:ln w="9525">
              <a:noFill/>
              <a:miter lim="800000"/>
              <a:headEnd/>
              <a:tailEnd/>
            </a:ln>
          </p:spPr>
          <p:txBody>
            <a:bodyPr wrap="none">
              <a:spAutoFit/>
            </a:bodyPr>
            <a:lstStyle/>
            <a:p>
              <a:r>
                <a:rPr lang="en-US" b="1" dirty="0"/>
                <a:t>EXCELS</a:t>
              </a:r>
            </a:p>
          </p:txBody>
        </p:sp>
        <p:sp>
          <p:nvSpPr>
            <p:cNvPr id="31766" name="TextBox 42"/>
            <p:cNvSpPr txBox="1">
              <a:spLocks noChangeArrowheads="1"/>
            </p:cNvSpPr>
            <p:nvPr/>
          </p:nvSpPr>
          <p:spPr bwMode="auto">
            <a:xfrm>
              <a:off x="2567462" y="3454680"/>
              <a:ext cx="1318951" cy="195171"/>
            </a:xfrm>
            <a:prstGeom prst="rect">
              <a:avLst/>
            </a:prstGeom>
            <a:noFill/>
            <a:ln w="9525">
              <a:noFill/>
              <a:miter lim="800000"/>
              <a:headEnd/>
              <a:tailEnd/>
            </a:ln>
          </p:spPr>
          <p:txBody>
            <a:bodyPr wrap="none">
              <a:spAutoFit/>
            </a:bodyPr>
            <a:lstStyle/>
            <a:p>
              <a:r>
                <a:rPr lang="en-US" b="1" dirty="0"/>
                <a:t>PROFICIENT</a:t>
              </a:r>
            </a:p>
          </p:txBody>
        </p:sp>
        <p:sp>
          <p:nvSpPr>
            <p:cNvPr id="31767" name="TextBox 43"/>
            <p:cNvSpPr txBox="1">
              <a:spLocks noChangeArrowheads="1"/>
            </p:cNvSpPr>
            <p:nvPr/>
          </p:nvSpPr>
          <p:spPr bwMode="auto">
            <a:xfrm>
              <a:off x="4697957" y="3454680"/>
              <a:ext cx="1033040" cy="195171"/>
            </a:xfrm>
            <a:prstGeom prst="rect">
              <a:avLst/>
            </a:prstGeom>
            <a:noFill/>
            <a:ln w="9525">
              <a:noFill/>
              <a:miter lim="800000"/>
              <a:headEnd/>
              <a:tailEnd/>
            </a:ln>
          </p:spPr>
          <p:txBody>
            <a:bodyPr wrap="none">
              <a:spAutoFit/>
            </a:bodyPr>
            <a:lstStyle/>
            <a:p>
              <a:r>
                <a:rPr lang="en-US" b="1" dirty="0"/>
                <a:t>CAPABLE</a:t>
              </a:r>
            </a:p>
          </p:txBody>
        </p:sp>
        <p:sp>
          <p:nvSpPr>
            <p:cNvPr id="31768" name="TextBox 44"/>
            <p:cNvSpPr txBox="1">
              <a:spLocks noChangeArrowheads="1"/>
            </p:cNvSpPr>
            <p:nvPr/>
          </p:nvSpPr>
          <p:spPr bwMode="auto">
            <a:xfrm>
              <a:off x="6557860" y="3454680"/>
              <a:ext cx="1860317" cy="195171"/>
            </a:xfrm>
            <a:prstGeom prst="rect">
              <a:avLst/>
            </a:prstGeom>
            <a:noFill/>
            <a:ln w="9525">
              <a:noFill/>
              <a:miter lim="800000"/>
              <a:headEnd/>
              <a:tailEnd/>
            </a:ln>
          </p:spPr>
          <p:txBody>
            <a:bodyPr wrap="none">
              <a:spAutoFit/>
            </a:bodyPr>
            <a:lstStyle/>
            <a:p>
              <a:r>
                <a:rPr lang="en-US" b="1" dirty="0"/>
                <a:t>UNSATISFACTORY</a:t>
              </a:r>
            </a:p>
          </p:txBody>
        </p:sp>
      </p:grpSp>
      <p:sp>
        <p:nvSpPr>
          <p:cNvPr id="78" name="TextBox 77"/>
          <p:cNvSpPr txBox="1">
            <a:spLocks noChangeArrowheads="1"/>
          </p:cNvSpPr>
          <p:nvPr/>
        </p:nvSpPr>
        <p:spPr bwMode="auto">
          <a:xfrm>
            <a:off x="2789238" y="3697288"/>
            <a:ext cx="823912" cy="368300"/>
          </a:xfrm>
          <a:prstGeom prst="rect">
            <a:avLst/>
          </a:prstGeom>
          <a:solidFill>
            <a:srgbClr val="FFFF00"/>
          </a:solidFill>
          <a:ln w="28575">
            <a:solidFill>
              <a:schemeClr val="tx1"/>
            </a:solidFill>
            <a:miter lim="800000"/>
            <a:headEnd/>
            <a:tailEnd/>
          </a:ln>
        </p:spPr>
        <p:txBody>
          <a:bodyPr wrap="none">
            <a:spAutoFit/>
          </a:bodyPr>
          <a:lstStyle/>
          <a:p>
            <a:r>
              <a:rPr lang="en-US" b="1" dirty="0"/>
              <a:t>NORM</a:t>
            </a:r>
          </a:p>
        </p:txBody>
      </p:sp>
      <p:sp>
        <p:nvSpPr>
          <p:cNvPr id="79" name="Rectangle 78"/>
          <p:cNvSpPr>
            <a:spLocks noChangeArrowheads="1"/>
          </p:cNvSpPr>
          <p:nvPr/>
        </p:nvSpPr>
        <p:spPr bwMode="auto">
          <a:xfrm>
            <a:off x="120650" y="4051300"/>
            <a:ext cx="8874125" cy="1077218"/>
          </a:xfrm>
          <a:prstGeom prst="rect">
            <a:avLst/>
          </a:prstGeom>
          <a:noFill/>
          <a:ln w="9525">
            <a:noFill/>
            <a:miter lim="800000"/>
            <a:headEnd/>
            <a:tailEnd/>
          </a:ln>
        </p:spPr>
        <p:txBody>
          <a:bodyPr>
            <a:spAutoFit/>
          </a:bodyPr>
          <a:lstStyle/>
          <a:p>
            <a:r>
              <a:rPr lang="en-US" sz="1600" b="1" dirty="0"/>
              <a:t>CPT Smith's performance as a Company Commander has been superb. Joe demonstrated superior leadership and understanding of all aspects of command. Additionally, CPT Smith has highly advanced organizational skills and leadership ability</a:t>
            </a:r>
            <a:r>
              <a:rPr lang="en-US" sz="1600" b="1" dirty="0" smtClean="0"/>
              <a:t>.</a:t>
            </a:r>
            <a:endParaRPr lang="en-US" sz="1600" b="1" dirty="0"/>
          </a:p>
          <a:p>
            <a:endParaRPr lang="en-US" sz="1600" b="1" dirty="0"/>
          </a:p>
        </p:txBody>
      </p:sp>
      <p:grpSp>
        <p:nvGrpSpPr>
          <p:cNvPr id="5" name="Group 44"/>
          <p:cNvGrpSpPr>
            <a:grpSpLocks/>
          </p:cNvGrpSpPr>
          <p:nvPr/>
        </p:nvGrpSpPr>
        <p:grpSpPr bwMode="auto">
          <a:xfrm>
            <a:off x="2967038" y="3228975"/>
            <a:ext cx="457200" cy="307975"/>
            <a:chOff x="2967135" y="3228392"/>
            <a:chExt cx="457200" cy="307910"/>
          </a:xfrm>
        </p:grpSpPr>
        <p:cxnSp>
          <p:nvCxnSpPr>
            <p:cNvPr id="81" name="Straight Connector 80"/>
            <p:cNvCxnSpPr/>
            <p:nvPr/>
          </p:nvCxnSpPr>
          <p:spPr>
            <a:xfrm flipV="1">
              <a:off x="2967135" y="3237915"/>
              <a:ext cx="457200" cy="288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2976660" y="3228392"/>
              <a:ext cx="438150" cy="307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53" name="Rectangle 82"/>
          <p:cNvSpPr>
            <a:spLocks noChangeArrowheads="1"/>
          </p:cNvSpPr>
          <p:nvPr/>
        </p:nvSpPr>
        <p:spPr bwMode="auto">
          <a:xfrm>
            <a:off x="2286000" y="152400"/>
            <a:ext cx="4406900" cy="461963"/>
          </a:xfrm>
          <a:prstGeom prst="rect">
            <a:avLst/>
          </a:prstGeom>
          <a:noFill/>
          <a:ln w="9525">
            <a:noFill/>
            <a:miter lim="800000"/>
            <a:headEnd/>
            <a:tailEnd/>
          </a:ln>
        </p:spPr>
        <p:txBody>
          <a:bodyPr wrap="none">
            <a:spAutoFit/>
          </a:bodyPr>
          <a:lstStyle/>
          <a:p>
            <a:r>
              <a:rPr lang="en-US" sz="2400" b="1" dirty="0">
                <a:solidFill>
                  <a:schemeClr val="bg1"/>
                </a:solidFill>
              </a:rPr>
              <a:t>Company Grade Form (front)</a:t>
            </a:r>
          </a:p>
        </p:txBody>
      </p:sp>
      <p:grpSp>
        <p:nvGrpSpPr>
          <p:cNvPr id="6" name="Group 62"/>
          <p:cNvGrpSpPr>
            <a:grpSpLocks/>
          </p:cNvGrpSpPr>
          <p:nvPr/>
        </p:nvGrpSpPr>
        <p:grpSpPr bwMode="auto">
          <a:xfrm>
            <a:off x="0" y="2667000"/>
            <a:ext cx="9067800" cy="1404938"/>
            <a:chOff x="122238" y="4233863"/>
            <a:chExt cx="9144000" cy="1404441"/>
          </a:xfrm>
        </p:grpSpPr>
        <p:sp>
          <p:nvSpPr>
            <p:cNvPr id="31756" name="Rectangle 40"/>
            <p:cNvSpPr>
              <a:spLocks noChangeArrowheads="1"/>
            </p:cNvSpPr>
            <p:nvPr/>
          </p:nvSpPr>
          <p:spPr bwMode="auto">
            <a:xfrm>
              <a:off x="152400" y="4237038"/>
              <a:ext cx="9113838" cy="1371600"/>
            </a:xfrm>
            <a:prstGeom prst="rect">
              <a:avLst/>
            </a:prstGeom>
            <a:solidFill>
              <a:srgbClr val="FFFFFF"/>
            </a:solidFill>
            <a:ln w="19050" algn="ctr">
              <a:solidFill>
                <a:srgbClr val="FF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31757" name="TextBox 49"/>
            <p:cNvSpPr txBox="1">
              <a:spLocks noChangeArrowheads="1"/>
            </p:cNvSpPr>
            <p:nvPr/>
          </p:nvSpPr>
          <p:spPr bwMode="auto">
            <a:xfrm>
              <a:off x="122238" y="4233863"/>
              <a:ext cx="9144000" cy="261937"/>
            </a:xfrm>
            <a:prstGeom prst="rect">
              <a:avLst/>
            </a:prstGeom>
            <a:noFill/>
            <a:ln w="9525">
              <a:noFill/>
              <a:miter lim="800000"/>
              <a:headEnd/>
              <a:tailEnd/>
            </a:ln>
          </p:spPr>
          <p:txBody>
            <a:bodyPr>
              <a:spAutoFit/>
            </a:bodyPr>
            <a:lstStyle/>
            <a:p>
              <a:r>
                <a:rPr lang="en-US" sz="1100" b="1" dirty="0">
                  <a:solidFill>
                    <a:srgbClr val="000000"/>
                  </a:solidFill>
                </a:rPr>
                <a:t>HQDA COMPARISON OF THE RATER’S PROFILE AND BOX CHECK AT THE TIME THIS REPORT PROCESSED</a:t>
              </a:r>
            </a:p>
          </p:txBody>
        </p:sp>
        <p:sp>
          <p:nvSpPr>
            <p:cNvPr id="31758" name="Rectangle 50"/>
            <p:cNvSpPr>
              <a:spLocks noChangeArrowheads="1"/>
            </p:cNvSpPr>
            <p:nvPr/>
          </p:nvSpPr>
          <p:spPr bwMode="auto">
            <a:xfrm>
              <a:off x="228600" y="4508500"/>
              <a:ext cx="8686800" cy="3810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31759" name="TextBox 52"/>
            <p:cNvSpPr txBox="1">
              <a:spLocks noChangeArrowheads="1"/>
            </p:cNvSpPr>
            <p:nvPr/>
          </p:nvSpPr>
          <p:spPr bwMode="auto">
            <a:xfrm>
              <a:off x="228600" y="4868863"/>
              <a:ext cx="2514600" cy="769441"/>
            </a:xfrm>
            <a:prstGeom prst="rect">
              <a:avLst/>
            </a:prstGeom>
            <a:noFill/>
            <a:ln w="9525">
              <a:noFill/>
              <a:miter lim="800000"/>
              <a:headEnd/>
              <a:tailEnd/>
            </a:ln>
          </p:spPr>
          <p:txBody>
            <a:bodyPr>
              <a:spAutoFit/>
            </a:bodyPr>
            <a:lstStyle/>
            <a:p>
              <a:r>
                <a:rPr lang="en-US" sz="1100" b="1" dirty="0">
                  <a:solidFill>
                    <a:srgbClr val="000000"/>
                  </a:solidFill>
                </a:rPr>
                <a:t>RO:  CPT SMITH, J</a:t>
              </a:r>
            </a:p>
            <a:p>
              <a:r>
                <a:rPr lang="en-US" sz="1100" b="1" dirty="0">
                  <a:solidFill>
                    <a:srgbClr val="000000"/>
                  </a:solidFill>
                </a:rPr>
                <a:t>SSN:  xxx-xx-xxxx</a:t>
              </a:r>
            </a:p>
            <a:p>
              <a:r>
                <a:rPr lang="en-US" sz="1100" b="1" dirty="0">
                  <a:solidFill>
                    <a:srgbClr val="000000"/>
                  </a:solidFill>
                </a:rPr>
                <a:t>DATE: 20140101</a:t>
              </a:r>
            </a:p>
            <a:p>
              <a:r>
                <a:rPr lang="en-US" sz="1100" b="1" dirty="0">
                  <a:solidFill>
                    <a:srgbClr val="000000"/>
                  </a:solidFill>
                </a:rPr>
                <a:t>RATINGS THIS OFFICER: 1</a:t>
              </a:r>
            </a:p>
          </p:txBody>
        </p:sp>
        <p:sp>
          <p:nvSpPr>
            <p:cNvPr id="31760" name="TextBox 53"/>
            <p:cNvSpPr txBox="1">
              <a:spLocks noChangeArrowheads="1"/>
            </p:cNvSpPr>
            <p:nvPr/>
          </p:nvSpPr>
          <p:spPr bwMode="auto">
            <a:xfrm>
              <a:off x="4114800" y="4865688"/>
              <a:ext cx="2514600" cy="600075"/>
            </a:xfrm>
            <a:prstGeom prst="rect">
              <a:avLst/>
            </a:prstGeom>
            <a:noFill/>
            <a:ln w="9525">
              <a:noFill/>
              <a:miter lim="800000"/>
              <a:headEnd/>
              <a:tailEnd/>
            </a:ln>
          </p:spPr>
          <p:txBody>
            <a:bodyPr>
              <a:spAutoFit/>
            </a:bodyPr>
            <a:lstStyle/>
            <a:p>
              <a:r>
                <a:rPr lang="en-US" sz="1100" b="1" dirty="0">
                  <a:solidFill>
                    <a:srgbClr val="000000"/>
                  </a:solidFill>
                </a:rPr>
                <a:t>R:  LTC BOREK, B</a:t>
              </a:r>
            </a:p>
            <a:p>
              <a:r>
                <a:rPr lang="en-US" sz="1100" b="1" dirty="0">
                  <a:solidFill>
                    <a:srgbClr val="000000"/>
                  </a:solidFill>
                </a:rPr>
                <a:t>SSN:  xxx-xx-xxxx</a:t>
              </a:r>
            </a:p>
            <a:p>
              <a:r>
                <a:rPr lang="en-US" sz="1100" b="1" dirty="0">
                  <a:solidFill>
                    <a:srgbClr val="000000"/>
                  </a:solidFill>
                </a:rPr>
                <a:t>TOTAL RATINGS: 1</a:t>
              </a:r>
            </a:p>
          </p:txBody>
        </p:sp>
        <p:sp>
          <p:nvSpPr>
            <p:cNvPr id="31761" name="TextBox 51"/>
            <p:cNvSpPr txBox="1">
              <a:spLocks noChangeArrowheads="1"/>
            </p:cNvSpPr>
            <p:nvPr/>
          </p:nvSpPr>
          <p:spPr bwMode="auto">
            <a:xfrm>
              <a:off x="3657600" y="4522788"/>
              <a:ext cx="1600200" cy="338137"/>
            </a:xfrm>
            <a:prstGeom prst="rect">
              <a:avLst/>
            </a:prstGeom>
            <a:noFill/>
            <a:ln w="9525">
              <a:noFill/>
              <a:miter lim="800000"/>
              <a:headEnd/>
              <a:tailEnd/>
            </a:ln>
          </p:spPr>
          <p:txBody>
            <a:bodyPr>
              <a:spAutoFit/>
            </a:bodyPr>
            <a:lstStyle/>
            <a:p>
              <a:r>
                <a:rPr lang="en-US" sz="1600" b="1" dirty="0">
                  <a:solidFill>
                    <a:srgbClr val="000000"/>
                  </a:solidFill>
                </a:rPr>
                <a:t>PROFICIENT </a:t>
              </a:r>
            </a:p>
          </p:txBody>
        </p:sp>
      </p:grpSp>
      <p:sp>
        <p:nvSpPr>
          <p:cNvPr id="55" name="Rectangle 53"/>
          <p:cNvSpPr>
            <a:spLocks noChangeArrowheads="1"/>
          </p:cNvSpPr>
          <p:nvPr/>
        </p:nvSpPr>
        <p:spPr bwMode="auto">
          <a:xfrm>
            <a:off x="685800" y="0"/>
            <a:ext cx="7772400" cy="6096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lIns="90488" tIns="44450" rIns="90488" bIns="44450" anchor="ctr"/>
          <a:lstStyle/>
          <a:p>
            <a:pPr algn="ctr" fontAlgn="auto">
              <a:spcBef>
                <a:spcPct val="50000"/>
              </a:spcBef>
              <a:spcAft>
                <a:spcPts val="0"/>
              </a:spcAft>
              <a:defRPr/>
            </a:pPr>
            <a:r>
              <a:rPr lang="en-US" sz="2800" b="1" dirty="0">
                <a:cs typeface="+mn-cs"/>
              </a:rPr>
              <a:t>Part IV – Professionalism </a:t>
            </a:r>
            <a:r>
              <a:rPr lang="en-US" sz="1200" b="1" dirty="0">
                <a:cs typeface="+mn-cs"/>
              </a:rPr>
              <a:t>(Company Grade Form front side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8.33333E-7 4.81481E-6 L 0.1684 -0.25 " pathEditMode="relative" rAng="0" ptsTypes="AA">
                                      <p:cBhvr>
                                        <p:cTn id="6" dur="2000" fill="hold"/>
                                        <p:tgtEl>
                                          <p:spTgt spid="2"/>
                                        </p:tgtEl>
                                        <p:attrNameLst>
                                          <p:attrName>ppt_x</p:attrName>
                                          <p:attrName>ppt_y</p:attrName>
                                        </p:attrNameLst>
                                      </p:cBhvr>
                                      <p:rCtr x="8400" y="-12500"/>
                                    </p:animMotion>
                                  </p:childTnLst>
                                </p:cTn>
                              </p:par>
                              <p:par>
                                <p:cTn id="7" presetID="6" presetClass="emph" presetSubtype="0" fill="hold" nodeType="withEffect">
                                  <p:stCondLst>
                                    <p:cond delay="0"/>
                                  </p:stCondLst>
                                  <p:childTnLst>
                                    <p:animScale>
                                      <p:cBhvr>
                                        <p:cTn id="8" dur="2000" fill="hold"/>
                                        <p:tgtEl>
                                          <p:spTgt spid="2"/>
                                        </p:tgtEl>
                                      </p:cBhvr>
                                      <p:by x="170000" y="170000"/>
                                    </p:animScale>
                                  </p:childTnLst>
                                </p:cTn>
                              </p:par>
                              <p:par>
                                <p:cTn id="9" presetID="10" presetClass="exit" presetSubtype="0" fill="hold" nodeType="withEffect">
                                  <p:stCondLst>
                                    <p:cond delay="0"/>
                                  </p:stCondLst>
                                  <p:childTnLst>
                                    <p:animEffect transition="out" filter="fade">
                                      <p:cBhvr>
                                        <p:cTn id="10" dur="2000"/>
                                        <p:tgtEl>
                                          <p:spTgt spid="43"/>
                                        </p:tgtEl>
                                      </p:cBhvr>
                                    </p:animEffect>
                                    <p:set>
                                      <p:cBhvr>
                                        <p:cTn id="11" dur="1" fill="hold">
                                          <p:stCondLst>
                                            <p:cond delay="1999"/>
                                          </p:stCondLst>
                                        </p:cTn>
                                        <p:tgtEl>
                                          <p:spTgt spid="4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3000"/>
                                        <p:tgtEl>
                                          <p:spTgt spid="2"/>
                                        </p:tgtEl>
                                      </p:cBhvr>
                                    </p:animEffect>
                                    <p:set>
                                      <p:cBhvr>
                                        <p:cTn id="14" dur="1" fill="hold">
                                          <p:stCondLst>
                                            <p:cond delay="2999"/>
                                          </p:stCondLst>
                                        </p:cTn>
                                        <p:tgtEl>
                                          <p:spTgt spid="2"/>
                                        </p:tgtEl>
                                        <p:attrNameLst>
                                          <p:attrName>style.visibility</p:attrName>
                                        </p:attrNameLst>
                                      </p:cBhvr>
                                      <p:to>
                                        <p:strVal val="hidden"/>
                                      </p:to>
                                    </p:set>
                                  </p:childTnLst>
                                </p:cTn>
                              </p:par>
                              <p:par>
                                <p:cTn id="15" presetID="53"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2000" fill="hold"/>
                                        <p:tgtEl>
                                          <p:spTgt spid="78"/>
                                        </p:tgtEl>
                                        <p:attrNameLst>
                                          <p:attrName>ppt_w</p:attrName>
                                        </p:attrNameLst>
                                      </p:cBhvr>
                                      <p:tavLst>
                                        <p:tav tm="0">
                                          <p:val>
                                            <p:fltVal val="0"/>
                                          </p:val>
                                        </p:tav>
                                        <p:tav tm="100000">
                                          <p:val>
                                            <p:strVal val="#ppt_w"/>
                                          </p:val>
                                        </p:tav>
                                      </p:tavLst>
                                    </p:anim>
                                    <p:anim calcmode="lin" valueType="num">
                                      <p:cBhvr>
                                        <p:cTn id="18" dur="2000" fill="hold"/>
                                        <p:tgtEl>
                                          <p:spTgt spid="78"/>
                                        </p:tgtEl>
                                        <p:attrNameLst>
                                          <p:attrName>ppt_h</p:attrName>
                                        </p:attrNameLst>
                                      </p:cBhvr>
                                      <p:tavLst>
                                        <p:tav tm="0">
                                          <p:val>
                                            <p:fltVal val="0"/>
                                          </p:val>
                                        </p:tav>
                                        <p:tav tm="100000">
                                          <p:val>
                                            <p:strVal val="#ppt_h"/>
                                          </p:val>
                                        </p:tav>
                                      </p:tavLst>
                                    </p:anim>
                                    <p:animEffect transition="in" filter="fade">
                                      <p:cBhvr>
                                        <p:cTn id="19" dur="20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2000"/>
                                        <p:tgtEl>
                                          <p:spTgt spid="79"/>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xit" presetSubtype="0" fill="hold" grpId="0" nodeType="withEffect">
                                  <p:stCondLst>
                                    <p:cond delay="0"/>
                                  </p:stCondLst>
                                  <p:childTnLst>
                                    <p:animEffect transition="out" filter="fade">
                                      <p:cBhvr>
                                        <p:cTn id="30" dur="2000"/>
                                        <p:tgtEl>
                                          <p:spTgt spid="44"/>
                                        </p:tgtEl>
                                      </p:cBhvr>
                                    </p:animEffect>
                                    <p:set>
                                      <p:cBhvr>
                                        <p:cTn id="31" dur="1" fill="hold">
                                          <p:stCondLst>
                                            <p:cond delay="1999"/>
                                          </p:stCondLst>
                                        </p:cTn>
                                        <p:tgtEl>
                                          <p:spTgt spid="4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8" grpId="0" animBg="1"/>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0" y="609600"/>
            <a:ext cx="6315075" cy="62484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t="65521" b="13112"/>
          <a:stretch>
            <a:fillRect/>
          </a:stretch>
        </p:blipFill>
        <p:spPr bwMode="auto">
          <a:xfrm>
            <a:off x="0" y="5257800"/>
            <a:ext cx="6477000" cy="1195388"/>
          </a:xfrm>
          <a:prstGeom prst="rect">
            <a:avLst/>
          </a:prstGeom>
          <a:noFill/>
          <a:ln w="9525">
            <a:noFill/>
            <a:miter lim="800000"/>
            <a:headEnd/>
            <a:tailEnd/>
          </a:ln>
        </p:spPr>
      </p:pic>
      <p:grpSp>
        <p:nvGrpSpPr>
          <p:cNvPr id="2" name="Group 14"/>
          <p:cNvGrpSpPr>
            <a:grpSpLocks/>
          </p:cNvGrpSpPr>
          <p:nvPr/>
        </p:nvGrpSpPr>
        <p:grpSpPr bwMode="auto">
          <a:xfrm>
            <a:off x="0" y="990600"/>
            <a:ext cx="9144000" cy="4908550"/>
            <a:chOff x="228600" y="1524000"/>
            <a:chExt cx="8763000" cy="2209800"/>
          </a:xfrm>
        </p:grpSpPr>
        <p:pic>
          <p:nvPicPr>
            <p:cNvPr id="32776" name="Picture 27" descr="Broadening.JPG"/>
            <p:cNvPicPr>
              <a:picLocks noChangeAspect="1"/>
            </p:cNvPicPr>
            <p:nvPr/>
          </p:nvPicPr>
          <p:blipFill>
            <a:blip r:embed="rId5" cstate="print"/>
            <a:srcRect/>
            <a:stretch>
              <a:fillRect/>
            </a:stretch>
          </p:blipFill>
          <p:spPr bwMode="auto">
            <a:xfrm>
              <a:off x="228600" y="1524000"/>
              <a:ext cx="8763000" cy="2209800"/>
            </a:xfrm>
            <a:prstGeom prst="rect">
              <a:avLst/>
            </a:prstGeom>
            <a:noFill/>
            <a:ln w="9525">
              <a:solidFill>
                <a:schemeClr val="tx1"/>
              </a:solidFill>
              <a:miter lim="800000"/>
              <a:headEnd/>
              <a:tailEnd/>
            </a:ln>
          </p:spPr>
        </p:pic>
        <p:sp>
          <p:nvSpPr>
            <p:cNvPr id="7" name="Oval 6"/>
            <p:cNvSpPr/>
            <p:nvPr/>
          </p:nvSpPr>
          <p:spPr>
            <a:xfrm>
              <a:off x="4870252" y="2519554"/>
              <a:ext cx="914333" cy="345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4902200" y="2989100"/>
              <a:ext cx="914334" cy="345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9" name="TextBox 8"/>
          <p:cNvSpPr txBox="1">
            <a:spLocks noChangeArrowheads="1"/>
          </p:cNvSpPr>
          <p:nvPr/>
        </p:nvSpPr>
        <p:spPr bwMode="auto">
          <a:xfrm>
            <a:off x="838200" y="3886200"/>
            <a:ext cx="7985125" cy="369888"/>
          </a:xfrm>
          <a:prstGeom prst="rect">
            <a:avLst/>
          </a:prstGeom>
          <a:noFill/>
          <a:ln w="9525">
            <a:noFill/>
            <a:miter lim="800000"/>
            <a:headEnd/>
            <a:tailEnd/>
          </a:ln>
        </p:spPr>
        <p:txBody>
          <a:bodyPr wrap="none">
            <a:spAutoFit/>
          </a:bodyPr>
          <a:lstStyle/>
          <a:p>
            <a:r>
              <a:rPr lang="en-US" b="1" dirty="0"/>
              <a:t>Joint/COCOM Staff, CTC O/C, Assistant PMS  (REF DA PAM 600-3/600-4)</a:t>
            </a:r>
          </a:p>
        </p:txBody>
      </p:sp>
      <p:sp>
        <p:nvSpPr>
          <p:cNvPr id="10" name="TextBox 9"/>
          <p:cNvSpPr txBox="1">
            <a:spLocks noChangeArrowheads="1"/>
          </p:cNvSpPr>
          <p:nvPr/>
        </p:nvSpPr>
        <p:spPr bwMode="auto">
          <a:xfrm>
            <a:off x="838200" y="5181600"/>
            <a:ext cx="7691438" cy="369888"/>
          </a:xfrm>
          <a:prstGeom prst="rect">
            <a:avLst/>
          </a:prstGeom>
          <a:noFill/>
          <a:ln w="9525">
            <a:noFill/>
            <a:miter lim="800000"/>
            <a:headEnd/>
            <a:tailEnd/>
          </a:ln>
        </p:spPr>
        <p:txBody>
          <a:bodyPr wrap="none">
            <a:spAutoFit/>
          </a:bodyPr>
          <a:lstStyle/>
          <a:p>
            <a:r>
              <a:rPr lang="en-US" b="1" dirty="0"/>
              <a:t>BDE XO, Division/Corps Staff, ASCC Staff (REF DA PAM 600-3/600-4)</a:t>
            </a:r>
          </a:p>
        </p:txBody>
      </p:sp>
      <p:sp>
        <p:nvSpPr>
          <p:cNvPr id="32775" name="Rectangle 10"/>
          <p:cNvSpPr>
            <a:spLocks noChangeArrowheads="1"/>
          </p:cNvSpPr>
          <p:nvPr/>
        </p:nvSpPr>
        <p:spPr bwMode="auto">
          <a:xfrm>
            <a:off x="685800" y="0"/>
            <a:ext cx="7543800" cy="523875"/>
          </a:xfrm>
          <a:prstGeom prst="rect">
            <a:avLst/>
          </a:prstGeom>
          <a:solidFill>
            <a:srgbClr val="FFFF66"/>
          </a:solidFill>
          <a:ln w="9525">
            <a:noFill/>
            <a:miter lim="800000"/>
            <a:headEnd/>
            <a:tailEnd/>
          </a:ln>
        </p:spPr>
        <p:txBody>
          <a:bodyPr>
            <a:spAutoFit/>
          </a:bodyPr>
          <a:lstStyle/>
          <a:p>
            <a:pPr algn="ctr"/>
            <a:r>
              <a:rPr lang="en-US" sz="2800" b="1" dirty="0"/>
              <a:t>Field Grade Form O4/O5; CW3-CW5 (front)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38889E-6 2.59259E-6 L 0.19601 -0.22315 " pathEditMode="relative" rAng="0" ptsTypes="AA">
                                      <p:cBhvr>
                                        <p:cTn id="6" dur="2000" fill="hold"/>
                                        <p:tgtEl>
                                          <p:spTgt spid="4"/>
                                        </p:tgtEl>
                                        <p:attrNameLst>
                                          <p:attrName>ppt_x</p:attrName>
                                          <p:attrName>ppt_y</p:attrName>
                                        </p:attrNameLst>
                                      </p:cBhvr>
                                      <p:rCtr x="9800" y="-1120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4"/>
                                        </p:tgtEl>
                                      </p:cBhvr>
                                      <p:by x="165000" y="165000"/>
                                    </p:animScale>
                                  </p:childTnLst>
                                </p:cTn>
                              </p:par>
                              <p:par>
                                <p:cTn id="10" presetID="10" presetClass="exit" presetSubtype="0" fill="hold" nodeType="with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00013" y="990600"/>
            <a:ext cx="5310187" cy="5410200"/>
          </a:xfrm>
          <a:prstGeom prst="rect">
            <a:avLst/>
          </a:prstGeom>
          <a:noFill/>
          <a:ln w="9525">
            <a:noFill/>
            <a:miter lim="800000"/>
            <a:headEnd/>
            <a:tailEnd/>
          </a:ln>
        </p:spPr>
      </p:pic>
      <p:sp>
        <p:nvSpPr>
          <p:cNvPr id="22" name="Rectangle 21"/>
          <p:cNvSpPr>
            <a:spLocks noChangeArrowheads="1"/>
          </p:cNvSpPr>
          <p:nvPr/>
        </p:nvSpPr>
        <p:spPr bwMode="auto">
          <a:xfrm>
            <a:off x="5476875" y="1049338"/>
            <a:ext cx="3495675" cy="1908175"/>
          </a:xfrm>
          <a:prstGeom prst="rect">
            <a:avLst/>
          </a:prstGeom>
          <a:noFill/>
          <a:ln w="9525">
            <a:noFill/>
            <a:miter lim="800000"/>
            <a:headEnd/>
            <a:tailEnd/>
          </a:ln>
        </p:spPr>
        <p:txBody>
          <a:bodyPr>
            <a:spAutoFit/>
          </a:bodyPr>
          <a:lstStyle/>
          <a:p>
            <a:pPr marL="288925" indent="-288925">
              <a:spcBef>
                <a:spcPts val="600"/>
              </a:spcBef>
              <a:buFont typeface="Wingdings" pitchFamily="2" charset="2"/>
              <a:buChar char="q"/>
            </a:pPr>
            <a:r>
              <a:rPr lang="en-US" sz="1400" b="1" dirty="0"/>
              <a:t>Focused on core attributes and competencies in ADRP 6-22</a:t>
            </a:r>
          </a:p>
          <a:p>
            <a:pPr marL="288925" indent="-288925">
              <a:spcBef>
                <a:spcPts val="600"/>
              </a:spcBef>
              <a:buFont typeface="Wingdings" pitchFamily="2" charset="2"/>
              <a:buChar char="q"/>
            </a:pPr>
            <a:r>
              <a:rPr lang="en-US" sz="1400" b="1" dirty="0"/>
              <a:t>More prescriptive</a:t>
            </a:r>
          </a:p>
          <a:p>
            <a:pPr marL="288925" indent="-288925">
              <a:spcBef>
                <a:spcPts val="600"/>
              </a:spcBef>
              <a:buFont typeface="Wingdings" pitchFamily="2" charset="2"/>
              <a:buChar char="q"/>
            </a:pPr>
            <a:r>
              <a:rPr lang="en-US" sz="1400" b="1" dirty="0"/>
              <a:t>Performance based assessment</a:t>
            </a:r>
          </a:p>
          <a:p>
            <a:pPr marL="288925" indent="-288925">
              <a:spcBef>
                <a:spcPts val="600"/>
              </a:spcBef>
              <a:buFont typeface="Wingdings" pitchFamily="2" charset="2"/>
              <a:buChar char="q"/>
            </a:pPr>
            <a:r>
              <a:rPr lang="en-US" sz="1400" b="1" dirty="0"/>
              <a:t>Narrative only (3-4 lines per entry)</a:t>
            </a:r>
          </a:p>
          <a:p>
            <a:pPr marL="288925" indent="-288925">
              <a:spcBef>
                <a:spcPts val="600"/>
              </a:spcBef>
              <a:buFont typeface="Wingdings" pitchFamily="2" charset="2"/>
              <a:buChar char="q"/>
            </a:pPr>
            <a:r>
              <a:rPr lang="en-US" sz="1400" b="1" dirty="0"/>
              <a:t>Encourages specific discussion with rated officer on desired traits</a:t>
            </a:r>
          </a:p>
        </p:txBody>
      </p:sp>
      <p:grpSp>
        <p:nvGrpSpPr>
          <p:cNvPr id="2" name="Group 20"/>
          <p:cNvGrpSpPr>
            <a:grpSpLocks/>
          </p:cNvGrpSpPr>
          <p:nvPr/>
        </p:nvGrpSpPr>
        <p:grpSpPr bwMode="auto">
          <a:xfrm>
            <a:off x="123825" y="1143000"/>
            <a:ext cx="5286375" cy="852488"/>
            <a:chOff x="124239" y="852854"/>
            <a:chExt cx="5309113" cy="852859"/>
          </a:xfrm>
        </p:grpSpPr>
        <p:sp>
          <p:nvSpPr>
            <p:cNvPr id="24" name="Rectangle 23"/>
            <p:cNvSpPr/>
            <p:nvPr/>
          </p:nvSpPr>
          <p:spPr>
            <a:xfrm>
              <a:off x="136994" y="857619"/>
              <a:ext cx="5272444" cy="8306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3812" name="Picture 2"/>
            <p:cNvPicPr>
              <a:picLocks noChangeAspect="1" noChangeArrowheads="1"/>
            </p:cNvPicPr>
            <p:nvPr/>
          </p:nvPicPr>
          <p:blipFill>
            <a:blip r:embed="rId4" cstate="print"/>
            <a:srcRect b="84236"/>
            <a:stretch>
              <a:fillRect/>
            </a:stretch>
          </p:blipFill>
          <p:spPr bwMode="auto">
            <a:xfrm>
              <a:off x="124239" y="854599"/>
              <a:ext cx="5309113" cy="851114"/>
            </a:xfrm>
            <a:prstGeom prst="rect">
              <a:avLst/>
            </a:prstGeom>
            <a:noFill/>
            <a:ln w="9525">
              <a:noFill/>
              <a:miter lim="800000"/>
              <a:headEnd/>
              <a:tailEnd/>
            </a:ln>
          </p:spPr>
        </p:pic>
        <p:sp>
          <p:nvSpPr>
            <p:cNvPr id="26" name="Rectangle 25"/>
            <p:cNvSpPr/>
            <p:nvPr/>
          </p:nvSpPr>
          <p:spPr>
            <a:xfrm>
              <a:off x="132211" y="852854"/>
              <a:ext cx="5293170" cy="8433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3797" name="Rectangle 21"/>
          <p:cNvSpPr>
            <a:spLocks noChangeArrowheads="1"/>
          </p:cNvSpPr>
          <p:nvPr/>
        </p:nvSpPr>
        <p:spPr bwMode="auto">
          <a:xfrm>
            <a:off x="5538788" y="5110163"/>
            <a:ext cx="3427412" cy="646112"/>
          </a:xfrm>
          <a:prstGeom prst="rect">
            <a:avLst/>
          </a:prstGeom>
          <a:solidFill>
            <a:srgbClr val="FFFF00"/>
          </a:solidFill>
          <a:ln w="28575">
            <a:solidFill>
              <a:schemeClr val="tx1"/>
            </a:solidFill>
            <a:miter lim="800000"/>
            <a:headEnd/>
            <a:tailEnd/>
          </a:ln>
        </p:spPr>
        <p:txBody>
          <a:bodyPr>
            <a:spAutoFit/>
          </a:bodyPr>
          <a:lstStyle/>
          <a:p>
            <a:r>
              <a:rPr lang="en-US" b="1" dirty="0">
                <a:solidFill>
                  <a:srgbClr val="000000"/>
                </a:solidFill>
              </a:rPr>
              <a:t>Comments on performance – not potential</a:t>
            </a:r>
          </a:p>
        </p:txBody>
      </p:sp>
      <p:grpSp>
        <p:nvGrpSpPr>
          <p:cNvPr id="3" name="Group 33"/>
          <p:cNvGrpSpPr>
            <a:grpSpLocks/>
          </p:cNvGrpSpPr>
          <p:nvPr/>
        </p:nvGrpSpPr>
        <p:grpSpPr bwMode="auto">
          <a:xfrm>
            <a:off x="127000" y="1828800"/>
            <a:ext cx="9017000" cy="4454525"/>
            <a:chOff x="127000" y="1442936"/>
            <a:chExt cx="9017000" cy="4454011"/>
          </a:xfrm>
        </p:grpSpPr>
        <p:grpSp>
          <p:nvGrpSpPr>
            <p:cNvPr id="33801" name="Group 9"/>
            <p:cNvGrpSpPr>
              <a:grpSpLocks/>
            </p:cNvGrpSpPr>
            <p:nvPr/>
          </p:nvGrpSpPr>
          <p:grpSpPr bwMode="auto">
            <a:xfrm>
              <a:off x="127000" y="1442936"/>
              <a:ext cx="8883650" cy="4454011"/>
              <a:chOff x="127000" y="2539997"/>
              <a:chExt cx="8883650" cy="1438257"/>
            </a:xfrm>
          </p:grpSpPr>
          <p:sp>
            <p:nvSpPr>
              <p:cNvPr id="32" name="Rectangle 31"/>
              <p:cNvSpPr/>
              <p:nvPr/>
            </p:nvSpPr>
            <p:spPr>
              <a:xfrm>
                <a:off x="152400" y="2539997"/>
                <a:ext cx="8858250" cy="14382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TextBox 32"/>
              <p:cNvSpPr txBox="1"/>
              <p:nvPr/>
            </p:nvSpPr>
            <p:spPr>
              <a:xfrm>
                <a:off x="127000" y="2541022"/>
                <a:ext cx="2400300" cy="516665"/>
              </a:xfrm>
              <a:prstGeom prst="rect">
                <a:avLst/>
              </a:prstGeom>
              <a:noFill/>
            </p:spPr>
            <p:txBody>
              <a:bodyPr>
                <a:spAutoFit/>
              </a:bodyPr>
              <a:lstStyle/>
              <a:p>
                <a:pPr marL="171450" indent="-171450">
                  <a:buFontTx/>
                  <a:buAutoNum type="alphaLcPeriod" startAt="3"/>
                  <a:defRPr/>
                </a:pPr>
                <a:r>
                  <a:rPr lang="en-US" sz="1400" b="1" dirty="0">
                    <a:latin typeface="Arial" pitchFamily="34" charset="0"/>
                    <a:cs typeface="Arial" pitchFamily="34" charset="0"/>
                  </a:rPr>
                  <a:t>1) </a:t>
                </a:r>
                <a:r>
                  <a:rPr lang="en-US" sz="1400" b="1" u="sng" dirty="0">
                    <a:latin typeface="Arial" pitchFamily="34" charset="0"/>
                    <a:cs typeface="Arial" pitchFamily="34" charset="0"/>
                  </a:rPr>
                  <a:t>Character:</a:t>
                </a:r>
              </a:p>
              <a:p>
                <a:pPr>
                  <a:defRPr/>
                </a:pPr>
                <a:r>
                  <a:rPr lang="en-US" sz="1400" b="1" dirty="0">
                    <a:latin typeface="Arial" pitchFamily="34" charset="0"/>
                    <a:cs typeface="Arial" pitchFamily="34" charset="0"/>
                  </a:rPr>
                  <a:t>(Adherence to </a:t>
                </a:r>
                <a:r>
                  <a:rPr lang="en-US" sz="1400" b="1" i="1" dirty="0">
                    <a:latin typeface="Arial" pitchFamily="34" charset="0"/>
                    <a:cs typeface="Arial" pitchFamily="34" charset="0"/>
                  </a:rPr>
                  <a:t>Army Values, Empathy, and Warrior Ethos/Service Ethos and Discipline. Fully Supports SHARP, EO and EEO)</a:t>
                </a:r>
                <a:r>
                  <a:rPr lang="en-US" sz="1400" b="1" dirty="0">
                    <a:latin typeface="Arial" pitchFamily="34" charset="0"/>
                    <a:cs typeface="Arial" pitchFamily="34" charset="0"/>
                  </a:rPr>
                  <a:t> </a:t>
                </a:r>
              </a:p>
            </p:txBody>
          </p:sp>
          <p:cxnSp>
            <p:nvCxnSpPr>
              <p:cNvPr id="34" name="Straight Connector 33"/>
              <p:cNvCxnSpPr/>
              <p:nvPr/>
            </p:nvCxnSpPr>
            <p:spPr>
              <a:xfrm flipH="1">
                <a:off x="2547938" y="2541022"/>
                <a:ext cx="17462" cy="1437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2" idx="3"/>
              </p:cNvCxnSpPr>
              <p:nvPr/>
            </p:nvCxnSpPr>
            <p:spPr>
              <a:xfrm>
                <a:off x="152400" y="3244774"/>
                <a:ext cx="8858250" cy="14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808" name="TextBox 28"/>
              <p:cNvSpPr txBox="1">
                <a:spLocks noChangeArrowheads="1"/>
              </p:cNvSpPr>
              <p:nvPr/>
            </p:nvSpPr>
            <p:spPr bwMode="auto">
              <a:xfrm>
                <a:off x="133350" y="3248738"/>
                <a:ext cx="2381250" cy="308058"/>
              </a:xfrm>
              <a:prstGeom prst="rect">
                <a:avLst/>
              </a:prstGeom>
              <a:noFill/>
              <a:ln w="9525">
                <a:noFill/>
                <a:miter lim="800000"/>
                <a:headEnd/>
                <a:tailEnd/>
              </a:ln>
            </p:spPr>
            <p:txBody>
              <a:bodyPr>
                <a:spAutoFit/>
              </a:bodyPr>
              <a:lstStyle/>
              <a:p>
                <a:pPr>
                  <a:buFontTx/>
                  <a:buAutoNum type="alphaLcPeriod" startAt="3"/>
                </a:pPr>
                <a:r>
                  <a:rPr lang="en-US" sz="1400" b="1" dirty="0"/>
                  <a:t> 2) </a:t>
                </a:r>
                <a:r>
                  <a:rPr lang="en-US" sz="1400" b="1" u="sng" dirty="0"/>
                  <a:t>Presence:</a:t>
                </a:r>
                <a:r>
                  <a:rPr lang="en-US" sz="1400" b="1" dirty="0"/>
                  <a:t> (Military and Professional </a:t>
                </a:r>
                <a:r>
                  <a:rPr lang="en-US" sz="1400" b="1" i="1" dirty="0"/>
                  <a:t>Bearing, Fitness, Confident, Resilient</a:t>
                </a:r>
                <a:r>
                  <a:rPr lang="en-US" sz="1400" b="1" dirty="0"/>
                  <a:t>)</a:t>
                </a:r>
                <a:endParaRPr lang="en-US" sz="1400" b="1" u="sng" dirty="0"/>
              </a:p>
            </p:txBody>
          </p:sp>
          <p:sp>
            <p:nvSpPr>
              <p:cNvPr id="33809" name="Rectangle 29"/>
              <p:cNvSpPr>
                <a:spLocks noChangeArrowheads="1"/>
              </p:cNvSpPr>
              <p:nvPr/>
            </p:nvSpPr>
            <p:spPr bwMode="auto">
              <a:xfrm>
                <a:off x="2559050" y="2569335"/>
                <a:ext cx="6375400" cy="109323"/>
              </a:xfrm>
              <a:prstGeom prst="rect">
                <a:avLst/>
              </a:prstGeom>
              <a:noFill/>
              <a:ln w="9525">
                <a:noFill/>
                <a:miter lim="800000"/>
                <a:headEnd/>
                <a:tailEnd/>
              </a:ln>
            </p:spPr>
            <p:txBody>
              <a:bodyPr>
                <a:spAutoFit/>
              </a:bodyPr>
              <a:lstStyle/>
              <a:p>
                <a:endParaRPr lang="en-US" sz="1600" b="1" dirty="0"/>
              </a:p>
            </p:txBody>
          </p:sp>
          <p:sp>
            <p:nvSpPr>
              <p:cNvPr id="33810" name="Rectangle 30"/>
              <p:cNvSpPr>
                <a:spLocks noChangeArrowheads="1"/>
              </p:cNvSpPr>
              <p:nvPr/>
            </p:nvSpPr>
            <p:spPr bwMode="auto">
              <a:xfrm>
                <a:off x="2552700" y="3250673"/>
                <a:ext cx="6426200" cy="109323"/>
              </a:xfrm>
              <a:prstGeom prst="rect">
                <a:avLst/>
              </a:prstGeom>
              <a:noFill/>
              <a:ln w="9525">
                <a:noFill/>
                <a:miter lim="800000"/>
                <a:headEnd/>
                <a:tailEnd/>
              </a:ln>
            </p:spPr>
            <p:txBody>
              <a:bodyPr>
                <a:spAutoFit/>
              </a:bodyPr>
              <a:lstStyle/>
              <a:p>
                <a:endParaRPr lang="en-US" sz="1600" b="1" dirty="0"/>
              </a:p>
            </p:txBody>
          </p:sp>
        </p:grpSp>
        <p:sp>
          <p:nvSpPr>
            <p:cNvPr id="33802" name="Rectangle 31"/>
            <p:cNvSpPr>
              <a:spLocks noChangeArrowheads="1"/>
            </p:cNvSpPr>
            <p:nvPr/>
          </p:nvSpPr>
          <p:spPr bwMode="auto">
            <a:xfrm>
              <a:off x="2568378" y="1467698"/>
              <a:ext cx="6575622" cy="1384835"/>
            </a:xfrm>
            <a:prstGeom prst="rect">
              <a:avLst/>
            </a:prstGeom>
            <a:noFill/>
            <a:ln w="9525">
              <a:noFill/>
              <a:miter lim="800000"/>
              <a:headEnd/>
              <a:tailEnd/>
            </a:ln>
          </p:spPr>
          <p:txBody>
            <a:bodyPr>
              <a:spAutoFit/>
            </a:bodyPr>
            <a:lstStyle/>
            <a:p>
              <a:r>
                <a:rPr lang="en-US" sz="1400" b="1" dirty="0"/>
                <a:t>CPT Smith embodies the Army Values in all that he does.  Joe tactfully instills discipline and the Warrior Ethos in his subordinates to the highest standards.  He uses sound, informed judgment and upholds high ethical standards when planning, preparing, and executing operations. He fosters a climate of dignity and respect, and fully supports the EO, EEO, and the Commander's SHARP program. </a:t>
              </a:r>
            </a:p>
          </p:txBody>
        </p:sp>
        <p:sp>
          <p:nvSpPr>
            <p:cNvPr id="33803" name="Rectangle 32"/>
            <p:cNvSpPr>
              <a:spLocks noChangeArrowheads="1"/>
            </p:cNvSpPr>
            <p:nvPr/>
          </p:nvSpPr>
          <p:spPr bwMode="auto">
            <a:xfrm>
              <a:off x="2543369" y="3647315"/>
              <a:ext cx="6426200" cy="1169416"/>
            </a:xfrm>
            <a:prstGeom prst="rect">
              <a:avLst/>
            </a:prstGeom>
            <a:noFill/>
            <a:ln w="9525">
              <a:noFill/>
              <a:miter lim="800000"/>
              <a:headEnd/>
              <a:tailEnd/>
            </a:ln>
          </p:spPr>
          <p:txBody>
            <a:bodyPr>
              <a:spAutoFit/>
            </a:bodyPr>
            <a:lstStyle/>
            <a:p>
              <a:r>
                <a:rPr lang="en-US" sz="1400" b="1" dirty="0"/>
                <a:t>CPT Smith displays confidence and enthusiasm while projecting a positive command presence that permeates throughout his unit as evidenced by his company’s APFT average of 275, the best in the brigade.  Joe possesses the ability to handle stressful situations and maintain a professional military bearing when faced with adversity.</a:t>
              </a:r>
            </a:p>
          </p:txBody>
        </p:sp>
      </p:grpSp>
      <p:sp>
        <p:nvSpPr>
          <p:cNvPr id="33799" name="Rectangle 38"/>
          <p:cNvSpPr>
            <a:spLocks noChangeArrowheads="1"/>
          </p:cNvSpPr>
          <p:nvPr/>
        </p:nvSpPr>
        <p:spPr bwMode="auto">
          <a:xfrm>
            <a:off x="1143000" y="0"/>
            <a:ext cx="7010400" cy="830263"/>
          </a:xfrm>
          <a:prstGeom prst="rect">
            <a:avLst/>
          </a:prstGeom>
          <a:solidFill>
            <a:srgbClr val="FFFF66"/>
          </a:solidFill>
          <a:ln w="9525">
            <a:noFill/>
            <a:miter lim="800000"/>
            <a:headEnd/>
            <a:tailEnd/>
          </a:ln>
        </p:spPr>
        <p:txBody>
          <a:bodyPr>
            <a:spAutoFit/>
          </a:bodyPr>
          <a:lstStyle/>
          <a:p>
            <a:pPr marL="342900" indent="-342900" algn="ctr">
              <a:buClr>
                <a:srgbClr val="000000"/>
              </a:buClr>
            </a:pPr>
            <a:r>
              <a:rPr lang="en-US" sz="2400" b="1" dirty="0"/>
              <a:t>Rater Assessment: </a:t>
            </a:r>
          </a:p>
          <a:p>
            <a:pPr marL="342900" indent="-342900" algn="ctr">
              <a:buClr>
                <a:srgbClr val="000000"/>
              </a:buClr>
            </a:pPr>
            <a:r>
              <a:rPr lang="en-US" sz="2400" b="1" dirty="0"/>
              <a:t>Company Grade Plate 2LT-CPT; WO1-CW2</a:t>
            </a:r>
          </a:p>
        </p:txBody>
      </p:sp>
      <p:sp>
        <p:nvSpPr>
          <p:cNvPr id="33800" name="TextBox 24"/>
          <p:cNvSpPr txBox="1">
            <a:spLocks noChangeArrowheads="1"/>
          </p:cNvSpPr>
          <p:nvPr/>
        </p:nvSpPr>
        <p:spPr bwMode="auto">
          <a:xfrm>
            <a:off x="5105400" y="3581400"/>
            <a:ext cx="685800" cy="369888"/>
          </a:xfrm>
          <a:prstGeom prst="rect">
            <a:avLst/>
          </a:prstGeom>
          <a:noFill/>
          <a:ln w="9525">
            <a:noFill/>
            <a:miter lim="800000"/>
            <a:headEnd/>
            <a:tailEnd/>
          </a:ln>
        </p:spPr>
        <p:txBody>
          <a:bodyP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5.55556E-7 -2.59259E-6 L 0.18472 0.3794 " pathEditMode="relative" rAng="0" ptsTypes="AA">
                                      <p:cBhvr>
                                        <p:cTn id="6" dur="2000" fill="hold"/>
                                        <p:tgtEl>
                                          <p:spTgt spid="2"/>
                                        </p:tgtEl>
                                        <p:attrNameLst>
                                          <p:attrName>ppt_x</p:attrName>
                                          <p:attrName>ppt_y</p:attrName>
                                        </p:attrNameLst>
                                      </p:cBhvr>
                                      <p:rCtr x="9200" y="1900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
                                        </p:tgtEl>
                                      </p:cBhvr>
                                      <p:by x="165000" y="165000"/>
                                    </p:animScale>
                                  </p:childTnLst>
                                </p:cTn>
                              </p:par>
                            </p:childTnLst>
                          </p:cTn>
                        </p:par>
                        <p:par>
                          <p:cTn id="10" fill="hold">
                            <p:stCondLst>
                              <p:cond delay="4000"/>
                            </p:stCondLst>
                            <p:childTnLst>
                              <p:par>
                                <p:cTn id="11" presetID="10" presetClass="exit" presetSubtype="0" fill="hold" nodeType="after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2"/>
                                        </p:tgtEl>
                                      </p:cBhvr>
                                    </p:animEffect>
                                    <p:set>
                                      <p:cBhvr>
                                        <p:cTn id="16" dur="1" fill="hold">
                                          <p:stCondLst>
                                            <p:cond delay="1999"/>
                                          </p:stCondLst>
                                        </p:cTn>
                                        <p:tgtEl>
                                          <p:spTgt spid="2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04800" y="773113"/>
            <a:ext cx="4953000" cy="550068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675" t="449" r="974" b="69997"/>
          <a:stretch>
            <a:fillRect/>
          </a:stretch>
        </p:blipFill>
        <p:spPr bwMode="auto">
          <a:xfrm>
            <a:off x="304800" y="762000"/>
            <a:ext cx="4965700" cy="1066800"/>
          </a:xfrm>
          <a:prstGeom prst="rect">
            <a:avLst/>
          </a:prstGeom>
          <a:noFill/>
          <a:ln w="9525">
            <a:noFill/>
            <a:miter lim="800000"/>
            <a:headEnd/>
            <a:tailEnd/>
          </a:ln>
        </p:spPr>
      </p:pic>
      <p:grpSp>
        <p:nvGrpSpPr>
          <p:cNvPr id="2" name="Group 18"/>
          <p:cNvGrpSpPr>
            <a:grpSpLocks/>
          </p:cNvGrpSpPr>
          <p:nvPr/>
        </p:nvGrpSpPr>
        <p:grpSpPr bwMode="auto">
          <a:xfrm>
            <a:off x="152400" y="1138238"/>
            <a:ext cx="8851900" cy="5262562"/>
            <a:chOff x="152399" y="1138335"/>
            <a:chExt cx="8851642" cy="5262467"/>
          </a:xfrm>
        </p:grpSpPr>
        <p:grpSp>
          <p:nvGrpSpPr>
            <p:cNvPr id="34822" name="Group 13"/>
            <p:cNvGrpSpPr>
              <a:grpSpLocks/>
            </p:cNvGrpSpPr>
            <p:nvPr/>
          </p:nvGrpSpPr>
          <p:grpSpPr bwMode="auto">
            <a:xfrm>
              <a:off x="152399" y="1138335"/>
              <a:ext cx="8839201" cy="5262467"/>
              <a:chOff x="152399" y="1143000"/>
              <a:chExt cx="8839201" cy="5257800"/>
            </a:xfrm>
          </p:grpSpPr>
          <p:pic>
            <p:nvPicPr>
              <p:cNvPr id="34824" name="Picture 2"/>
              <p:cNvPicPr>
                <a:picLocks noChangeAspect="1" noChangeArrowheads="1"/>
              </p:cNvPicPr>
              <p:nvPr/>
            </p:nvPicPr>
            <p:blipFill>
              <a:blip r:embed="rId5" cstate="print"/>
              <a:srcRect/>
              <a:stretch>
                <a:fillRect/>
              </a:stretch>
            </p:blipFill>
            <p:spPr bwMode="auto">
              <a:xfrm>
                <a:off x="152399" y="1143000"/>
                <a:ext cx="8839201" cy="5257800"/>
              </a:xfrm>
              <a:prstGeom prst="rect">
                <a:avLst/>
              </a:prstGeom>
              <a:noFill/>
              <a:ln w="9525">
                <a:solidFill>
                  <a:schemeClr val="tx1"/>
                </a:solidFill>
                <a:miter lim="800000"/>
                <a:headEnd/>
                <a:tailEnd/>
              </a:ln>
            </p:spPr>
          </p:pic>
          <p:sp>
            <p:nvSpPr>
              <p:cNvPr id="34825" name="TextBox 11"/>
              <p:cNvSpPr txBox="1">
                <a:spLocks noChangeArrowheads="1"/>
              </p:cNvSpPr>
              <p:nvPr/>
            </p:nvSpPr>
            <p:spPr bwMode="auto">
              <a:xfrm>
                <a:off x="152399" y="3660082"/>
                <a:ext cx="8838942" cy="1322241"/>
              </a:xfrm>
              <a:prstGeom prst="rect">
                <a:avLst/>
              </a:prstGeom>
              <a:solidFill>
                <a:schemeClr val="bg1"/>
              </a:solidFill>
              <a:ln w="28575">
                <a:noFill/>
                <a:miter lim="800000"/>
                <a:headEnd/>
                <a:tailEnd/>
              </a:ln>
            </p:spPr>
            <p:txBody>
              <a:bodyPr>
                <a:spAutoFit/>
              </a:bodyPr>
              <a:lstStyle/>
              <a:p>
                <a:r>
                  <a:rPr lang="en-US" sz="1600" b="1" dirty="0">
                    <a:solidFill>
                      <a:srgbClr val="000000"/>
                    </a:solidFill>
                  </a:rPr>
                  <a:t>LTC X is a top performer who unfailingly analyzes situations and executes my intent.  Joe is a confident and capable leader who, regardless of obstacles, always produces great results. LTC X is an influential leader across the brigade who carefully employs well-thought plans and delegates tasks that empower his subordinates with the authority to complete.  Soldiers willingly follow his lead.</a:t>
                </a:r>
              </a:p>
            </p:txBody>
          </p:sp>
        </p:grpSp>
        <p:sp>
          <p:nvSpPr>
            <p:cNvPr id="8" name="Rectangle 7"/>
            <p:cNvSpPr/>
            <p:nvPr/>
          </p:nvSpPr>
          <p:spPr>
            <a:xfrm>
              <a:off x="158749" y="1157385"/>
              <a:ext cx="8845292" cy="5233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4821" name="Rectangle 10"/>
          <p:cNvSpPr>
            <a:spLocks noChangeArrowheads="1"/>
          </p:cNvSpPr>
          <p:nvPr/>
        </p:nvSpPr>
        <p:spPr bwMode="auto">
          <a:xfrm>
            <a:off x="1447800" y="0"/>
            <a:ext cx="6705600" cy="461963"/>
          </a:xfrm>
          <a:prstGeom prst="rect">
            <a:avLst/>
          </a:prstGeom>
          <a:noFill/>
          <a:ln w="9525">
            <a:noFill/>
            <a:miter lim="800000"/>
            <a:headEnd/>
            <a:tailEnd/>
          </a:ln>
        </p:spPr>
        <p:txBody>
          <a:bodyPr>
            <a:spAutoFit/>
          </a:bodyPr>
          <a:lstStyle/>
          <a:p>
            <a:pPr algn="ctr"/>
            <a:r>
              <a:rPr lang="en-US" sz="2400" b="1" dirty="0"/>
              <a:t>Field Grade Form O4/O5; CW3-CW5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61111E-6 -7.40741E-7 L 0.20052 0.16157 " pathEditMode="relative" rAng="0" ptsTypes="AA">
                                      <p:cBhvr>
                                        <p:cTn id="6" dur="2000" fill="hold"/>
                                        <p:tgtEl>
                                          <p:spTgt spid="5"/>
                                        </p:tgtEl>
                                        <p:attrNameLst>
                                          <p:attrName>ppt_x</p:attrName>
                                          <p:attrName>ppt_y</p:attrName>
                                        </p:attrNameLst>
                                      </p:cBhvr>
                                      <p:rCtr x="10000" y="810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
                                        </p:tgtEl>
                                      </p:cBhvr>
                                      <p:by x="175000" y="175000"/>
                                    </p:animScale>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xit" presetSubtype="0" fill="hold" nodeType="withEffect">
                                  <p:stCondLst>
                                    <p:cond delay="0"/>
                                  </p:stCondLst>
                                  <p:childTnLst>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par>
                          <p:cTn id="17" fill="hold">
                            <p:stCondLst>
                              <p:cond delay="6000"/>
                            </p:stCondLst>
                            <p:childTnLst>
                              <p:par>
                                <p:cTn id="18" presetID="10" presetClass="exit" presetSubtype="0" fill="hold" nodeType="after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56"/>
          <p:cNvGrpSpPr>
            <a:grpSpLocks/>
          </p:cNvGrpSpPr>
          <p:nvPr/>
        </p:nvGrpSpPr>
        <p:grpSpPr bwMode="auto">
          <a:xfrm>
            <a:off x="76200" y="914400"/>
            <a:ext cx="4462463" cy="5461000"/>
            <a:chOff x="457200" y="914400"/>
            <a:chExt cx="4462456" cy="5460469"/>
          </a:xfrm>
        </p:grpSpPr>
        <p:pic>
          <p:nvPicPr>
            <p:cNvPr id="35891" name="Picture 2"/>
            <p:cNvPicPr>
              <a:picLocks noChangeAspect="1" noChangeArrowheads="1"/>
            </p:cNvPicPr>
            <p:nvPr/>
          </p:nvPicPr>
          <p:blipFill>
            <a:blip r:embed="rId3" cstate="print"/>
            <a:srcRect/>
            <a:stretch>
              <a:fillRect/>
            </a:stretch>
          </p:blipFill>
          <p:spPr bwMode="auto">
            <a:xfrm>
              <a:off x="457200" y="914400"/>
              <a:ext cx="4462456" cy="5460469"/>
            </a:xfrm>
            <a:prstGeom prst="rect">
              <a:avLst/>
            </a:prstGeom>
            <a:noFill/>
            <a:ln w="9525">
              <a:noFill/>
              <a:miter lim="800000"/>
              <a:headEnd/>
              <a:tailEnd/>
            </a:ln>
          </p:spPr>
        </p:pic>
        <p:sp>
          <p:nvSpPr>
            <p:cNvPr id="35892" name="TextBox 11"/>
            <p:cNvSpPr txBox="1">
              <a:spLocks noChangeArrowheads="1"/>
            </p:cNvSpPr>
            <p:nvPr/>
          </p:nvSpPr>
          <p:spPr bwMode="auto">
            <a:xfrm>
              <a:off x="457200" y="1447800"/>
              <a:ext cx="4419600" cy="461665"/>
            </a:xfrm>
            <a:prstGeom prst="rect">
              <a:avLst/>
            </a:prstGeom>
            <a:solidFill>
              <a:schemeClr val="bg1"/>
            </a:solidFill>
            <a:ln w="28575">
              <a:solidFill>
                <a:schemeClr val="tx1"/>
              </a:solidFill>
              <a:miter lim="800000"/>
              <a:headEnd/>
              <a:tailEnd/>
            </a:ln>
          </p:spPr>
          <p:txBody>
            <a:bodyPr>
              <a:spAutoFit/>
            </a:bodyPr>
            <a:lstStyle/>
            <a:p>
              <a:r>
                <a:rPr lang="en-US" sz="600" b="1" dirty="0">
                  <a:solidFill>
                    <a:srgbClr val="000000"/>
                  </a:solidFill>
                </a:rPr>
                <a:t>LTC X is among the top three LTCs in this brigade. He is a top performer who carefully analyzes situations and executes my intent.  LTC X is a confident and capable leader who produces great results. LTC X is an influential leader who carefully employs well-thought plans and delegates tasks to subordinates and supervises them to completion.  Soldiers willingly follow his lead.</a:t>
              </a:r>
            </a:p>
          </p:txBody>
        </p:sp>
      </p:grpSp>
      <p:sp>
        <p:nvSpPr>
          <p:cNvPr id="44" name="Rectangle 43"/>
          <p:cNvSpPr/>
          <p:nvPr/>
        </p:nvSpPr>
        <p:spPr>
          <a:xfrm>
            <a:off x="5476875" y="1049338"/>
            <a:ext cx="3495675" cy="1385887"/>
          </a:xfrm>
          <a:prstGeom prst="rect">
            <a:avLst/>
          </a:prstGeom>
        </p:spPr>
        <p:txBody>
          <a:bodyPr>
            <a:spAutoFit/>
          </a:bodyPr>
          <a:lstStyle/>
          <a:p>
            <a:pPr marL="288925" indent="-288925">
              <a:buFont typeface="Wingdings" pitchFamily="2" charset="2"/>
              <a:buChar char="q"/>
              <a:defRPr/>
            </a:pPr>
            <a:r>
              <a:rPr lang="en-US" sz="1400" b="1" dirty="0">
                <a:latin typeface="Arial" pitchFamily="34" charset="0"/>
                <a:cs typeface="Arial" pitchFamily="34" charset="0"/>
              </a:rPr>
              <a:t>Rater overall assessment of rated officer’s </a:t>
            </a:r>
            <a:r>
              <a:rPr lang="en-US" sz="1400" b="1" u="sng" dirty="0">
                <a:solidFill>
                  <a:srgbClr val="FF0000"/>
                </a:solidFill>
                <a:latin typeface="Arial" pitchFamily="34" charset="0"/>
                <a:cs typeface="Arial" pitchFamily="34" charset="0"/>
              </a:rPr>
              <a:t>performance</a:t>
            </a:r>
            <a:r>
              <a:rPr lang="en-US" sz="1400" b="1" dirty="0">
                <a:latin typeface="Arial" pitchFamily="34" charset="0"/>
                <a:cs typeface="Arial" pitchFamily="34" charset="0"/>
              </a:rPr>
              <a:t> compared to officers in same grade</a:t>
            </a:r>
          </a:p>
          <a:p>
            <a:pPr>
              <a:buFont typeface="Wingdings" pitchFamily="2" charset="2"/>
              <a:buChar char="q"/>
              <a:defRPr/>
            </a:pPr>
            <a:endParaRPr lang="en-US" sz="1400" b="1" dirty="0">
              <a:latin typeface="Arial" pitchFamily="34" charset="0"/>
              <a:cs typeface="Arial" pitchFamily="34" charset="0"/>
            </a:endParaRPr>
          </a:p>
          <a:p>
            <a:pPr marL="288925" indent="-288925">
              <a:buFont typeface="Wingdings" pitchFamily="2" charset="2"/>
              <a:buChar char="q"/>
              <a:defRPr/>
            </a:pPr>
            <a:r>
              <a:rPr lang="en-US" sz="1400" b="1" dirty="0">
                <a:latin typeface="Arial" pitchFamily="34" charset="0"/>
                <a:cs typeface="Arial" pitchFamily="34" charset="0"/>
              </a:rPr>
              <a:t>Limited to </a:t>
            </a:r>
            <a:r>
              <a:rPr lang="en-US" sz="1400" b="1" u="sng" dirty="0">
                <a:latin typeface="Arial" pitchFamily="34" charset="0"/>
                <a:cs typeface="Arial" pitchFamily="34" charset="0"/>
              </a:rPr>
              <a:t>Company and Field Grade plates</a:t>
            </a:r>
            <a:endParaRPr lang="en-US" sz="1400" b="1" dirty="0">
              <a:latin typeface="Arial" pitchFamily="34" charset="0"/>
              <a:cs typeface="Arial" pitchFamily="34" charset="0"/>
            </a:endParaRPr>
          </a:p>
        </p:txBody>
      </p:sp>
      <p:grpSp>
        <p:nvGrpSpPr>
          <p:cNvPr id="3" name="Group 68"/>
          <p:cNvGrpSpPr>
            <a:grpSpLocks/>
          </p:cNvGrpSpPr>
          <p:nvPr/>
        </p:nvGrpSpPr>
        <p:grpSpPr bwMode="auto">
          <a:xfrm>
            <a:off x="-22225" y="1912938"/>
            <a:ext cx="4594225" cy="1398587"/>
            <a:chOff x="106680" y="4933950"/>
            <a:chExt cx="5379720" cy="1245870"/>
          </a:xfrm>
        </p:grpSpPr>
        <p:sp>
          <p:nvSpPr>
            <p:cNvPr id="46" name="Rectangle 45"/>
            <p:cNvSpPr/>
            <p:nvPr/>
          </p:nvSpPr>
          <p:spPr>
            <a:xfrm>
              <a:off x="153154" y="4980617"/>
              <a:ext cx="5221711" cy="119920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46"/>
            <p:cNvSpPr/>
            <p:nvPr/>
          </p:nvSpPr>
          <p:spPr>
            <a:xfrm>
              <a:off x="179179" y="5567491"/>
              <a:ext cx="442423" cy="70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Rectangle 47"/>
            <p:cNvSpPr/>
            <p:nvPr/>
          </p:nvSpPr>
          <p:spPr>
            <a:xfrm>
              <a:off x="612307" y="5204053"/>
              <a:ext cx="4455836" cy="30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ectangle 48"/>
            <p:cNvSpPr/>
            <p:nvPr/>
          </p:nvSpPr>
          <p:spPr>
            <a:xfrm>
              <a:off x="190332" y="4999001"/>
              <a:ext cx="5151072" cy="20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TextBox 49"/>
            <p:cNvSpPr txBox="1"/>
            <p:nvPr/>
          </p:nvSpPr>
          <p:spPr>
            <a:xfrm>
              <a:off x="106680" y="4933950"/>
              <a:ext cx="5379720" cy="381822"/>
            </a:xfrm>
            <a:prstGeom prst="rect">
              <a:avLst/>
            </a:prstGeom>
            <a:noFill/>
          </p:spPr>
          <p:txBody>
            <a:bodyPr>
              <a:spAutoFit/>
            </a:bodyPr>
            <a:lstStyle/>
            <a:p>
              <a:pPr>
                <a:defRPr/>
              </a:pPr>
              <a:r>
                <a:rPr lang="en-US" sz="630" b="1" dirty="0">
                  <a:latin typeface="Arial" pitchFamily="34" charset="0"/>
                  <a:cs typeface="Arial" pitchFamily="34" charset="0"/>
                </a:rPr>
                <a:t>b.  This Officer’s Overall Performance is Rated As:  </a:t>
              </a:r>
              <a:r>
                <a:rPr lang="en-US" sz="630" b="1" i="1" dirty="0">
                  <a:latin typeface="Arial" pitchFamily="34" charset="0"/>
                  <a:cs typeface="Arial" pitchFamily="34" charset="0"/>
                </a:rPr>
                <a:t>(Select one box representing Rated Officer’s Overall performance compared to others of the same grade whom you have rated in your career.  Managed at less than 50% in EXCELS.)	                                           </a:t>
              </a:r>
              <a:r>
                <a:rPr lang="en-US" sz="630" b="1" dirty="0">
                  <a:latin typeface="Arial" pitchFamily="34" charset="0"/>
                  <a:cs typeface="Arial" pitchFamily="34" charset="0"/>
                </a:rPr>
                <a:t>I currently rate _______ Army Officers in this grade.</a:t>
              </a:r>
              <a:endParaRPr lang="en-US" sz="630" b="1" i="1" dirty="0">
                <a:latin typeface="Arial" pitchFamily="34" charset="0"/>
                <a:cs typeface="Arial" pitchFamily="34" charset="0"/>
              </a:endParaRPr>
            </a:p>
          </p:txBody>
        </p:sp>
        <p:sp>
          <p:nvSpPr>
            <p:cNvPr id="51" name="Rectangle 50"/>
            <p:cNvSpPr/>
            <p:nvPr/>
          </p:nvSpPr>
          <p:spPr>
            <a:xfrm>
              <a:off x="785187" y="5379408"/>
              <a:ext cx="143136" cy="1145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51"/>
            <p:cNvSpPr/>
            <p:nvPr/>
          </p:nvSpPr>
          <p:spPr>
            <a:xfrm>
              <a:off x="2004640" y="5379408"/>
              <a:ext cx="144996" cy="1145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Rectangle 52"/>
            <p:cNvSpPr/>
            <p:nvPr/>
          </p:nvSpPr>
          <p:spPr>
            <a:xfrm>
              <a:off x="3225951" y="5379408"/>
              <a:ext cx="144996" cy="1145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Rectangle 53"/>
            <p:cNvSpPr/>
            <p:nvPr/>
          </p:nvSpPr>
          <p:spPr>
            <a:xfrm>
              <a:off x="4447263" y="5379408"/>
              <a:ext cx="143136" cy="1145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85" name="TextBox 58"/>
            <p:cNvSpPr txBox="1">
              <a:spLocks noChangeArrowheads="1"/>
            </p:cNvSpPr>
            <p:nvPr/>
          </p:nvSpPr>
          <p:spPr bwMode="auto">
            <a:xfrm>
              <a:off x="471407" y="5221800"/>
              <a:ext cx="729452" cy="169234"/>
            </a:xfrm>
            <a:prstGeom prst="rect">
              <a:avLst/>
            </a:prstGeom>
            <a:noFill/>
            <a:ln w="9525">
              <a:noFill/>
              <a:miter lim="800000"/>
              <a:headEnd/>
              <a:tailEnd/>
            </a:ln>
          </p:spPr>
          <p:txBody>
            <a:bodyPr>
              <a:spAutoFit/>
            </a:bodyPr>
            <a:lstStyle/>
            <a:p>
              <a:pPr algn="ctr"/>
              <a:r>
                <a:rPr lang="en-US" sz="500" b="1" dirty="0"/>
                <a:t>EXCELS(49%)</a:t>
              </a:r>
            </a:p>
          </p:txBody>
        </p:sp>
        <p:sp>
          <p:nvSpPr>
            <p:cNvPr id="35886" name="TextBox 59"/>
            <p:cNvSpPr txBox="1">
              <a:spLocks noChangeArrowheads="1"/>
            </p:cNvSpPr>
            <p:nvPr/>
          </p:nvSpPr>
          <p:spPr bwMode="auto">
            <a:xfrm>
              <a:off x="1821280" y="5221757"/>
              <a:ext cx="502062" cy="169277"/>
            </a:xfrm>
            <a:prstGeom prst="rect">
              <a:avLst/>
            </a:prstGeom>
            <a:noFill/>
            <a:ln w="9525">
              <a:noFill/>
              <a:miter lim="800000"/>
              <a:headEnd/>
              <a:tailEnd/>
            </a:ln>
          </p:spPr>
          <p:txBody>
            <a:bodyPr wrap="none">
              <a:spAutoFit/>
            </a:bodyPr>
            <a:lstStyle/>
            <a:p>
              <a:pPr algn="ctr"/>
              <a:r>
                <a:rPr lang="en-US" sz="500" b="1" dirty="0"/>
                <a:t>PROFICIENT</a:t>
              </a:r>
            </a:p>
          </p:txBody>
        </p:sp>
        <p:sp>
          <p:nvSpPr>
            <p:cNvPr id="35887" name="TextBox 60"/>
            <p:cNvSpPr txBox="1">
              <a:spLocks noChangeArrowheads="1"/>
            </p:cNvSpPr>
            <p:nvPr/>
          </p:nvSpPr>
          <p:spPr bwMode="auto">
            <a:xfrm>
              <a:off x="3082375" y="5238672"/>
              <a:ext cx="423514" cy="169277"/>
            </a:xfrm>
            <a:prstGeom prst="rect">
              <a:avLst/>
            </a:prstGeom>
            <a:noFill/>
            <a:ln w="9525">
              <a:noFill/>
              <a:miter lim="800000"/>
              <a:headEnd/>
              <a:tailEnd/>
            </a:ln>
          </p:spPr>
          <p:txBody>
            <a:bodyPr wrap="none">
              <a:spAutoFit/>
            </a:bodyPr>
            <a:lstStyle/>
            <a:p>
              <a:pPr algn="ctr"/>
              <a:r>
                <a:rPr lang="en-US" sz="500" b="1" dirty="0"/>
                <a:t>CAPABLE</a:t>
              </a:r>
            </a:p>
          </p:txBody>
        </p:sp>
        <p:sp>
          <p:nvSpPr>
            <p:cNvPr id="35888" name="TextBox 61"/>
            <p:cNvSpPr txBox="1">
              <a:spLocks noChangeArrowheads="1"/>
            </p:cNvSpPr>
            <p:nvPr/>
          </p:nvSpPr>
          <p:spPr bwMode="auto">
            <a:xfrm>
              <a:off x="4188723" y="5221757"/>
              <a:ext cx="663964" cy="169277"/>
            </a:xfrm>
            <a:prstGeom prst="rect">
              <a:avLst/>
            </a:prstGeom>
            <a:noFill/>
            <a:ln w="9525">
              <a:noFill/>
              <a:miter lim="800000"/>
              <a:headEnd/>
              <a:tailEnd/>
            </a:ln>
          </p:spPr>
          <p:txBody>
            <a:bodyPr wrap="none">
              <a:spAutoFit/>
            </a:bodyPr>
            <a:lstStyle/>
            <a:p>
              <a:pPr algn="ctr"/>
              <a:r>
                <a:rPr lang="en-US" sz="500" b="1" dirty="0"/>
                <a:t>UNSATISFACTORY</a:t>
              </a:r>
            </a:p>
          </p:txBody>
        </p:sp>
        <p:cxnSp>
          <p:nvCxnSpPr>
            <p:cNvPr id="59" name="Straight Connector 58"/>
            <p:cNvCxnSpPr/>
            <p:nvPr/>
          </p:nvCxnSpPr>
          <p:spPr>
            <a:xfrm>
              <a:off x="143858" y="5540622"/>
              <a:ext cx="5236584" cy="28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890" name="TextBox 65"/>
            <p:cNvSpPr txBox="1">
              <a:spLocks noChangeArrowheads="1"/>
            </p:cNvSpPr>
            <p:nvPr/>
          </p:nvSpPr>
          <p:spPr bwMode="auto">
            <a:xfrm>
              <a:off x="108583" y="5505450"/>
              <a:ext cx="490840" cy="169277"/>
            </a:xfrm>
            <a:prstGeom prst="rect">
              <a:avLst/>
            </a:prstGeom>
            <a:noFill/>
            <a:ln w="9525">
              <a:noFill/>
              <a:miter lim="800000"/>
              <a:headEnd/>
              <a:tailEnd/>
            </a:ln>
          </p:spPr>
          <p:txBody>
            <a:bodyPr wrap="none">
              <a:spAutoFit/>
            </a:bodyPr>
            <a:lstStyle/>
            <a:p>
              <a:pPr algn="ctr"/>
              <a:r>
                <a:rPr lang="en-US" sz="500" b="1" dirty="0"/>
                <a:t>Comments:</a:t>
              </a:r>
            </a:p>
          </p:txBody>
        </p:sp>
      </p:grpSp>
      <p:grpSp>
        <p:nvGrpSpPr>
          <p:cNvPr id="4" name="Group 86"/>
          <p:cNvGrpSpPr>
            <a:grpSpLocks/>
          </p:cNvGrpSpPr>
          <p:nvPr/>
        </p:nvGrpSpPr>
        <p:grpSpPr bwMode="auto">
          <a:xfrm>
            <a:off x="0" y="1828800"/>
            <a:ext cx="9144000" cy="3592513"/>
            <a:chOff x="0" y="2803900"/>
            <a:chExt cx="9144000" cy="1898780"/>
          </a:xfrm>
        </p:grpSpPr>
        <p:grpSp>
          <p:nvGrpSpPr>
            <p:cNvPr id="35860" name="Group 70"/>
            <p:cNvGrpSpPr>
              <a:grpSpLocks/>
            </p:cNvGrpSpPr>
            <p:nvPr/>
          </p:nvGrpSpPr>
          <p:grpSpPr bwMode="auto">
            <a:xfrm>
              <a:off x="0" y="2803900"/>
              <a:ext cx="9144000" cy="1898780"/>
              <a:chOff x="-45103" y="1600200"/>
              <a:chExt cx="9144000" cy="1898780"/>
            </a:xfrm>
          </p:grpSpPr>
          <p:sp>
            <p:nvSpPr>
              <p:cNvPr id="35865" name="TextBox 45"/>
              <p:cNvSpPr txBox="1">
                <a:spLocks noChangeArrowheads="1"/>
              </p:cNvSpPr>
              <p:nvPr/>
            </p:nvSpPr>
            <p:spPr bwMode="auto">
              <a:xfrm>
                <a:off x="1600200" y="2209800"/>
                <a:ext cx="838200" cy="369332"/>
              </a:xfrm>
              <a:prstGeom prst="rect">
                <a:avLst/>
              </a:prstGeom>
              <a:solidFill>
                <a:schemeClr val="bg1"/>
              </a:solidFill>
              <a:ln w="19050">
                <a:noFill/>
                <a:miter lim="800000"/>
                <a:headEnd/>
                <a:tailEnd/>
              </a:ln>
            </p:spPr>
            <p:txBody>
              <a:bodyPr>
                <a:spAutoFit/>
              </a:bodyPr>
              <a:lstStyle/>
              <a:p>
                <a:pPr algn="ctr"/>
                <a:r>
                  <a:rPr lang="en-US" b="1" dirty="0">
                    <a:solidFill>
                      <a:schemeClr val="bg1"/>
                    </a:solidFill>
                  </a:rPr>
                  <a:t>()</a:t>
                </a:r>
              </a:p>
            </p:txBody>
          </p:sp>
          <p:sp>
            <p:nvSpPr>
              <p:cNvPr id="35866" name="TextBox 46"/>
              <p:cNvSpPr txBox="1">
                <a:spLocks noChangeArrowheads="1"/>
              </p:cNvSpPr>
              <p:nvPr/>
            </p:nvSpPr>
            <p:spPr bwMode="auto">
              <a:xfrm>
                <a:off x="1447800" y="1981200"/>
                <a:ext cx="838200" cy="338554"/>
              </a:xfrm>
              <a:prstGeom prst="rect">
                <a:avLst/>
              </a:prstGeom>
              <a:solidFill>
                <a:schemeClr val="bg1"/>
              </a:solidFill>
              <a:ln w="19050">
                <a:noFill/>
                <a:miter lim="800000"/>
                <a:headEnd/>
                <a:tailEnd/>
              </a:ln>
            </p:spPr>
            <p:txBody>
              <a:bodyPr>
                <a:spAutoFit/>
              </a:bodyPr>
              <a:lstStyle/>
              <a:p>
                <a:pPr algn="ctr"/>
                <a:r>
                  <a:rPr lang="en-US" sz="800" b="1" dirty="0">
                    <a:solidFill>
                      <a:schemeClr val="bg1"/>
                    </a:solidFill>
                  </a:rPr>
                  <a:t>EXCELS</a:t>
                </a:r>
              </a:p>
              <a:p>
                <a:pPr algn="ctr"/>
                <a:r>
                  <a:rPr lang="en-US" sz="800" b="1" dirty="0">
                    <a:solidFill>
                      <a:schemeClr val="bg1"/>
                    </a:solidFill>
                  </a:rPr>
                  <a:t>(49%)</a:t>
                </a:r>
              </a:p>
            </p:txBody>
          </p:sp>
          <p:sp>
            <p:nvSpPr>
              <p:cNvPr id="35867" name="Rectangle 47"/>
              <p:cNvSpPr>
                <a:spLocks noChangeArrowheads="1"/>
              </p:cNvSpPr>
              <p:nvPr/>
            </p:nvSpPr>
            <p:spPr bwMode="auto">
              <a:xfrm>
                <a:off x="0" y="1600200"/>
                <a:ext cx="9037320" cy="1898780"/>
              </a:xfrm>
              <a:prstGeom prst="rect">
                <a:avLst/>
              </a:prstGeom>
              <a:solidFill>
                <a:srgbClr val="FFFFFF"/>
              </a:solidFill>
              <a:ln w="38100" algn="ctr">
                <a:solidFill>
                  <a:schemeClr val="tx1"/>
                </a:solidFill>
                <a:round/>
                <a:headEnd/>
                <a:tailEnd/>
              </a:ln>
            </p:spPr>
            <p:txBody>
              <a:bodyPr/>
              <a:lstStyle/>
              <a:p>
                <a:pPr algn="ctr" eaLnBrk="0" hangingPunct="0"/>
                <a:endParaRPr lang="en-US" sz="1200" dirty="0">
                  <a:solidFill>
                    <a:schemeClr val="tx2"/>
                  </a:solidFill>
                </a:endParaRPr>
              </a:p>
            </p:txBody>
          </p:sp>
          <p:cxnSp>
            <p:nvCxnSpPr>
              <p:cNvPr id="35868" name="Straight Connector 48"/>
              <p:cNvCxnSpPr>
                <a:cxnSpLocks noChangeShapeType="1"/>
              </p:cNvCxnSpPr>
              <p:nvPr/>
            </p:nvCxnSpPr>
            <p:spPr bwMode="auto">
              <a:xfrm flipV="1">
                <a:off x="0" y="2640563"/>
                <a:ext cx="9022702" cy="9331"/>
              </a:xfrm>
              <a:prstGeom prst="line">
                <a:avLst/>
              </a:prstGeom>
              <a:noFill/>
              <a:ln w="9525" algn="ctr">
                <a:solidFill>
                  <a:srgbClr val="000000"/>
                </a:solidFill>
                <a:round/>
                <a:headEnd/>
                <a:tailEnd/>
              </a:ln>
            </p:spPr>
          </p:cxnSp>
          <p:sp>
            <p:nvSpPr>
              <p:cNvPr id="35869" name="TextBox 49"/>
              <p:cNvSpPr txBox="1">
                <a:spLocks noChangeArrowheads="1"/>
              </p:cNvSpPr>
              <p:nvPr/>
            </p:nvSpPr>
            <p:spPr bwMode="auto">
              <a:xfrm>
                <a:off x="-45103" y="1615950"/>
                <a:ext cx="9144000" cy="422869"/>
              </a:xfrm>
              <a:prstGeom prst="rect">
                <a:avLst/>
              </a:prstGeom>
              <a:noFill/>
              <a:ln w="9525">
                <a:noFill/>
                <a:miter lim="800000"/>
                <a:headEnd/>
                <a:tailEnd/>
              </a:ln>
            </p:spPr>
            <p:txBody>
              <a:bodyPr>
                <a:spAutoFit/>
              </a:bodyPr>
              <a:lstStyle/>
              <a:p>
                <a:r>
                  <a:rPr lang="en-US" sz="1400" b="1" dirty="0"/>
                  <a:t>b.  This Officer’s Overall  Performance is Rated as:  </a:t>
                </a:r>
                <a:r>
                  <a:rPr lang="en-US" sz="1400" dirty="0"/>
                  <a:t>(Select one box representing Rated Officer’s overall performance compared to others of the same grade whom you have rated in your career.  Managed at less than 50% in EXCELS.)  			I currently rate__5__ Army Officers in this grade</a:t>
                </a:r>
                <a:r>
                  <a:rPr lang="en-US" dirty="0"/>
                  <a:t>.</a:t>
                </a:r>
                <a:r>
                  <a:rPr lang="en-US" b="1" dirty="0"/>
                  <a:t> </a:t>
                </a:r>
              </a:p>
            </p:txBody>
          </p:sp>
          <p:sp>
            <p:nvSpPr>
              <p:cNvPr id="35870" name="Rectangle 50"/>
              <p:cNvSpPr>
                <a:spLocks noChangeArrowheads="1"/>
              </p:cNvSpPr>
              <p:nvPr/>
            </p:nvSpPr>
            <p:spPr bwMode="auto">
              <a:xfrm>
                <a:off x="106680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5871" name="Rectangle 51"/>
              <p:cNvSpPr>
                <a:spLocks noChangeArrowheads="1"/>
              </p:cNvSpPr>
              <p:nvPr/>
            </p:nvSpPr>
            <p:spPr bwMode="auto">
              <a:xfrm>
                <a:off x="292608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5872" name="Rectangle 63"/>
              <p:cNvSpPr>
                <a:spLocks noChangeArrowheads="1"/>
              </p:cNvSpPr>
              <p:nvPr/>
            </p:nvSpPr>
            <p:spPr bwMode="auto">
              <a:xfrm>
                <a:off x="493776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5873" name="Rectangle 87"/>
              <p:cNvSpPr>
                <a:spLocks noChangeArrowheads="1"/>
              </p:cNvSpPr>
              <p:nvPr/>
            </p:nvSpPr>
            <p:spPr bwMode="auto">
              <a:xfrm>
                <a:off x="7162800" y="2433951"/>
                <a:ext cx="457200" cy="172089"/>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chemeClr val="tx2"/>
                  </a:solidFill>
                </a:endParaRPr>
              </a:p>
            </p:txBody>
          </p:sp>
          <p:sp>
            <p:nvSpPr>
              <p:cNvPr id="35874" name="TextBox 88"/>
              <p:cNvSpPr txBox="1">
                <a:spLocks noChangeArrowheads="1"/>
              </p:cNvSpPr>
              <p:nvPr/>
            </p:nvSpPr>
            <p:spPr bwMode="auto">
              <a:xfrm>
                <a:off x="76200" y="2636520"/>
                <a:ext cx="8991600" cy="261610"/>
              </a:xfrm>
              <a:prstGeom prst="rect">
                <a:avLst/>
              </a:prstGeom>
              <a:noFill/>
              <a:ln w="9525">
                <a:noFill/>
                <a:miter lim="800000"/>
                <a:headEnd/>
                <a:tailEnd/>
              </a:ln>
            </p:spPr>
            <p:txBody>
              <a:bodyPr>
                <a:spAutoFit/>
              </a:bodyPr>
              <a:lstStyle/>
              <a:p>
                <a:r>
                  <a:rPr lang="en-US" sz="1100" b="1" dirty="0"/>
                  <a:t>Comments:</a:t>
                </a:r>
              </a:p>
            </p:txBody>
          </p:sp>
          <p:sp>
            <p:nvSpPr>
              <p:cNvPr id="35875" name="TextBox 89"/>
              <p:cNvSpPr txBox="1">
                <a:spLocks noChangeArrowheads="1"/>
              </p:cNvSpPr>
              <p:nvPr/>
            </p:nvSpPr>
            <p:spPr bwMode="auto">
              <a:xfrm>
                <a:off x="2484120" y="2286000"/>
                <a:ext cx="1371600" cy="338554"/>
              </a:xfrm>
              <a:prstGeom prst="rect">
                <a:avLst/>
              </a:prstGeom>
              <a:noFill/>
              <a:ln w="9525">
                <a:noFill/>
                <a:miter lim="800000"/>
                <a:headEnd/>
                <a:tailEnd/>
              </a:ln>
            </p:spPr>
            <p:txBody>
              <a:bodyPr>
                <a:spAutoFit/>
              </a:bodyPr>
              <a:lstStyle/>
              <a:p>
                <a:pPr algn="ctr"/>
                <a:endParaRPr lang="en-US" sz="1600" b="1" dirty="0"/>
              </a:p>
            </p:txBody>
          </p:sp>
        </p:grpSp>
        <p:sp>
          <p:nvSpPr>
            <p:cNvPr id="35861" name="TextBox 41"/>
            <p:cNvSpPr txBox="1">
              <a:spLocks noChangeArrowheads="1"/>
            </p:cNvSpPr>
            <p:nvPr/>
          </p:nvSpPr>
          <p:spPr bwMode="auto">
            <a:xfrm>
              <a:off x="923728" y="3454680"/>
              <a:ext cx="856453" cy="195171"/>
            </a:xfrm>
            <a:prstGeom prst="rect">
              <a:avLst/>
            </a:prstGeom>
            <a:noFill/>
            <a:ln w="9525">
              <a:noFill/>
              <a:miter lim="800000"/>
              <a:headEnd/>
              <a:tailEnd/>
            </a:ln>
          </p:spPr>
          <p:txBody>
            <a:bodyPr wrap="none">
              <a:spAutoFit/>
            </a:bodyPr>
            <a:lstStyle/>
            <a:p>
              <a:r>
                <a:rPr lang="en-US" b="1" dirty="0"/>
                <a:t>EXCELS</a:t>
              </a:r>
            </a:p>
          </p:txBody>
        </p:sp>
        <p:sp>
          <p:nvSpPr>
            <p:cNvPr id="35862" name="TextBox 42"/>
            <p:cNvSpPr txBox="1">
              <a:spLocks noChangeArrowheads="1"/>
            </p:cNvSpPr>
            <p:nvPr/>
          </p:nvSpPr>
          <p:spPr bwMode="auto">
            <a:xfrm>
              <a:off x="2567462" y="3454680"/>
              <a:ext cx="1318951" cy="195171"/>
            </a:xfrm>
            <a:prstGeom prst="rect">
              <a:avLst/>
            </a:prstGeom>
            <a:noFill/>
            <a:ln w="9525">
              <a:noFill/>
              <a:miter lim="800000"/>
              <a:headEnd/>
              <a:tailEnd/>
            </a:ln>
          </p:spPr>
          <p:txBody>
            <a:bodyPr wrap="none">
              <a:spAutoFit/>
            </a:bodyPr>
            <a:lstStyle/>
            <a:p>
              <a:r>
                <a:rPr lang="en-US" b="1" dirty="0"/>
                <a:t>PROFICIENT</a:t>
              </a:r>
            </a:p>
          </p:txBody>
        </p:sp>
        <p:sp>
          <p:nvSpPr>
            <p:cNvPr id="35863" name="TextBox 43"/>
            <p:cNvSpPr txBox="1">
              <a:spLocks noChangeArrowheads="1"/>
            </p:cNvSpPr>
            <p:nvPr/>
          </p:nvSpPr>
          <p:spPr bwMode="auto">
            <a:xfrm>
              <a:off x="4697957" y="3454680"/>
              <a:ext cx="1033040" cy="195171"/>
            </a:xfrm>
            <a:prstGeom prst="rect">
              <a:avLst/>
            </a:prstGeom>
            <a:noFill/>
            <a:ln w="9525">
              <a:noFill/>
              <a:miter lim="800000"/>
              <a:headEnd/>
              <a:tailEnd/>
            </a:ln>
          </p:spPr>
          <p:txBody>
            <a:bodyPr wrap="none">
              <a:spAutoFit/>
            </a:bodyPr>
            <a:lstStyle/>
            <a:p>
              <a:r>
                <a:rPr lang="en-US" b="1" dirty="0"/>
                <a:t>CAPABLE</a:t>
              </a:r>
            </a:p>
          </p:txBody>
        </p:sp>
        <p:sp>
          <p:nvSpPr>
            <p:cNvPr id="35864" name="TextBox 44"/>
            <p:cNvSpPr txBox="1">
              <a:spLocks noChangeArrowheads="1"/>
            </p:cNvSpPr>
            <p:nvPr/>
          </p:nvSpPr>
          <p:spPr bwMode="auto">
            <a:xfrm>
              <a:off x="6557860" y="3454680"/>
              <a:ext cx="1860317" cy="195171"/>
            </a:xfrm>
            <a:prstGeom prst="rect">
              <a:avLst/>
            </a:prstGeom>
            <a:noFill/>
            <a:ln w="9525">
              <a:noFill/>
              <a:miter lim="800000"/>
              <a:headEnd/>
              <a:tailEnd/>
            </a:ln>
          </p:spPr>
          <p:txBody>
            <a:bodyPr wrap="none">
              <a:spAutoFit/>
            </a:bodyPr>
            <a:lstStyle/>
            <a:p>
              <a:r>
                <a:rPr lang="en-US" b="1" dirty="0"/>
                <a:t>UNSATISFACTORY</a:t>
              </a:r>
            </a:p>
          </p:txBody>
        </p:sp>
      </p:grpSp>
      <p:sp>
        <p:nvSpPr>
          <p:cNvPr id="78" name="TextBox 77"/>
          <p:cNvSpPr txBox="1">
            <a:spLocks noChangeArrowheads="1"/>
          </p:cNvSpPr>
          <p:nvPr/>
        </p:nvSpPr>
        <p:spPr bwMode="auto">
          <a:xfrm>
            <a:off x="2789238" y="3735388"/>
            <a:ext cx="823912" cy="368300"/>
          </a:xfrm>
          <a:prstGeom prst="rect">
            <a:avLst/>
          </a:prstGeom>
          <a:solidFill>
            <a:srgbClr val="FFFF00"/>
          </a:solidFill>
          <a:ln w="28575">
            <a:solidFill>
              <a:schemeClr val="tx1"/>
            </a:solidFill>
            <a:miter lim="800000"/>
            <a:headEnd/>
            <a:tailEnd/>
          </a:ln>
        </p:spPr>
        <p:txBody>
          <a:bodyPr wrap="none">
            <a:spAutoFit/>
          </a:bodyPr>
          <a:lstStyle/>
          <a:p>
            <a:r>
              <a:rPr lang="en-US" b="1" dirty="0"/>
              <a:t>NORM</a:t>
            </a:r>
          </a:p>
        </p:txBody>
      </p:sp>
      <p:sp>
        <p:nvSpPr>
          <p:cNvPr id="79" name="Rectangle 78"/>
          <p:cNvSpPr>
            <a:spLocks noChangeArrowheads="1"/>
          </p:cNvSpPr>
          <p:nvPr/>
        </p:nvSpPr>
        <p:spPr bwMode="auto">
          <a:xfrm>
            <a:off x="120650" y="4051300"/>
            <a:ext cx="8874125" cy="830263"/>
          </a:xfrm>
          <a:prstGeom prst="rect">
            <a:avLst/>
          </a:prstGeom>
          <a:noFill/>
          <a:ln w="9525">
            <a:noFill/>
            <a:miter lim="800000"/>
            <a:headEnd/>
            <a:tailEnd/>
          </a:ln>
        </p:spPr>
        <p:txBody>
          <a:bodyPr>
            <a:spAutoFit/>
          </a:bodyPr>
          <a:lstStyle/>
          <a:p>
            <a:r>
              <a:rPr lang="en-US" sz="1600" b="1" dirty="0"/>
              <a:t>Joe is the best of 5 Battalion Commanders in this Brigade. Joe demonstrated superior leadership and understanding of all aspects of command. </a:t>
            </a:r>
          </a:p>
          <a:p>
            <a:endParaRPr lang="en-US" sz="1600" b="1" dirty="0"/>
          </a:p>
        </p:txBody>
      </p:sp>
      <p:grpSp>
        <p:nvGrpSpPr>
          <p:cNvPr id="6" name="Group 44"/>
          <p:cNvGrpSpPr>
            <a:grpSpLocks/>
          </p:cNvGrpSpPr>
          <p:nvPr/>
        </p:nvGrpSpPr>
        <p:grpSpPr bwMode="auto">
          <a:xfrm>
            <a:off x="2971800" y="3429000"/>
            <a:ext cx="457200" cy="307975"/>
            <a:chOff x="2967135" y="3228392"/>
            <a:chExt cx="457200" cy="307910"/>
          </a:xfrm>
        </p:grpSpPr>
        <p:cxnSp>
          <p:nvCxnSpPr>
            <p:cNvPr id="81" name="Straight Connector 80"/>
            <p:cNvCxnSpPr/>
            <p:nvPr/>
          </p:nvCxnSpPr>
          <p:spPr>
            <a:xfrm flipV="1">
              <a:off x="2967135" y="3237915"/>
              <a:ext cx="457200" cy="288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2976660" y="3228392"/>
              <a:ext cx="438150" cy="307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49" name="Rectangle 82"/>
          <p:cNvSpPr>
            <a:spLocks noChangeArrowheads="1"/>
          </p:cNvSpPr>
          <p:nvPr/>
        </p:nvSpPr>
        <p:spPr bwMode="auto">
          <a:xfrm>
            <a:off x="2286000" y="152400"/>
            <a:ext cx="4406900" cy="461963"/>
          </a:xfrm>
          <a:prstGeom prst="rect">
            <a:avLst/>
          </a:prstGeom>
          <a:noFill/>
          <a:ln w="9525">
            <a:noFill/>
            <a:miter lim="800000"/>
            <a:headEnd/>
            <a:tailEnd/>
          </a:ln>
        </p:spPr>
        <p:txBody>
          <a:bodyPr wrap="none">
            <a:spAutoFit/>
          </a:bodyPr>
          <a:lstStyle/>
          <a:p>
            <a:r>
              <a:rPr lang="en-US" sz="2400" b="1" dirty="0">
                <a:solidFill>
                  <a:schemeClr val="bg1"/>
                </a:solidFill>
              </a:rPr>
              <a:t>Company Grade Form (front)</a:t>
            </a:r>
          </a:p>
        </p:txBody>
      </p:sp>
      <p:grpSp>
        <p:nvGrpSpPr>
          <p:cNvPr id="7" name="Group 62"/>
          <p:cNvGrpSpPr>
            <a:grpSpLocks/>
          </p:cNvGrpSpPr>
          <p:nvPr/>
        </p:nvGrpSpPr>
        <p:grpSpPr bwMode="auto">
          <a:xfrm>
            <a:off x="0" y="2743200"/>
            <a:ext cx="9067800" cy="1404938"/>
            <a:chOff x="122238" y="4233863"/>
            <a:chExt cx="9144000" cy="1404441"/>
          </a:xfrm>
        </p:grpSpPr>
        <p:sp>
          <p:nvSpPr>
            <p:cNvPr id="35852" name="Rectangle 40"/>
            <p:cNvSpPr>
              <a:spLocks noChangeArrowheads="1"/>
            </p:cNvSpPr>
            <p:nvPr/>
          </p:nvSpPr>
          <p:spPr bwMode="auto">
            <a:xfrm>
              <a:off x="152400" y="4237038"/>
              <a:ext cx="9113838" cy="1371600"/>
            </a:xfrm>
            <a:prstGeom prst="rect">
              <a:avLst/>
            </a:prstGeom>
            <a:solidFill>
              <a:srgbClr val="FFFFFF"/>
            </a:solidFill>
            <a:ln w="19050" algn="ctr">
              <a:solidFill>
                <a:srgbClr val="FF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35853" name="TextBox 49"/>
            <p:cNvSpPr txBox="1">
              <a:spLocks noChangeArrowheads="1"/>
            </p:cNvSpPr>
            <p:nvPr/>
          </p:nvSpPr>
          <p:spPr bwMode="auto">
            <a:xfrm>
              <a:off x="122238" y="4233863"/>
              <a:ext cx="9144000" cy="261937"/>
            </a:xfrm>
            <a:prstGeom prst="rect">
              <a:avLst/>
            </a:prstGeom>
            <a:noFill/>
            <a:ln w="9525">
              <a:noFill/>
              <a:miter lim="800000"/>
              <a:headEnd/>
              <a:tailEnd/>
            </a:ln>
          </p:spPr>
          <p:txBody>
            <a:bodyPr>
              <a:spAutoFit/>
            </a:bodyPr>
            <a:lstStyle/>
            <a:p>
              <a:r>
                <a:rPr lang="en-US" sz="1100" b="1" dirty="0">
                  <a:solidFill>
                    <a:srgbClr val="000000"/>
                  </a:solidFill>
                </a:rPr>
                <a:t>HQDA COMPARISON OF THE RATER’S PROFILE AND BOX CHECK AT THE TIME THIS REPORT PROCESSED</a:t>
              </a:r>
            </a:p>
          </p:txBody>
        </p:sp>
        <p:sp>
          <p:nvSpPr>
            <p:cNvPr id="35854" name="Rectangle 50"/>
            <p:cNvSpPr>
              <a:spLocks noChangeArrowheads="1"/>
            </p:cNvSpPr>
            <p:nvPr/>
          </p:nvSpPr>
          <p:spPr bwMode="auto">
            <a:xfrm>
              <a:off x="228600" y="4508500"/>
              <a:ext cx="8686800" cy="381000"/>
            </a:xfrm>
            <a:prstGeom prst="rect">
              <a:avLst/>
            </a:prstGeom>
            <a:solidFill>
              <a:srgbClr val="FFFFFF"/>
            </a:solidFill>
            <a:ln w="9525" algn="ctr">
              <a:solidFill>
                <a:srgbClr val="000000"/>
              </a:solidFill>
              <a:round/>
              <a:headEnd/>
              <a:tailEnd/>
            </a:ln>
          </p:spPr>
          <p:txBody>
            <a:bodyPr/>
            <a:lstStyle/>
            <a:p>
              <a:pPr algn="ctr" eaLnBrk="0" hangingPunct="0"/>
              <a:endParaRPr lang="en-US" sz="1200" dirty="0">
                <a:solidFill>
                  <a:srgbClr val="000000"/>
                </a:solidFill>
                <a:latin typeface="Tahoma" pitchFamily="34" charset="0"/>
              </a:endParaRPr>
            </a:p>
          </p:txBody>
        </p:sp>
        <p:sp>
          <p:nvSpPr>
            <p:cNvPr id="35855" name="TextBox 52"/>
            <p:cNvSpPr txBox="1">
              <a:spLocks noChangeArrowheads="1"/>
            </p:cNvSpPr>
            <p:nvPr/>
          </p:nvSpPr>
          <p:spPr bwMode="auto">
            <a:xfrm>
              <a:off x="228600" y="4868863"/>
              <a:ext cx="2514600" cy="769441"/>
            </a:xfrm>
            <a:prstGeom prst="rect">
              <a:avLst/>
            </a:prstGeom>
            <a:noFill/>
            <a:ln w="9525">
              <a:noFill/>
              <a:miter lim="800000"/>
              <a:headEnd/>
              <a:tailEnd/>
            </a:ln>
          </p:spPr>
          <p:txBody>
            <a:bodyPr>
              <a:spAutoFit/>
            </a:bodyPr>
            <a:lstStyle/>
            <a:p>
              <a:r>
                <a:rPr lang="en-US" sz="1100" b="1" dirty="0">
                  <a:solidFill>
                    <a:srgbClr val="000000"/>
                  </a:solidFill>
                </a:rPr>
                <a:t>RO:  LTC SMITH, J</a:t>
              </a:r>
            </a:p>
            <a:p>
              <a:r>
                <a:rPr lang="en-US" sz="1100" b="1" dirty="0">
                  <a:solidFill>
                    <a:srgbClr val="000000"/>
                  </a:solidFill>
                </a:rPr>
                <a:t>SSN:  xxx-xx-xxxx</a:t>
              </a:r>
            </a:p>
            <a:p>
              <a:r>
                <a:rPr lang="en-US" sz="1100" b="1" dirty="0">
                  <a:solidFill>
                    <a:srgbClr val="000000"/>
                  </a:solidFill>
                </a:rPr>
                <a:t>DATE: 20140101</a:t>
              </a:r>
            </a:p>
            <a:p>
              <a:r>
                <a:rPr lang="en-US" sz="1100" b="1" dirty="0">
                  <a:solidFill>
                    <a:srgbClr val="000000"/>
                  </a:solidFill>
                </a:rPr>
                <a:t>RATINGS THIS OFFICER: 1</a:t>
              </a:r>
            </a:p>
          </p:txBody>
        </p:sp>
        <p:sp>
          <p:nvSpPr>
            <p:cNvPr id="35856" name="TextBox 53"/>
            <p:cNvSpPr txBox="1">
              <a:spLocks noChangeArrowheads="1"/>
            </p:cNvSpPr>
            <p:nvPr/>
          </p:nvSpPr>
          <p:spPr bwMode="auto">
            <a:xfrm>
              <a:off x="4114800" y="4865688"/>
              <a:ext cx="2514600" cy="600075"/>
            </a:xfrm>
            <a:prstGeom prst="rect">
              <a:avLst/>
            </a:prstGeom>
            <a:noFill/>
            <a:ln w="9525">
              <a:noFill/>
              <a:miter lim="800000"/>
              <a:headEnd/>
              <a:tailEnd/>
            </a:ln>
          </p:spPr>
          <p:txBody>
            <a:bodyPr>
              <a:spAutoFit/>
            </a:bodyPr>
            <a:lstStyle/>
            <a:p>
              <a:r>
                <a:rPr lang="en-US" sz="1100" b="1" dirty="0">
                  <a:solidFill>
                    <a:srgbClr val="000000"/>
                  </a:solidFill>
                </a:rPr>
                <a:t>R:  COL BOREK, B</a:t>
              </a:r>
            </a:p>
            <a:p>
              <a:r>
                <a:rPr lang="en-US" sz="1100" b="1" dirty="0">
                  <a:solidFill>
                    <a:srgbClr val="000000"/>
                  </a:solidFill>
                </a:rPr>
                <a:t>SSN:  xxx-xx-xxxx</a:t>
              </a:r>
            </a:p>
            <a:p>
              <a:r>
                <a:rPr lang="en-US" sz="1100" b="1" dirty="0">
                  <a:solidFill>
                    <a:srgbClr val="000000"/>
                  </a:solidFill>
                </a:rPr>
                <a:t>TOTAL RATINGS: 1</a:t>
              </a:r>
            </a:p>
          </p:txBody>
        </p:sp>
        <p:sp>
          <p:nvSpPr>
            <p:cNvPr id="35857" name="TextBox 51"/>
            <p:cNvSpPr txBox="1">
              <a:spLocks noChangeArrowheads="1"/>
            </p:cNvSpPr>
            <p:nvPr/>
          </p:nvSpPr>
          <p:spPr bwMode="auto">
            <a:xfrm>
              <a:off x="3657600" y="4522788"/>
              <a:ext cx="1600200" cy="338137"/>
            </a:xfrm>
            <a:prstGeom prst="rect">
              <a:avLst/>
            </a:prstGeom>
            <a:noFill/>
            <a:ln w="9525">
              <a:noFill/>
              <a:miter lim="800000"/>
              <a:headEnd/>
              <a:tailEnd/>
            </a:ln>
          </p:spPr>
          <p:txBody>
            <a:bodyPr>
              <a:spAutoFit/>
            </a:bodyPr>
            <a:lstStyle/>
            <a:p>
              <a:r>
                <a:rPr lang="en-US" sz="1600" b="1" dirty="0">
                  <a:solidFill>
                    <a:srgbClr val="000000"/>
                  </a:solidFill>
                </a:rPr>
                <a:t>PROFICIENT </a:t>
              </a:r>
            </a:p>
          </p:txBody>
        </p:sp>
      </p:grpSp>
      <p:sp>
        <p:nvSpPr>
          <p:cNvPr id="55" name="Rectangle 53"/>
          <p:cNvSpPr>
            <a:spLocks noChangeArrowheads="1"/>
          </p:cNvSpPr>
          <p:nvPr/>
        </p:nvSpPr>
        <p:spPr bwMode="auto">
          <a:xfrm>
            <a:off x="685800" y="0"/>
            <a:ext cx="7772400" cy="6096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lIns="90488" tIns="44450" rIns="90488" bIns="44450" anchor="ctr"/>
          <a:lstStyle/>
          <a:p>
            <a:pPr algn="ctr" fontAlgn="auto">
              <a:spcBef>
                <a:spcPct val="50000"/>
              </a:spcBef>
              <a:spcAft>
                <a:spcPts val="0"/>
              </a:spcAft>
              <a:defRPr/>
            </a:pPr>
            <a:r>
              <a:rPr lang="en-US" sz="2800" b="1" dirty="0">
                <a:cs typeface="+mn-cs"/>
              </a:rPr>
              <a:t>Part IV – Professionalism </a:t>
            </a:r>
            <a:r>
              <a:rPr lang="en-US" sz="1200" b="1" dirty="0">
                <a:cs typeface="+mn-cs"/>
              </a:rPr>
              <a:t>(Field Grade Form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8.33333E-7 4.81481E-6 L 0.1684 -0.25 " pathEditMode="relative" rAng="0" ptsTypes="AA">
                                      <p:cBhvr>
                                        <p:cTn id="6" dur="2000" fill="hold"/>
                                        <p:tgtEl>
                                          <p:spTgt spid="3"/>
                                        </p:tgtEl>
                                        <p:attrNameLst>
                                          <p:attrName>ppt_x</p:attrName>
                                          <p:attrName>ppt_y</p:attrName>
                                        </p:attrNameLst>
                                      </p:cBhvr>
                                      <p:rCtr x="8400" y="-12500"/>
                                    </p:animMotion>
                                  </p:childTnLst>
                                </p:cTn>
                              </p:par>
                              <p:par>
                                <p:cTn id="7" presetID="6" presetClass="emph" presetSubtype="0" fill="hold" nodeType="withEffect">
                                  <p:stCondLst>
                                    <p:cond delay="0"/>
                                  </p:stCondLst>
                                  <p:childTnLst>
                                    <p:animScale>
                                      <p:cBhvr>
                                        <p:cTn id="8" dur="2000" fill="hold"/>
                                        <p:tgtEl>
                                          <p:spTgt spid="3"/>
                                        </p:tgtEl>
                                      </p:cBhvr>
                                      <p:by x="170000" y="170000"/>
                                    </p:animScale>
                                  </p:childTnLst>
                                </p:cTn>
                              </p:par>
                              <p:par>
                                <p:cTn id="9" presetID="10" presetClass="exit" presetSubtype="0" fill="hold" nodeType="withEffect">
                                  <p:stCondLst>
                                    <p:cond delay="0"/>
                                  </p:stCondLst>
                                  <p:childTnLst>
                                    <p:animEffect transition="out" filter="fade">
                                      <p:cBhvr>
                                        <p:cTn id="10" dur="3000"/>
                                        <p:tgtEl>
                                          <p:spTgt spid="3"/>
                                        </p:tgtEl>
                                      </p:cBhvr>
                                    </p:animEffect>
                                    <p:set>
                                      <p:cBhvr>
                                        <p:cTn id="11" dur="1" fill="hold">
                                          <p:stCondLst>
                                            <p:cond delay="2999"/>
                                          </p:stCondLst>
                                        </p:cTn>
                                        <p:tgtEl>
                                          <p:spTgt spid="3"/>
                                        </p:tgtEl>
                                        <p:attrNameLst>
                                          <p:attrName>style.visibility</p:attrName>
                                        </p:attrNameLst>
                                      </p:cBhvr>
                                      <p:to>
                                        <p:strVal val="hidden"/>
                                      </p:to>
                                    </p:set>
                                  </p:childTnLst>
                                </p:cTn>
                              </p:par>
                              <p:par>
                                <p:cTn id="12" presetID="53"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p:cTn id="14" dur="2000" fill="hold"/>
                                        <p:tgtEl>
                                          <p:spTgt spid="78"/>
                                        </p:tgtEl>
                                        <p:attrNameLst>
                                          <p:attrName>ppt_w</p:attrName>
                                        </p:attrNameLst>
                                      </p:cBhvr>
                                      <p:tavLst>
                                        <p:tav tm="0">
                                          <p:val>
                                            <p:fltVal val="0"/>
                                          </p:val>
                                        </p:tav>
                                        <p:tav tm="100000">
                                          <p:val>
                                            <p:strVal val="#ppt_w"/>
                                          </p:val>
                                        </p:tav>
                                      </p:tavLst>
                                    </p:anim>
                                    <p:anim calcmode="lin" valueType="num">
                                      <p:cBhvr>
                                        <p:cTn id="15" dur="2000" fill="hold"/>
                                        <p:tgtEl>
                                          <p:spTgt spid="78"/>
                                        </p:tgtEl>
                                        <p:attrNameLst>
                                          <p:attrName>ppt_h</p:attrName>
                                        </p:attrNameLst>
                                      </p:cBhvr>
                                      <p:tavLst>
                                        <p:tav tm="0">
                                          <p:val>
                                            <p:fltVal val="0"/>
                                          </p:val>
                                        </p:tav>
                                        <p:tav tm="100000">
                                          <p:val>
                                            <p:strVal val="#ppt_h"/>
                                          </p:val>
                                        </p:tav>
                                      </p:tavLst>
                                    </p:anim>
                                    <p:animEffect transition="in" filter="fade">
                                      <p:cBhvr>
                                        <p:cTn id="16" dur="20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2000"/>
                                        <p:tgtEl>
                                          <p:spTgt spid="79"/>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xit" presetSubtype="0" fill="hold" grpId="0" nodeType="withEffect">
                                  <p:stCondLst>
                                    <p:cond delay="0"/>
                                  </p:stCondLst>
                                  <p:childTnLst>
                                    <p:animEffect transition="out" filter="fade">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8" grpId="0" animBg="1"/>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76200" y="881063"/>
            <a:ext cx="4876800" cy="5781675"/>
          </a:xfrm>
          <a:prstGeom prst="rect">
            <a:avLst/>
          </a:prstGeom>
          <a:noFill/>
          <a:ln w="9525">
            <a:noFill/>
            <a:miter lim="800000"/>
            <a:headEnd/>
            <a:tailEnd/>
          </a:ln>
        </p:spPr>
      </p:pic>
      <p:sp>
        <p:nvSpPr>
          <p:cNvPr id="36867" name="Rectangle 20"/>
          <p:cNvSpPr>
            <a:spLocks noChangeArrowheads="1"/>
          </p:cNvSpPr>
          <p:nvPr/>
        </p:nvSpPr>
        <p:spPr bwMode="auto">
          <a:xfrm>
            <a:off x="2487613" y="152400"/>
            <a:ext cx="3692525" cy="461963"/>
          </a:xfrm>
          <a:prstGeom prst="rect">
            <a:avLst/>
          </a:prstGeom>
          <a:noFill/>
          <a:ln w="9525">
            <a:noFill/>
            <a:miter lim="800000"/>
            <a:headEnd/>
            <a:tailEnd/>
          </a:ln>
        </p:spPr>
        <p:txBody>
          <a:bodyPr wrap="none">
            <a:spAutoFit/>
          </a:bodyPr>
          <a:lstStyle/>
          <a:p>
            <a:pPr algn="ctr"/>
            <a:r>
              <a:rPr lang="en-US" sz="2400" b="1" dirty="0"/>
              <a:t>Senior Rater Comments</a:t>
            </a:r>
          </a:p>
        </p:txBody>
      </p:sp>
      <p:sp>
        <p:nvSpPr>
          <p:cNvPr id="22" name="Rectangle 21"/>
          <p:cNvSpPr/>
          <p:nvPr/>
        </p:nvSpPr>
        <p:spPr>
          <a:xfrm>
            <a:off x="5105400" y="838200"/>
            <a:ext cx="3810000" cy="411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400" b="1" dirty="0">
                <a:solidFill>
                  <a:schemeClr val="tx1"/>
                </a:solidFill>
                <a:latin typeface="Arial" pitchFamily="34" charset="0"/>
                <a:cs typeface="Arial" pitchFamily="34" charset="0"/>
              </a:rPr>
              <a:t> Senior Rater Comments are mandatory. </a:t>
            </a:r>
          </a:p>
          <a:p>
            <a:pPr>
              <a:buFont typeface="Arial" pitchFamily="34" charset="0"/>
              <a:buChar char="•"/>
              <a:defRPr/>
            </a:pPr>
            <a:r>
              <a:rPr lang="en-US" sz="1400" b="1" dirty="0">
                <a:solidFill>
                  <a:schemeClr val="tx1"/>
                </a:solidFill>
                <a:latin typeface="Arial" pitchFamily="34" charset="0"/>
                <a:cs typeface="Arial" pitchFamily="34" charset="0"/>
              </a:rPr>
              <a:t> Have up to 5 lines of narrative text to comment on Potential only.</a:t>
            </a:r>
          </a:p>
          <a:p>
            <a:pPr>
              <a:buFont typeface="Arial" pitchFamily="34" charset="0"/>
              <a:buChar char="•"/>
              <a:defRPr/>
            </a:pPr>
            <a:r>
              <a:rPr lang="en-US" sz="1400" b="1" dirty="0">
                <a:solidFill>
                  <a:schemeClr val="tx1"/>
                </a:solidFill>
                <a:latin typeface="Arial" pitchFamily="34" charset="0"/>
                <a:cs typeface="Arial" pitchFamily="34" charset="0"/>
              </a:rPr>
              <a:t>This field captures the Senior Rater’s passion (or lack thereof) for the rated officer</a:t>
            </a:r>
          </a:p>
          <a:p>
            <a:pPr>
              <a:buFont typeface="Arial" pitchFamily="34" charset="0"/>
              <a:buChar char="•"/>
              <a:defRPr/>
            </a:pPr>
            <a:r>
              <a:rPr lang="en-US" sz="1400" b="1" dirty="0">
                <a:solidFill>
                  <a:schemeClr val="tx1"/>
                </a:solidFill>
                <a:latin typeface="Arial" pitchFamily="34" charset="0"/>
                <a:cs typeface="Arial" pitchFamily="34" charset="0"/>
              </a:rPr>
              <a:t>Use exclusive narrative, enumeration &amp; recommendations for promotion, schooling, command recommendation for Most Qualified Potential Indications.  </a:t>
            </a:r>
          </a:p>
          <a:p>
            <a:pPr>
              <a:buFont typeface="Arial" pitchFamily="34" charset="0"/>
              <a:buChar char="•"/>
              <a:defRPr/>
            </a:pPr>
            <a:r>
              <a:rPr lang="en-US" sz="1400" b="1" dirty="0">
                <a:solidFill>
                  <a:schemeClr val="tx1"/>
                </a:solidFill>
                <a:latin typeface="Arial" pitchFamily="34" charset="0"/>
                <a:cs typeface="Arial" pitchFamily="34" charset="0"/>
              </a:rPr>
              <a:t>Use strong narrative for use of Highly Qualified indications and consider promotion, schooling, command recommendation.</a:t>
            </a:r>
          </a:p>
          <a:p>
            <a:pPr>
              <a:buFont typeface="Arial" pitchFamily="34" charset="0"/>
              <a:buChar char="•"/>
              <a:defRPr/>
            </a:pPr>
            <a:r>
              <a:rPr lang="en-US" sz="1400" b="1" dirty="0">
                <a:solidFill>
                  <a:schemeClr val="tx1"/>
                </a:solidFill>
                <a:latin typeface="Arial" pitchFamily="34" charset="0"/>
                <a:cs typeface="Arial" pitchFamily="34" charset="0"/>
              </a:rPr>
              <a:t>Remember, what is not said can have as much impact as what is said.</a:t>
            </a:r>
          </a:p>
        </p:txBody>
      </p:sp>
      <p:sp>
        <p:nvSpPr>
          <p:cNvPr id="27" name="Rectangle 26"/>
          <p:cNvSpPr/>
          <p:nvPr/>
        </p:nvSpPr>
        <p:spPr>
          <a:xfrm>
            <a:off x="5105400" y="5105400"/>
            <a:ext cx="3881438"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400" dirty="0">
                <a:solidFill>
                  <a:schemeClr val="tx1"/>
                </a:solidFill>
                <a:latin typeface="Arial" pitchFamily="34" charset="0"/>
                <a:cs typeface="Arial" pitchFamily="34" charset="0"/>
              </a:rPr>
              <a:t>Senior Raters will list  up to 3 future “successive” assignments looking 3-5 years out.  </a:t>
            </a:r>
          </a:p>
          <a:p>
            <a:pPr>
              <a:buFont typeface="Arial" pitchFamily="34" charset="0"/>
              <a:buChar char="•"/>
              <a:defRPr/>
            </a:pPr>
            <a:r>
              <a:rPr lang="en-US" sz="1400" dirty="0">
                <a:solidFill>
                  <a:schemeClr val="tx1"/>
                </a:solidFill>
                <a:latin typeface="Arial" pitchFamily="34" charset="0"/>
                <a:cs typeface="Arial" pitchFamily="34" charset="0"/>
              </a:rPr>
              <a:t>They do not have to list assignments when “both” rating officials  assessments deem the rated officer to be “UNSATISFACTORY” and “NOT QUALIFIED</a:t>
            </a:r>
            <a:r>
              <a:rPr lang="en-US" sz="1400" dirty="0">
                <a:solidFill>
                  <a:srgbClr val="0070C0"/>
                </a:solidFill>
                <a:latin typeface="Arial" pitchFamily="34" charset="0"/>
                <a:cs typeface="Arial" pitchFamily="34" charset="0"/>
              </a:rPr>
              <a:t>”.</a:t>
            </a:r>
          </a:p>
        </p:txBody>
      </p:sp>
      <p:sp>
        <p:nvSpPr>
          <p:cNvPr id="36870" name="TextBox 7"/>
          <p:cNvSpPr txBox="1">
            <a:spLocks noChangeArrowheads="1"/>
          </p:cNvSpPr>
          <p:nvPr/>
        </p:nvSpPr>
        <p:spPr bwMode="auto">
          <a:xfrm>
            <a:off x="1447800" y="4953000"/>
            <a:ext cx="3505200" cy="1631950"/>
          </a:xfrm>
          <a:prstGeom prst="rect">
            <a:avLst/>
          </a:prstGeom>
          <a:noFill/>
          <a:ln w="9525">
            <a:noFill/>
            <a:miter lim="800000"/>
            <a:headEnd/>
            <a:tailEnd/>
          </a:ln>
        </p:spPr>
        <p:txBody>
          <a:bodyPr>
            <a:spAutoFit/>
          </a:bodyPr>
          <a:lstStyle/>
          <a:p>
            <a:r>
              <a:rPr lang="en-US" sz="1000" b="1" dirty="0"/>
              <a:t>LTC X displays incredible potential. He is among the top 10 LTCs in the division.  Promote to Colonel ahead of his peers send to resident Senior Service Staff College.  He clearly displays brigade command potential.</a:t>
            </a:r>
          </a:p>
          <a:p>
            <a:endParaRPr lang="en-US" sz="1000" b="1" dirty="0"/>
          </a:p>
          <a:p>
            <a:endParaRPr lang="en-US" sz="1000" b="1" dirty="0"/>
          </a:p>
          <a:p>
            <a:endParaRPr lang="en-US" sz="1000" b="1" dirty="0"/>
          </a:p>
          <a:p>
            <a:endParaRPr lang="en-US" sz="1000" b="1" dirty="0"/>
          </a:p>
          <a:p>
            <a:r>
              <a:rPr lang="sv-SE" sz="1000"/>
              <a:t>Brigade Commander, CMTC OC, TSC G4</a:t>
            </a:r>
            <a:endParaRPr lang="en-US" sz="1000" dirty="0"/>
          </a:p>
        </p:txBody>
      </p:sp>
      <p:sp>
        <p:nvSpPr>
          <p:cNvPr id="36871" name="Rectangle 6"/>
          <p:cNvSpPr>
            <a:spLocks noChangeArrowheads="1"/>
          </p:cNvSpPr>
          <p:nvPr/>
        </p:nvSpPr>
        <p:spPr bwMode="auto">
          <a:xfrm>
            <a:off x="76200" y="2938463"/>
            <a:ext cx="4876800" cy="338137"/>
          </a:xfrm>
          <a:prstGeom prst="rect">
            <a:avLst/>
          </a:prstGeom>
          <a:noFill/>
          <a:ln w="9525">
            <a:noFill/>
            <a:miter lim="800000"/>
            <a:headEnd/>
            <a:tailEnd/>
          </a:ln>
        </p:spPr>
        <p:txBody>
          <a:bodyPr>
            <a:spAutoFit/>
          </a:bodyPr>
          <a:lstStyle/>
          <a:p>
            <a:r>
              <a:rPr lang="en-US" sz="800" b="1" dirty="0"/>
              <a:t>Joe is the best of 5 Battalion Commanders in this Brigade. Joe demonstrated superior leadership and understanding of all aspects of command</a:t>
            </a:r>
            <a:endParaRPr lang="en-US" sz="800" dirty="0"/>
          </a:p>
        </p:txBody>
      </p:sp>
      <p:sp>
        <p:nvSpPr>
          <p:cNvPr id="36872" name="Rectangle 8"/>
          <p:cNvSpPr>
            <a:spLocks noChangeArrowheads="1"/>
          </p:cNvSpPr>
          <p:nvPr/>
        </p:nvSpPr>
        <p:spPr bwMode="auto">
          <a:xfrm>
            <a:off x="0" y="1519238"/>
            <a:ext cx="4953000" cy="461962"/>
          </a:xfrm>
          <a:prstGeom prst="rect">
            <a:avLst/>
          </a:prstGeom>
          <a:noFill/>
          <a:ln w="9525">
            <a:noFill/>
            <a:miter lim="800000"/>
            <a:headEnd/>
            <a:tailEnd/>
          </a:ln>
        </p:spPr>
        <p:txBody>
          <a:bodyPr>
            <a:spAutoFit/>
          </a:bodyPr>
          <a:lstStyle/>
          <a:p>
            <a:r>
              <a:rPr lang="en-US" sz="600" b="1" dirty="0">
                <a:solidFill>
                  <a:srgbClr val="000000"/>
                </a:solidFill>
              </a:rPr>
              <a:t>LTC X is a top performer who unfailingly analyzes situations and executes my intent.  Joe is a confident and capable leader who, regardless of obstacles, always produces great results. LTC X is an influential leader across the brigade who carefully employs well-thought plans and delegates tasks that empower his subordinates with the authority to complete.  Soldiers willingly follow his lead.</a:t>
            </a:r>
          </a:p>
        </p:txBody>
      </p:sp>
      <p:sp>
        <p:nvSpPr>
          <p:cNvPr id="36873" name="TextBox 9"/>
          <p:cNvSpPr txBox="1">
            <a:spLocks noChangeArrowheads="1"/>
          </p:cNvSpPr>
          <p:nvPr/>
        </p:nvSpPr>
        <p:spPr bwMode="auto">
          <a:xfrm>
            <a:off x="1285875" y="2552700"/>
            <a:ext cx="223838" cy="246063"/>
          </a:xfrm>
          <a:prstGeom prst="rect">
            <a:avLst/>
          </a:prstGeom>
          <a:noFill/>
          <a:ln w="9525">
            <a:noFill/>
            <a:miter lim="800000"/>
            <a:headEnd/>
            <a:tailEnd/>
          </a:ln>
        </p:spPr>
        <p:txBody>
          <a:bodyPr>
            <a:spAutoFit/>
          </a:bodyPr>
          <a:lstStyle/>
          <a:p>
            <a:r>
              <a:rPr lang="en-US" sz="1000" dirty="0"/>
              <a:t>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6"/>
          <p:cNvGrpSpPr>
            <a:grpSpLocks/>
          </p:cNvGrpSpPr>
          <p:nvPr/>
        </p:nvGrpSpPr>
        <p:grpSpPr bwMode="auto">
          <a:xfrm>
            <a:off x="228600" y="838200"/>
            <a:ext cx="4905375" cy="5781675"/>
            <a:chOff x="609600" y="838200"/>
            <a:chExt cx="4905375" cy="5780996"/>
          </a:xfrm>
        </p:grpSpPr>
        <p:grpSp>
          <p:nvGrpSpPr>
            <p:cNvPr id="37908" name="Group 22"/>
            <p:cNvGrpSpPr>
              <a:grpSpLocks/>
            </p:cNvGrpSpPr>
            <p:nvPr/>
          </p:nvGrpSpPr>
          <p:grpSpPr bwMode="auto">
            <a:xfrm>
              <a:off x="609600" y="838200"/>
              <a:ext cx="4905375" cy="5780996"/>
              <a:chOff x="47625" y="881402"/>
              <a:chExt cx="4905375" cy="5780996"/>
            </a:xfrm>
          </p:grpSpPr>
          <p:grpSp>
            <p:nvGrpSpPr>
              <p:cNvPr id="37910" name="Group 25"/>
              <p:cNvGrpSpPr>
                <a:grpSpLocks/>
              </p:cNvGrpSpPr>
              <p:nvPr/>
            </p:nvGrpSpPr>
            <p:grpSpPr bwMode="auto">
              <a:xfrm>
                <a:off x="76200" y="881402"/>
                <a:ext cx="4876800" cy="5780996"/>
                <a:chOff x="76200" y="881402"/>
                <a:chExt cx="4876800" cy="5780996"/>
              </a:xfrm>
            </p:grpSpPr>
            <p:pic>
              <p:nvPicPr>
                <p:cNvPr id="37912" name="Picture 2"/>
                <p:cNvPicPr>
                  <a:picLocks noChangeAspect="1" noChangeArrowheads="1"/>
                </p:cNvPicPr>
                <p:nvPr/>
              </p:nvPicPr>
              <p:blipFill>
                <a:blip r:embed="rId2" cstate="print"/>
                <a:srcRect/>
                <a:stretch>
                  <a:fillRect/>
                </a:stretch>
              </p:blipFill>
              <p:spPr bwMode="auto">
                <a:xfrm>
                  <a:off x="76200" y="881402"/>
                  <a:ext cx="4876800" cy="5780996"/>
                </a:xfrm>
                <a:prstGeom prst="rect">
                  <a:avLst/>
                </a:prstGeom>
                <a:noFill/>
                <a:ln w="9525">
                  <a:noFill/>
                  <a:miter lim="800000"/>
                  <a:headEnd/>
                  <a:tailEnd/>
                </a:ln>
              </p:spPr>
            </p:pic>
            <p:sp>
              <p:nvSpPr>
                <p:cNvPr id="37913" name="TextBox 24"/>
                <p:cNvSpPr txBox="1">
                  <a:spLocks noChangeArrowheads="1"/>
                </p:cNvSpPr>
                <p:nvPr/>
              </p:nvSpPr>
              <p:spPr bwMode="auto">
                <a:xfrm>
                  <a:off x="1447800" y="4953000"/>
                  <a:ext cx="3505200" cy="1631216"/>
                </a:xfrm>
                <a:prstGeom prst="rect">
                  <a:avLst/>
                </a:prstGeom>
                <a:noFill/>
                <a:ln w="9525">
                  <a:noFill/>
                  <a:miter lim="800000"/>
                  <a:headEnd/>
                  <a:tailEnd/>
                </a:ln>
              </p:spPr>
              <p:txBody>
                <a:bodyPr>
                  <a:spAutoFit/>
                </a:bodyPr>
                <a:lstStyle/>
                <a:p>
                  <a:r>
                    <a:rPr lang="en-US" sz="1000" b="1" dirty="0"/>
                    <a:t>LTC X displays incredible potential. He is among the top 10 LTCs in the division.  Promote to Colonel ahead of his peers send to resident Senior Service Staff College.  He clearly displays brigade command potential.</a:t>
                  </a:r>
                </a:p>
                <a:p>
                  <a:endParaRPr lang="en-US" sz="1000" b="1" dirty="0"/>
                </a:p>
                <a:p>
                  <a:endParaRPr lang="en-US" sz="1000" b="1" dirty="0"/>
                </a:p>
                <a:p>
                  <a:endParaRPr lang="en-US" sz="1000" b="1" dirty="0"/>
                </a:p>
                <a:p>
                  <a:endParaRPr lang="en-US" sz="1000" b="1" dirty="0"/>
                </a:p>
                <a:p>
                  <a:r>
                    <a:rPr lang="sv-SE" sz="1000"/>
                    <a:t>Brigade Commander, CMTC OC, TSC G4</a:t>
                  </a:r>
                  <a:endParaRPr lang="en-US" sz="1000" dirty="0"/>
                </a:p>
              </p:txBody>
            </p:sp>
          </p:grpSp>
          <p:sp>
            <p:nvSpPr>
              <p:cNvPr id="37911" name="TextBox 11"/>
              <p:cNvSpPr txBox="1">
                <a:spLocks noChangeArrowheads="1"/>
              </p:cNvSpPr>
              <p:nvPr/>
            </p:nvSpPr>
            <p:spPr bwMode="auto">
              <a:xfrm>
                <a:off x="47625" y="1524000"/>
                <a:ext cx="4876800" cy="276999"/>
              </a:xfrm>
              <a:prstGeom prst="rect">
                <a:avLst/>
              </a:prstGeom>
              <a:solidFill>
                <a:schemeClr val="bg1"/>
              </a:solidFill>
              <a:ln w="28575">
                <a:noFill/>
                <a:miter lim="800000"/>
                <a:headEnd/>
                <a:tailEnd/>
              </a:ln>
            </p:spPr>
            <p:txBody>
              <a:bodyPr>
                <a:spAutoFit/>
              </a:bodyPr>
              <a:lstStyle/>
              <a:p>
                <a:r>
                  <a:rPr lang="en-US" sz="400" b="1" dirty="0">
                    <a:solidFill>
                      <a:srgbClr val="000000"/>
                    </a:solidFill>
                  </a:rPr>
                  <a:t>LTC X is a top performer who unfailingly analyzes situations and executes my intent.  Joe is a confident and capable leader who, regardless of obstacles, always produces great results. LTC X is an influential leader across the brigade who carefully employs well-thought plans and delegates tasks that empower his subordinates with the authority to complete.  Soldiers willingly follow his lead.</a:t>
                </a:r>
              </a:p>
            </p:txBody>
          </p:sp>
        </p:grpSp>
        <p:sp>
          <p:nvSpPr>
            <p:cNvPr id="37909" name="Rectangle 25"/>
            <p:cNvSpPr>
              <a:spLocks noChangeArrowheads="1"/>
            </p:cNvSpPr>
            <p:nvPr/>
          </p:nvSpPr>
          <p:spPr bwMode="auto">
            <a:xfrm>
              <a:off x="609600" y="2895600"/>
              <a:ext cx="4876800" cy="276999"/>
            </a:xfrm>
            <a:prstGeom prst="rect">
              <a:avLst/>
            </a:prstGeom>
            <a:noFill/>
            <a:ln w="9525">
              <a:noFill/>
              <a:miter lim="800000"/>
              <a:headEnd/>
              <a:tailEnd/>
            </a:ln>
          </p:spPr>
          <p:txBody>
            <a:bodyPr>
              <a:spAutoFit/>
            </a:bodyPr>
            <a:lstStyle/>
            <a:p>
              <a:r>
                <a:rPr lang="en-US" sz="600" b="1" dirty="0"/>
                <a:t>Joe is the best of 5 Battalion Commanders in this Brigade. Joe demonstrated superior leadership and understanding of all aspects of command6</a:t>
              </a:r>
              <a:endParaRPr lang="en-US" sz="600" dirty="0"/>
            </a:p>
          </p:txBody>
        </p:sp>
      </p:grpSp>
      <p:sp>
        <p:nvSpPr>
          <p:cNvPr id="3" name="TextBox 8"/>
          <p:cNvSpPr txBox="1">
            <a:spLocks noChangeArrowheads="1"/>
          </p:cNvSpPr>
          <p:nvPr/>
        </p:nvSpPr>
        <p:spPr bwMode="auto">
          <a:xfrm>
            <a:off x="5562600" y="774700"/>
            <a:ext cx="3533775" cy="1538288"/>
          </a:xfrm>
          <a:prstGeom prst="rect">
            <a:avLst/>
          </a:prstGeom>
          <a:noFill/>
          <a:ln w="9525">
            <a:noFill/>
            <a:miter lim="800000"/>
            <a:headEnd/>
            <a:tailEnd/>
          </a:ln>
        </p:spPr>
        <p:txBody>
          <a:bodyPr>
            <a:spAutoFit/>
          </a:bodyPr>
          <a:lstStyle/>
          <a:p>
            <a:pPr marL="344488" indent="-344488">
              <a:buFont typeface="Wingdings" pitchFamily="2" charset="2"/>
              <a:buChar char="q"/>
              <a:defRPr/>
            </a:pPr>
            <a:r>
              <a:rPr lang="en-US" sz="1400" b="1" dirty="0">
                <a:solidFill>
                  <a:srgbClr val="000000"/>
                </a:solidFill>
                <a:latin typeface="Arial" pitchFamily="34" charset="0"/>
                <a:cs typeface="Arial" pitchFamily="34" charset="0"/>
              </a:rPr>
              <a:t>Four box profile system; provides more options for senior raters</a:t>
            </a:r>
          </a:p>
          <a:p>
            <a:pPr marL="625475" lvl="1" indent="-168275">
              <a:buFont typeface="Wingdings" pitchFamily="2" charset="2"/>
              <a:buChar char="§"/>
              <a:defRPr/>
            </a:pPr>
            <a:r>
              <a:rPr lang="en-US" sz="1200" b="1" dirty="0">
                <a:solidFill>
                  <a:srgbClr val="000000"/>
                </a:solidFill>
                <a:latin typeface="Arial" pitchFamily="34" charset="0"/>
                <a:cs typeface="Arial" pitchFamily="34" charset="0"/>
              </a:rPr>
              <a:t>Highly Qualified and Qualified enable greater stratification</a:t>
            </a:r>
          </a:p>
          <a:p>
            <a:pPr marL="344488" indent="-344488">
              <a:buFont typeface="Wingdings" pitchFamily="2" charset="2"/>
              <a:buChar char="q"/>
              <a:defRPr/>
            </a:pPr>
            <a:r>
              <a:rPr lang="en-US" sz="1400" b="1" dirty="0">
                <a:solidFill>
                  <a:srgbClr val="000000"/>
                </a:solidFill>
                <a:latin typeface="Arial" pitchFamily="34" charset="0"/>
                <a:cs typeface="Arial" pitchFamily="34" charset="0"/>
              </a:rPr>
              <a:t>Most Qualified is limited to less than 50%</a:t>
            </a:r>
          </a:p>
          <a:p>
            <a:pPr>
              <a:buFont typeface="Wingdings" pitchFamily="2" charset="2"/>
              <a:buChar char="q"/>
              <a:defRPr/>
            </a:pPr>
            <a:endParaRPr lang="en-US" sz="1400" b="1" dirty="0">
              <a:solidFill>
                <a:srgbClr val="000000"/>
              </a:solidFill>
              <a:latin typeface="Arial" pitchFamily="34" charset="0"/>
              <a:cs typeface="Arial" pitchFamily="34" charset="0"/>
            </a:endParaRPr>
          </a:p>
        </p:txBody>
      </p:sp>
      <p:sp>
        <p:nvSpPr>
          <p:cNvPr id="37892" name="TextBox 17"/>
          <p:cNvSpPr txBox="1">
            <a:spLocks noChangeArrowheads="1"/>
          </p:cNvSpPr>
          <p:nvPr/>
        </p:nvSpPr>
        <p:spPr bwMode="auto">
          <a:xfrm>
            <a:off x="5562600" y="3571875"/>
            <a:ext cx="3495675" cy="2632075"/>
          </a:xfrm>
          <a:prstGeom prst="rect">
            <a:avLst/>
          </a:prstGeom>
          <a:solidFill>
            <a:srgbClr val="FFFF00"/>
          </a:solidFill>
          <a:ln w="9525">
            <a:solidFill>
              <a:schemeClr val="tx1"/>
            </a:solidFill>
            <a:miter lim="800000"/>
            <a:headEnd/>
            <a:tailEnd/>
          </a:ln>
        </p:spPr>
        <p:txBody>
          <a:bodyPr>
            <a:spAutoFit/>
          </a:bodyPr>
          <a:lstStyle/>
          <a:p>
            <a:endParaRPr lang="en-US" sz="1100" b="1" dirty="0">
              <a:solidFill>
                <a:srgbClr val="000000"/>
              </a:solidFill>
            </a:endParaRPr>
          </a:p>
          <a:p>
            <a:r>
              <a:rPr lang="en-US" sz="1400" b="1" u="sng" dirty="0">
                <a:solidFill>
                  <a:srgbClr val="000000"/>
                </a:solidFill>
              </a:rPr>
              <a:t>MOST QUALIFIED</a:t>
            </a:r>
            <a:r>
              <a:rPr lang="en-US" sz="1400" b="1" dirty="0">
                <a:solidFill>
                  <a:srgbClr val="000000"/>
                </a:solidFill>
              </a:rPr>
              <a:t>: Strong potential for BZ and CMD; potential ahead of peers</a:t>
            </a:r>
          </a:p>
          <a:p>
            <a:endParaRPr lang="en-US" sz="1400" b="1" dirty="0">
              <a:solidFill>
                <a:srgbClr val="000000"/>
              </a:solidFill>
            </a:endParaRPr>
          </a:p>
          <a:p>
            <a:r>
              <a:rPr lang="en-US" sz="1400" b="1" u="sng" dirty="0">
                <a:solidFill>
                  <a:srgbClr val="000000"/>
                </a:solidFill>
              </a:rPr>
              <a:t>HIGHLY QUALIFIED</a:t>
            </a:r>
            <a:r>
              <a:rPr lang="en-US" sz="1400" b="1" dirty="0">
                <a:solidFill>
                  <a:srgbClr val="000000"/>
                </a:solidFill>
              </a:rPr>
              <a:t>: Strong potential for promotion with peers</a:t>
            </a:r>
          </a:p>
          <a:p>
            <a:endParaRPr lang="en-US" sz="1400" b="1" dirty="0">
              <a:solidFill>
                <a:srgbClr val="000000"/>
              </a:solidFill>
            </a:endParaRPr>
          </a:p>
          <a:p>
            <a:r>
              <a:rPr lang="en-US" sz="1400" b="1" u="sng" dirty="0">
                <a:solidFill>
                  <a:srgbClr val="000000"/>
                </a:solidFill>
              </a:rPr>
              <a:t>QUALIFIED</a:t>
            </a:r>
            <a:r>
              <a:rPr lang="en-US" sz="1400" b="1" dirty="0">
                <a:solidFill>
                  <a:srgbClr val="000000"/>
                </a:solidFill>
              </a:rPr>
              <a:t>: Capable of success at the next level; promote if able </a:t>
            </a:r>
          </a:p>
          <a:p>
            <a:endParaRPr lang="en-US" sz="1400" b="1" dirty="0">
              <a:solidFill>
                <a:srgbClr val="000000"/>
              </a:solidFill>
            </a:endParaRPr>
          </a:p>
          <a:p>
            <a:r>
              <a:rPr lang="en-US" sz="1400" b="1" u="sng" dirty="0">
                <a:solidFill>
                  <a:srgbClr val="000000"/>
                </a:solidFill>
              </a:rPr>
              <a:t>NOT QUALIFIED</a:t>
            </a:r>
            <a:r>
              <a:rPr lang="en-US" sz="1400" b="1" dirty="0">
                <a:solidFill>
                  <a:srgbClr val="000000"/>
                </a:solidFill>
              </a:rPr>
              <a:t>: Not recommended for promotion</a:t>
            </a:r>
          </a:p>
        </p:txBody>
      </p:sp>
      <p:pic>
        <p:nvPicPr>
          <p:cNvPr id="7" name="Picture 2"/>
          <p:cNvPicPr>
            <a:picLocks noChangeAspect="1" noChangeArrowheads="1"/>
          </p:cNvPicPr>
          <p:nvPr/>
        </p:nvPicPr>
        <p:blipFill>
          <a:blip r:embed="rId3" cstate="print"/>
          <a:srcRect l="1672" t="70737" r="72665"/>
          <a:stretch>
            <a:fillRect/>
          </a:stretch>
        </p:blipFill>
        <p:spPr bwMode="auto">
          <a:xfrm>
            <a:off x="228600" y="4724400"/>
            <a:ext cx="1371600" cy="1889125"/>
          </a:xfrm>
          <a:prstGeom prst="rect">
            <a:avLst/>
          </a:prstGeom>
          <a:noFill/>
          <a:ln w="9525">
            <a:noFill/>
            <a:miter lim="800000"/>
            <a:headEnd/>
            <a:tailEnd/>
          </a:ln>
        </p:spPr>
      </p:pic>
      <p:grpSp>
        <p:nvGrpSpPr>
          <p:cNvPr id="6" name="Group 22"/>
          <p:cNvGrpSpPr>
            <a:grpSpLocks/>
          </p:cNvGrpSpPr>
          <p:nvPr/>
        </p:nvGrpSpPr>
        <p:grpSpPr bwMode="auto">
          <a:xfrm>
            <a:off x="304800" y="2889250"/>
            <a:ext cx="1295400" cy="768350"/>
            <a:chOff x="142875" y="2982295"/>
            <a:chExt cx="1295400" cy="767975"/>
          </a:xfrm>
        </p:grpSpPr>
        <p:sp>
          <p:nvSpPr>
            <p:cNvPr id="37906" name="TextBox 13"/>
            <p:cNvSpPr txBox="1">
              <a:spLocks noChangeArrowheads="1"/>
            </p:cNvSpPr>
            <p:nvPr/>
          </p:nvSpPr>
          <p:spPr bwMode="auto">
            <a:xfrm>
              <a:off x="142875" y="2982295"/>
              <a:ext cx="1295400" cy="276999"/>
            </a:xfrm>
            <a:prstGeom prst="rect">
              <a:avLst/>
            </a:prstGeom>
            <a:solidFill>
              <a:srgbClr val="FFFF00"/>
            </a:solidFill>
            <a:ln w="9525">
              <a:solidFill>
                <a:schemeClr val="tx1"/>
              </a:solidFill>
              <a:miter lim="800000"/>
              <a:headEnd/>
              <a:tailEnd/>
            </a:ln>
          </p:spPr>
          <p:txBody>
            <a:bodyPr>
              <a:spAutoFit/>
            </a:bodyPr>
            <a:lstStyle/>
            <a:p>
              <a:r>
                <a:rPr lang="en-US" sz="1200" b="1" dirty="0">
                  <a:solidFill>
                    <a:srgbClr val="000000"/>
                  </a:solidFill>
                </a:rPr>
                <a:t>= Current COM</a:t>
              </a:r>
            </a:p>
          </p:txBody>
        </p:sp>
        <p:sp>
          <p:nvSpPr>
            <p:cNvPr id="37907" name="TextBox 14"/>
            <p:cNvSpPr txBox="1">
              <a:spLocks noChangeArrowheads="1"/>
            </p:cNvSpPr>
            <p:nvPr/>
          </p:nvSpPr>
          <p:spPr bwMode="auto">
            <a:xfrm>
              <a:off x="142875" y="3473271"/>
              <a:ext cx="1295400" cy="276999"/>
            </a:xfrm>
            <a:prstGeom prst="rect">
              <a:avLst/>
            </a:prstGeom>
            <a:solidFill>
              <a:srgbClr val="FFFF00"/>
            </a:solidFill>
            <a:ln w="9525">
              <a:solidFill>
                <a:schemeClr val="tx1"/>
              </a:solidFill>
              <a:miter lim="800000"/>
              <a:headEnd/>
              <a:tailEnd/>
            </a:ln>
          </p:spPr>
          <p:txBody>
            <a:bodyPr>
              <a:spAutoFit/>
            </a:bodyPr>
            <a:lstStyle/>
            <a:p>
              <a:pPr algn="ctr"/>
              <a:r>
                <a:rPr lang="en-US" sz="1200" b="1" dirty="0">
                  <a:solidFill>
                    <a:srgbClr val="000000"/>
                  </a:solidFill>
                </a:rPr>
                <a:t>Not Adverse</a:t>
              </a:r>
            </a:p>
          </p:txBody>
        </p:sp>
      </p:grpSp>
      <p:sp>
        <p:nvSpPr>
          <p:cNvPr id="37895" name="Rectangle 20"/>
          <p:cNvSpPr>
            <a:spLocks noChangeArrowheads="1"/>
          </p:cNvSpPr>
          <p:nvPr/>
        </p:nvSpPr>
        <p:spPr bwMode="auto">
          <a:xfrm>
            <a:off x="2444750" y="152400"/>
            <a:ext cx="3778250" cy="461963"/>
          </a:xfrm>
          <a:prstGeom prst="rect">
            <a:avLst/>
          </a:prstGeom>
          <a:noFill/>
          <a:ln w="9525">
            <a:noFill/>
            <a:miter lim="800000"/>
            <a:headEnd/>
            <a:tailEnd/>
          </a:ln>
        </p:spPr>
        <p:txBody>
          <a:bodyPr wrap="none">
            <a:spAutoFit/>
          </a:bodyPr>
          <a:lstStyle/>
          <a:p>
            <a:pPr algn="ctr"/>
            <a:r>
              <a:rPr lang="en-US" sz="2400" b="1" dirty="0"/>
              <a:t>Senior Rater Box Check </a:t>
            </a:r>
          </a:p>
        </p:txBody>
      </p:sp>
      <p:grpSp>
        <p:nvGrpSpPr>
          <p:cNvPr id="8" name="Group 15"/>
          <p:cNvGrpSpPr>
            <a:grpSpLocks/>
          </p:cNvGrpSpPr>
          <p:nvPr/>
        </p:nvGrpSpPr>
        <p:grpSpPr bwMode="auto">
          <a:xfrm>
            <a:off x="1236663" y="1843088"/>
            <a:ext cx="2971800" cy="2820987"/>
            <a:chOff x="5808662" y="3457575"/>
            <a:chExt cx="2632076" cy="2820988"/>
          </a:xfrm>
        </p:grpSpPr>
        <p:sp>
          <p:nvSpPr>
            <p:cNvPr id="37897" name="Rectangle 39"/>
            <p:cNvSpPr>
              <a:spLocks noChangeArrowheads="1"/>
            </p:cNvSpPr>
            <p:nvPr/>
          </p:nvSpPr>
          <p:spPr bwMode="auto">
            <a:xfrm>
              <a:off x="5808663" y="3457575"/>
              <a:ext cx="2632075" cy="2820988"/>
            </a:xfrm>
            <a:prstGeom prst="rect">
              <a:avLst/>
            </a:prstGeom>
            <a:solidFill>
              <a:schemeClr val="bg1"/>
            </a:solidFill>
            <a:ln w="12700">
              <a:solidFill>
                <a:schemeClr val="tx1"/>
              </a:solidFill>
              <a:miter lim="800000"/>
              <a:headEnd/>
              <a:tailEnd/>
            </a:ln>
          </p:spPr>
          <p:txBody>
            <a:bodyPr wrap="none" anchor="ctr"/>
            <a:lstStyle/>
            <a:p>
              <a:endParaRPr lang="en-US" sz="2000" b="1" dirty="0">
                <a:latin typeface="Calibri" pitchFamily="34" charset="0"/>
              </a:endParaRPr>
            </a:p>
          </p:txBody>
        </p:sp>
        <p:sp>
          <p:nvSpPr>
            <p:cNvPr id="37898" name="Rectangle 45"/>
            <p:cNvSpPr>
              <a:spLocks noChangeArrowheads="1"/>
            </p:cNvSpPr>
            <p:nvPr/>
          </p:nvSpPr>
          <p:spPr bwMode="auto">
            <a:xfrm>
              <a:off x="5808662" y="3505200"/>
              <a:ext cx="2497138" cy="586686"/>
            </a:xfrm>
            <a:prstGeom prst="rect">
              <a:avLst/>
            </a:prstGeom>
            <a:noFill/>
            <a:ln w="12700">
              <a:noFill/>
              <a:miter lim="800000"/>
              <a:headEnd/>
              <a:tailEnd/>
            </a:ln>
          </p:spPr>
          <p:txBody>
            <a:bodyPr lIns="120639" tIns="61906" rIns="120639" bIns="61906">
              <a:spAutoFit/>
            </a:bodyPr>
            <a:lstStyle/>
            <a:p>
              <a:pPr defTabSz="1585913"/>
              <a:r>
                <a:rPr lang="en-US" sz="1000" b="1" dirty="0">
                  <a:solidFill>
                    <a:srgbClr val="000000"/>
                  </a:solidFill>
                </a:rPr>
                <a:t>HQDA COMPARISON OF THE SENIOR RATER’S PROFILE AT THE TIME THIS  REPORT PROCESSED</a:t>
              </a:r>
            </a:p>
          </p:txBody>
        </p:sp>
        <p:sp>
          <p:nvSpPr>
            <p:cNvPr id="37899" name="Rectangle 52"/>
            <p:cNvSpPr>
              <a:spLocks noChangeArrowheads="1"/>
            </p:cNvSpPr>
            <p:nvPr/>
          </p:nvSpPr>
          <p:spPr bwMode="auto">
            <a:xfrm>
              <a:off x="5821180" y="4191000"/>
              <a:ext cx="2606675" cy="371242"/>
            </a:xfrm>
            <a:prstGeom prst="rect">
              <a:avLst/>
            </a:prstGeom>
            <a:noFill/>
            <a:ln w="12700">
              <a:solidFill>
                <a:schemeClr val="tx1"/>
              </a:solidFill>
              <a:miter lim="800000"/>
              <a:headEnd/>
              <a:tailEnd/>
            </a:ln>
          </p:spPr>
          <p:txBody>
            <a:bodyPr lIns="120639" tIns="61906" rIns="120639" bIns="61906">
              <a:spAutoFit/>
            </a:bodyPr>
            <a:lstStyle/>
            <a:p>
              <a:pPr algn="ctr" defTabSz="1585913"/>
              <a:r>
                <a:rPr lang="en-US" sz="1600" b="1" dirty="0">
                  <a:solidFill>
                    <a:srgbClr val="000000"/>
                  </a:solidFill>
                </a:rPr>
                <a:t>HIGHLY QUALIFIED</a:t>
              </a:r>
              <a:endParaRPr lang="en-US" sz="1600" b="1" i="1" dirty="0"/>
            </a:p>
          </p:txBody>
        </p:sp>
        <p:grpSp>
          <p:nvGrpSpPr>
            <p:cNvPr id="37900" name="Group 12"/>
            <p:cNvGrpSpPr>
              <a:grpSpLocks/>
            </p:cNvGrpSpPr>
            <p:nvPr/>
          </p:nvGrpSpPr>
          <p:grpSpPr bwMode="auto">
            <a:xfrm>
              <a:off x="5919787" y="4799013"/>
              <a:ext cx="1908130" cy="1280622"/>
              <a:chOff x="5919787" y="4799013"/>
              <a:chExt cx="1908130" cy="1280622"/>
            </a:xfrm>
          </p:grpSpPr>
          <p:sp>
            <p:nvSpPr>
              <p:cNvPr id="37901" name="Rectangle 47"/>
              <p:cNvSpPr>
                <a:spLocks noChangeArrowheads="1"/>
              </p:cNvSpPr>
              <p:nvPr/>
            </p:nvSpPr>
            <p:spPr bwMode="auto">
              <a:xfrm>
                <a:off x="5919787" y="4799013"/>
                <a:ext cx="1881155" cy="278909"/>
              </a:xfrm>
              <a:prstGeom prst="rect">
                <a:avLst/>
              </a:prstGeom>
              <a:noFill/>
              <a:ln w="12700">
                <a:noFill/>
                <a:miter lim="800000"/>
                <a:headEnd/>
                <a:tailEnd/>
              </a:ln>
            </p:spPr>
            <p:txBody>
              <a:bodyPr wrap="none" lIns="120639" tIns="61906" rIns="120639" bIns="61906">
                <a:spAutoFit/>
              </a:bodyPr>
              <a:lstStyle/>
              <a:p>
                <a:pPr defTabSz="1585913"/>
                <a:r>
                  <a:rPr lang="en-US" sz="1000" b="1" dirty="0">
                    <a:solidFill>
                      <a:srgbClr val="000000"/>
                    </a:solidFill>
                  </a:rPr>
                  <a:t>RO: LTC SMITH JOE999999999</a:t>
                </a:r>
              </a:p>
            </p:txBody>
          </p:sp>
          <p:sp>
            <p:nvSpPr>
              <p:cNvPr id="37902" name="Rectangle 48"/>
              <p:cNvSpPr>
                <a:spLocks noChangeArrowheads="1"/>
              </p:cNvSpPr>
              <p:nvPr/>
            </p:nvSpPr>
            <p:spPr bwMode="auto">
              <a:xfrm>
                <a:off x="5919787" y="5045076"/>
                <a:ext cx="1908130" cy="278909"/>
              </a:xfrm>
              <a:prstGeom prst="rect">
                <a:avLst/>
              </a:prstGeom>
              <a:noFill/>
              <a:ln w="12700">
                <a:noFill/>
                <a:miter lim="800000"/>
                <a:headEnd/>
                <a:tailEnd/>
              </a:ln>
            </p:spPr>
            <p:txBody>
              <a:bodyPr wrap="none" lIns="120639" tIns="61906" rIns="120639" bIns="61906">
                <a:spAutoFit/>
              </a:bodyPr>
              <a:lstStyle/>
              <a:p>
                <a:pPr defTabSz="1585913"/>
                <a:r>
                  <a:rPr lang="en-US" sz="1000" b="1" dirty="0">
                    <a:solidFill>
                      <a:srgbClr val="000000"/>
                    </a:solidFill>
                  </a:rPr>
                  <a:t>SR: MG BUCKMILL   666666666</a:t>
                </a:r>
              </a:p>
            </p:txBody>
          </p:sp>
          <p:sp>
            <p:nvSpPr>
              <p:cNvPr id="37903" name="Rectangle 49"/>
              <p:cNvSpPr>
                <a:spLocks noChangeArrowheads="1"/>
              </p:cNvSpPr>
              <p:nvPr/>
            </p:nvSpPr>
            <p:spPr bwMode="auto">
              <a:xfrm>
                <a:off x="5919787" y="5303838"/>
                <a:ext cx="1146125" cy="278909"/>
              </a:xfrm>
              <a:prstGeom prst="rect">
                <a:avLst/>
              </a:prstGeom>
              <a:noFill/>
              <a:ln w="12700">
                <a:noFill/>
                <a:miter lim="800000"/>
                <a:headEnd/>
                <a:tailEnd/>
              </a:ln>
            </p:spPr>
            <p:txBody>
              <a:bodyPr wrap="none" lIns="120639" tIns="61906" rIns="120639" bIns="61906">
                <a:spAutoFit/>
              </a:bodyPr>
              <a:lstStyle/>
              <a:p>
                <a:pPr defTabSz="1585913"/>
                <a:r>
                  <a:rPr lang="en-US" sz="1000" b="1" dirty="0">
                    <a:solidFill>
                      <a:srgbClr val="000000"/>
                    </a:solidFill>
                  </a:rPr>
                  <a:t>DATE:  20131201</a:t>
                </a:r>
              </a:p>
            </p:txBody>
          </p:sp>
          <p:sp>
            <p:nvSpPr>
              <p:cNvPr id="37904" name="Rectangle 50"/>
              <p:cNvSpPr>
                <a:spLocks noChangeArrowheads="1"/>
              </p:cNvSpPr>
              <p:nvPr/>
            </p:nvSpPr>
            <p:spPr bwMode="auto">
              <a:xfrm>
                <a:off x="5919787" y="5541963"/>
                <a:ext cx="1317646" cy="278909"/>
              </a:xfrm>
              <a:prstGeom prst="rect">
                <a:avLst/>
              </a:prstGeom>
              <a:noFill/>
              <a:ln w="12700">
                <a:noFill/>
                <a:miter lim="800000"/>
                <a:headEnd/>
                <a:tailEnd/>
              </a:ln>
            </p:spPr>
            <p:txBody>
              <a:bodyPr wrap="none" lIns="120639" tIns="61906" rIns="120639" bIns="61906">
                <a:spAutoFit/>
              </a:bodyPr>
              <a:lstStyle/>
              <a:p>
                <a:pPr defTabSz="1585913"/>
                <a:r>
                  <a:rPr lang="en-US" sz="1000" b="1" dirty="0">
                    <a:solidFill>
                      <a:srgbClr val="000000"/>
                    </a:solidFill>
                  </a:rPr>
                  <a:t>TOTAL RATINGS:  20</a:t>
                </a:r>
              </a:p>
            </p:txBody>
          </p:sp>
          <p:sp>
            <p:nvSpPr>
              <p:cNvPr id="37905" name="Rectangle 51"/>
              <p:cNvSpPr>
                <a:spLocks noChangeArrowheads="1"/>
              </p:cNvSpPr>
              <p:nvPr/>
            </p:nvSpPr>
            <p:spPr bwMode="auto">
              <a:xfrm>
                <a:off x="5919787" y="5800726"/>
                <a:ext cx="1758473" cy="278909"/>
              </a:xfrm>
              <a:prstGeom prst="rect">
                <a:avLst/>
              </a:prstGeom>
              <a:noFill/>
              <a:ln w="12700">
                <a:noFill/>
                <a:miter lim="800000"/>
                <a:headEnd/>
                <a:tailEnd/>
              </a:ln>
            </p:spPr>
            <p:txBody>
              <a:bodyPr wrap="none" lIns="120639" tIns="61906" rIns="120639" bIns="61906">
                <a:spAutoFit/>
              </a:bodyPr>
              <a:lstStyle/>
              <a:p>
                <a:pPr defTabSz="1585913"/>
                <a:r>
                  <a:rPr lang="en-US" sz="1000" b="1" dirty="0">
                    <a:solidFill>
                      <a:srgbClr val="000000"/>
                    </a:solidFill>
                  </a:rPr>
                  <a:t>RATINGS  THIS  OFFICER :  2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4.44444E-6 L 0.21251 -0.33195 " pathEditMode="relative" rAng="0" ptsTypes="AA">
                                      <p:cBhvr>
                                        <p:cTn id="6" dur="2000" fill="hold"/>
                                        <p:tgtEl>
                                          <p:spTgt spid="7"/>
                                        </p:tgtEl>
                                        <p:attrNameLst>
                                          <p:attrName>ppt_x</p:attrName>
                                          <p:attrName>ppt_y</p:attrName>
                                        </p:attrNameLst>
                                      </p:cBhvr>
                                      <p:rCtr x="10600" y="-1660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7"/>
                                        </p:tgtEl>
                                      </p:cBhvr>
                                      <p:by x="200000" y="200000"/>
                                    </p:animScale>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447800"/>
            <a:ext cx="7010400" cy="5257800"/>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11267" name="Rectangle 5"/>
          <p:cNvSpPr>
            <a:spLocks noGrp="1" noChangeArrowheads="1"/>
          </p:cNvSpPr>
          <p:nvPr>
            <p:ph type="body" idx="4294967295"/>
          </p:nvPr>
        </p:nvSpPr>
        <p:spPr>
          <a:xfrm>
            <a:off x="152400" y="990600"/>
            <a:ext cx="8458200" cy="5275263"/>
          </a:xfrm>
        </p:spPr>
        <p:txBody>
          <a:bodyPr/>
          <a:lstStyle/>
          <a:p>
            <a:pPr eaLnBrk="1" hangingPunct="1"/>
            <a:r>
              <a:rPr lang="en-US" sz="1800" b="1" dirty="0" smtClean="0">
                <a:latin typeface="Arial" charset="0"/>
              </a:rPr>
              <a:t>Who receives evaluation reports?</a:t>
            </a:r>
          </a:p>
          <a:p>
            <a:pPr lvl="1" eaLnBrk="1" hangingPunct="1"/>
            <a:r>
              <a:rPr lang="en-US" sz="1800" dirty="0" smtClean="0">
                <a:latin typeface="Arial" charset="0"/>
              </a:rPr>
              <a:t>Officers - Warrant Officer One through Brigadier General</a:t>
            </a:r>
          </a:p>
          <a:p>
            <a:pPr lvl="1" eaLnBrk="1" hangingPunct="1"/>
            <a:r>
              <a:rPr lang="en-US" sz="1800" dirty="0" smtClean="0">
                <a:latin typeface="Arial" charset="0"/>
              </a:rPr>
              <a:t>NCOs - Sergeant through Command Sergeant Major.</a:t>
            </a:r>
          </a:p>
          <a:p>
            <a:pPr eaLnBrk="1" hangingPunct="1"/>
            <a:r>
              <a:rPr lang="en-US" sz="1800" b="1" dirty="0" smtClean="0">
                <a:latin typeface="Arial" charset="0"/>
              </a:rPr>
              <a:t>Two different Evaluation form series for two different </a:t>
            </a:r>
          </a:p>
          <a:p>
            <a:pPr eaLnBrk="1" hangingPunct="1">
              <a:buFont typeface="Arial" charset="0"/>
              <a:buNone/>
            </a:pPr>
            <a:r>
              <a:rPr lang="en-US" sz="1800" b="1" dirty="0" smtClean="0">
                <a:latin typeface="Arial" charset="0"/>
              </a:rPr>
              <a:t>populations.</a:t>
            </a:r>
          </a:p>
          <a:p>
            <a:pPr marL="800100" lvl="1" indent="-342900" eaLnBrk="1" hangingPunct="1"/>
            <a:r>
              <a:rPr lang="en-US" sz="1800" dirty="0" smtClean="0">
                <a:latin typeface="Arial" charset="0"/>
              </a:rPr>
              <a:t>Officer Evaluation Reporting System:</a:t>
            </a:r>
          </a:p>
          <a:p>
            <a:pPr marL="800100" lvl="2" indent="-342900" eaLnBrk="1" hangingPunct="1"/>
            <a:r>
              <a:rPr lang="en-US" sz="1800" dirty="0" smtClean="0">
                <a:latin typeface="Arial" charset="0"/>
              </a:rPr>
              <a:t>Broader comparison, more of a generalist</a:t>
            </a:r>
          </a:p>
          <a:p>
            <a:pPr marL="800100" lvl="2" indent="-342900" eaLnBrk="1" hangingPunct="1"/>
            <a:r>
              <a:rPr lang="en-US" sz="1800" dirty="0" smtClean="0">
                <a:latin typeface="Arial" charset="0"/>
              </a:rPr>
              <a:t>Doctrine Based, Tactical, Broadening – Strategic </a:t>
            </a:r>
          </a:p>
          <a:p>
            <a:pPr marL="800100" lvl="1" indent="-342900" eaLnBrk="1" hangingPunct="1"/>
            <a:r>
              <a:rPr lang="en-US" sz="1800" dirty="0" smtClean="0">
                <a:latin typeface="Arial" charset="0"/>
              </a:rPr>
              <a:t>Noncommissioned Officer Evaluation Reporting System:</a:t>
            </a:r>
          </a:p>
          <a:p>
            <a:pPr marL="800100" lvl="2" indent="-342900" eaLnBrk="1" hangingPunct="1"/>
            <a:r>
              <a:rPr lang="en-US" sz="1800" dirty="0" smtClean="0">
                <a:latin typeface="Arial" charset="0"/>
              </a:rPr>
              <a:t>Highlights Strengths and Uniqueness of the NCO                                Corps.</a:t>
            </a:r>
          </a:p>
          <a:p>
            <a:pPr marL="800100" lvl="2" indent="-342900" eaLnBrk="1" hangingPunct="1"/>
            <a:r>
              <a:rPr lang="en-US" sz="1800" dirty="0" smtClean="0">
                <a:latin typeface="Arial" charset="0"/>
              </a:rPr>
              <a:t>Assess technical competence in MOS and Doctrine</a:t>
            </a:r>
          </a:p>
          <a:p>
            <a:pPr marL="800100" lvl="2" indent="-342900" eaLnBrk="1" hangingPunct="1"/>
            <a:r>
              <a:rPr lang="en-US" sz="1800" dirty="0" smtClean="0">
                <a:latin typeface="Arial" charset="0"/>
              </a:rPr>
              <a:t>Responsible for individual training  (Teach others the trade)</a:t>
            </a:r>
          </a:p>
          <a:p>
            <a:pPr eaLnBrk="1" hangingPunct="1">
              <a:buFont typeface="Arial" charset="0"/>
              <a:buNone/>
            </a:pPr>
            <a:endParaRPr lang="en-US" sz="1800" b="1" dirty="0" smtClean="0">
              <a:latin typeface="Arial" charset="0"/>
            </a:endParaRPr>
          </a:p>
        </p:txBody>
      </p:sp>
      <p:sp>
        <p:nvSpPr>
          <p:cNvPr id="11268" name="Rectangle 8"/>
          <p:cNvSpPr>
            <a:spLocks noChangeArrowheads="1"/>
          </p:cNvSpPr>
          <p:nvPr/>
        </p:nvSpPr>
        <p:spPr bwMode="auto">
          <a:xfrm>
            <a:off x="1600200" y="228600"/>
            <a:ext cx="6137275" cy="519113"/>
          </a:xfrm>
          <a:prstGeom prst="rect">
            <a:avLst/>
          </a:prstGeom>
          <a:noFill/>
          <a:ln w="9525">
            <a:noFill/>
            <a:miter lim="800000"/>
            <a:headEnd/>
            <a:tailEnd/>
          </a:ln>
        </p:spPr>
        <p:txBody>
          <a:bodyPr wrap="none">
            <a:spAutoFit/>
          </a:bodyPr>
          <a:lstStyle/>
          <a:p>
            <a:r>
              <a:rPr lang="en-US" sz="2800" b="1" dirty="0"/>
              <a:t>Army Evaluation Reporting System</a:t>
            </a:r>
          </a:p>
        </p:txBody>
      </p:sp>
      <p:sp>
        <p:nvSpPr>
          <p:cNvPr id="222215" name="Rectangle 4"/>
          <p:cNvSpPr>
            <a:spLocks noChangeArrowheads="1"/>
          </p:cNvSpPr>
          <p:nvPr/>
        </p:nvSpPr>
        <p:spPr bwMode="auto">
          <a:xfrm>
            <a:off x="7086600" y="1762125"/>
            <a:ext cx="1963738" cy="3419475"/>
          </a:xfrm>
          <a:prstGeom prst="rect">
            <a:avLst/>
          </a:prstGeom>
          <a:solidFill>
            <a:srgbClr val="FFFFCC"/>
          </a:solidFill>
          <a:ln w="12700">
            <a:noFill/>
            <a:miter lim="800000"/>
            <a:headEnd/>
            <a:tailEnd/>
          </a:ln>
          <a:effectLst>
            <a:outerShdw dist="71842" dir="2700000" algn="ctr" rotWithShape="0">
              <a:srgbClr val="996600"/>
            </a:outerShdw>
          </a:effectLst>
        </p:spPr>
        <p:txBody>
          <a:bodyPr lIns="90488" tIns="44450" rIns="90488" bIns="44450"/>
          <a:lstStyle/>
          <a:p>
            <a:pPr marL="342900" indent="-342900" fontAlgn="auto">
              <a:spcBef>
                <a:spcPct val="20000"/>
              </a:spcBef>
              <a:spcAft>
                <a:spcPts val="0"/>
              </a:spcAft>
              <a:buSzPct val="100000"/>
              <a:defRPr/>
            </a:pPr>
            <a:r>
              <a:rPr lang="en-US" sz="1400" b="1" u="sng" dirty="0">
                <a:latin typeface="Arial" pitchFamily="34" charset="0"/>
                <a:cs typeface="Arial" pitchFamily="34" charset="0"/>
              </a:rPr>
              <a:t>Evaluations Drivers</a:t>
            </a:r>
            <a:r>
              <a:rPr lang="en-US" sz="1400" b="1" dirty="0">
                <a:latin typeface="Arial" pitchFamily="34" charset="0"/>
                <a:cs typeface="Arial" pitchFamily="34" charset="0"/>
              </a:rPr>
              <a:t>:</a:t>
            </a:r>
          </a:p>
          <a:p>
            <a:pPr marL="342900" indent="-342900" fontAlgn="auto">
              <a:spcBef>
                <a:spcPct val="20000"/>
              </a:spcBef>
              <a:spcAft>
                <a:spcPts val="0"/>
              </a:spcAft>
              <a:buSzPct val="100000"/>
              <a:buFontTx/>
              <a:buChar char="•"/>
              <a:defRPr/>
            </a:pPr>
            <a:r>
              <a:rPr lang="en-US" sz="1400" b="1" dirty="0">
                <a:latin typeface="Arial" pitchFamily="34" charset="0"/>
                <a:cs typeface="Arial" pitchFamily="34" charset="0"/>
              </a:rPr>
              <a:t>CHANGE OF DUTY</a:t>
            </a:r>
          </a:p>
          <a:p>
            <a:pPr marL="342900" indent="-342900" fontAlgn="auto">
              <a:spcBef>
                <a:spcPct val="20000"/>
              </a:spcBef>
              <a:spcAft>
                <a:spcPts val="0"/>
              </a:spcAft>
              <a:buSzPct val="100000"/>
              <a:buFontTx/>
              <a:buChar char="•"/>
              <a:defRPr/>
            </a:pPr>
            <a:r>
              <a:rPr lang="en-US" sz="1400" b="1" dirty="0">
                <a:latin typeface="Arial" pitchFamily="34" charset="0"/>
                <a:cs typeface="Arial" pitchFamily="34" charset="0"/>
              </a:rPr>
              <a:t>CHANGE OF RATER</a:t>
            </a:r>
          </a:p>
          <a:p>
            <a:pPr marL="342900" indent="-342900" fontAlgn="auto">
              <a:spcBef>
                <a:spcPct val="20000"/>
              </a:spcBef>
              <a:spcAft>
                <a:spcPts val="0"/>
              </a:spcAft>
              <a:buSzPct val="100000"/>
              <a:buFontTx/>
              <a:buChar char="•"/>
              <a:defRPr/>
            </a:pPr>
            <a:r>
              <a:rPr lang="en-US" sz="1400" b="1" dirty="0">
                <a:latin typeface="Arial" pitchFamily="34" charset="0"/>
                <a:cs typeface="Arial" pitchFamily="34" charset="0"/>
              </a:rPr>
              <a:t>ANNUAL PERIOD (12 rated months)  </a:t>
            </a:r>
          </a:p>
          <a:p>
            <a:pPr marL="342900" indent="-342900" fontAlgn="auto">
              <a:spcBef>
                <a:spcPct val="20000"/>
              </a:spcBef>
              <a:spcAft>
                <a:spcPts val="0"/>
              </a:spcAft>
              <a:buSzPct val="100000"/>
              <a:buFontTx/>
              <a:buChar char="•"/>
              <a:defRPr/>
            </a:pPr>
            <a:r>
              <a:rPr lang="en-US" sz="1400" b="1" dirty="0">
                <a:latin typeface="Arial" pitchFamily="34" charset="0"/>
                <a:cs typeface="Arial" pitchFamily="34" charset="0"/>
              </a:rPr>
              <a:t>COMPLETE THE RECORD (prior to selection boards)</a:t>
            </a:r>
          </a:p>
          <a:p>
            <a:pPr marL="342900" indent="-342900" fontAlgn="auto">
              <a:spcBef>
                <a:spcPct val="20000"/>
              </a:spcBef>
              <a:spcAft>
                <a:spcPts val="0"/>
              </a:spcAft>
              <a:buSzPct val="100000"/>
              <a:buFontTx/>
              <a:buChar char="•"/>
              <a:defRPr/>
            </a:pPr>
            <a:r>
              <a:rPr lang="en-US" sz="1400" b="1" dirty="0">
                <a:latin typeface="Arial" pitchFamily="34" charset="0"/>
                <a:cs typeface="Arial" pitchFamily="34" charset="0"/>
              </a:rPr>
              <a:t>RELIEF FOR CAUSE</a:t>
            </a:r>
          </a:p>
        </p:txBody>
      </p:sp>
      <p:sp>
        <p:nvSpPr>
          <p:cNvPr id="7" name="Slide Number Placeholder 6"/>
          <p:cNvSpPr>
            <a:spLocks noGrp="1"/>
          </p:cNvSpPr>
          <p:nvPr>
            <p:ph type="sldNum" sz="quarter" idx="12"/>
          </p:nvPr>
        </p:nvSpPr>
        <p:spPr/>
        <p:txBody>
          <a:bodyPr/>
          <a:lstStyle/>
          <a:p>
            <a:pPr>
              <a:defRPr/>
            </a:pPr>
            <a:fld id="{73D360F8-CDE6-4030-8D9F-F9D6AA611522}" type="slidenum">
              <a:rPr lang="en-US" smtClean="0"/>
              <a:pPr>
                <a:defRPr/>
              </a:pPr>
              <a:t>3</a:t>
            </a:fld>
            <a:endParaRPr lang="en-US" dirty="0"/>
          </a:p>
        </p:txBody>
      </p:sp>
      <p:sp>
        <p:nvSpPr>
          <p:cNvPr id="11271" name="TextBox 7"/>
          <p:cNvSpPr txBox="1">
            <a:spLocks noChangeArrowheads="1"/>
          </p:cNvSpPr>
          <p:nvPr/>
        </p:nvSpPr>
        <p:spPr bwMode="auto">
          <a:xfrm>
            <a:off x="304800" y="6324600"/>
            <a:ext cx="8716963" cy="338138"/>
          </a:xfrm>
          <a:prstGeom prst="rect">
            <a:avLst/>
          </a:prstGeom>
          <a:solidFill>
            <a:srgbClr val="FFFF00"/>
          </a:solidFill>
          <a:ln w="9525">
            <a:solidFill>
              <a:schemeClr val="tx1"/>
            </a:solidFill>
            <a:miter lim="800000"/>
            <a:headEnd/>
            <a:tailEnd/>
          </a:ln>
        </p:spPr>
        <p:txBody>
          <a:bodyPr wrap="none">
            <a:spAutoFit/>
          </a:bodyPr>
          <a:lstStyle/>
          <a:p>
            <a:r>
              <a:rPr lang="en-US" sz="1600" b="1" dirty="0"/>
              <a:t>Each report stands alone, assessments are made by supervisors in a rating relationship</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8"/>
          <p:cNvGrpSpPr>
            <a:grpSpLocks/>
          </p:cNvGrpSpPr>
          <p:nvPr/>
        </p:nvGrpSpPr>
        <p:grpSpPr bwMode="auto">
          <a:xfrm>
            <a:off x="0" y="163513"/>
            <a:ext cx="9007475" cy="6197600"/>
            <a:chOff x="0" y="163513"/>
            <a:chExt cx="9007475" cy="6197600"/>
          </a:xfrm>
        </p:grpSpPr>
        <p:sp>
          <p:nvSpPr>
            <p:cNvPr id="73792" name="Rectangle 64"/>
            <p:cNvSpPr>
              <a:spLocks noChangeArrowheads="1"/>
            </p:cNvSpPr>
            <p:nvPr/>
          </p:nvSpPr>
          <p:spPr bwMode="auto">
            <a:xfrm>
              <a:off x="868363" y="163513"/>
              <a:ext cx="7345362" cy="774700"/>
            </a:xfrm>
            <a:prstGeom prst="rect">
              <a:avLst/>
            </a:prstGeom>
            <a:solidFill>
              <a:srgbClr val="FFFF99"/>
            </a:solidFill>
            <a:ln w="12700">
              <a:noFill/>
              <a:miter lim="800000"/>
              <a:headEnd/>
              <a:tailEnd/>
            </a:ln>
            <a:effectLst>
              <a:outerShdw dist="71842" dir="2700000" algn="ctr" rotWithShape="0">
                <a:srgbClr val="996633"/>
              </a:outerShdw>
            </a:effectLst>
          </p:spPr>
          <p:txBody>
            <a:bodyPr wrap="none" anchor="ctr"/>
            <a:lstStyle/>
            <a:p>
              <a:pPr algn="ctr" fontAlgn="auto">
                <a:spcBef>
                  <a:spcPts val="0"/>
                </a:spcBef>
                <a:spcAft>
                  <a:spcPts val="0"/>
                </a:spcAft>
                <a:defRPr/>
              </a:pPr>
              <a:endParaRPr lang="en-US" dirty="0">
                <a:latin typeface="+mn-lt"/>
                <a:cs typeface="+mn-cs"/>
              </a:endParaRPr>
            </a:p>
          </p:txBody>
        </p:sp>
        <p:sp>
          <p:nvSpPr>
            <p:cNvPr id="38926" name="Text Box 70"/>
            <p:cNvSpPr txBox="1">
              <a:spLocks noChangeArrowheads="1"/>
            </p:cNvSpPr>
            <p:nvPr/>
          </p:nvSpPr>
          <p:spPr bwMode="auto">
            <a:xfrm>
              <a:off x="833438" y="4641850"/>
              <a:ext cx="184150" cy="457200"/>
            </a:xfrm>
            <a:prstGeom prst="rect">
              <a:avLst/>
            </a:prstGeom>
            <a:noFill/>
            <a:ln w="12700">
              <a:noFill/>
              <a:miter lim="800000"/>
              <a:headEnd/>
              <a:tailEnd/>
            </a:ln>
          </p:spPr>
          <p:txBody>
            <a:bodyPr wrap="none">
              <a:spAutoFit/>
            </a:bodyPr>
            <a:lstStyle/>
            <a:p>
              <a:endParaRPr lang="en-US" dirty="0">
                <a:latin typeface="Calibri" pitchFamily="34" charset="0"/>
              </a:endParaRPr>
            </a:p>
          </p:txBody>
        </p:sp>
        <p:sp>
          <p:nvSpPr>
            <p:cNvPr id="38927" name="Text Box 71"/>
            <p:cNvSpPr txBox="1">
              <a:spLocks noChangeArrowheads="1"/>
            </p:cNvSpPr>
            <p:nvPr/>
          </p:nvSpPr>
          <p:spPr bwMode="auto">
            <a:xfrm>
              <a:off x="1127125" y="4908550"/>
              <a:ext cx="184150" cy="457200"/>
            </a:xfrm>
            <a:prstGeom prst="rect">
              <a:avLst/>
            </a:prstGeom>
            <a:noFill/>
            <a:ln w="12700">
              <a:noFill/>
              <a:miter lim="800000"/>
              <a:headEnd/>
              <a:tailEnd/>
            </a:ln>
          </p:spPr>
          <p:txBody>
            <a:bodyPr wrap="none">
              <a:spAutoFit/>
            </a:bodyPr>
            <a:lstStyle/>
            <a:p>
              <a:endParaRPr lang="en-US" dirty="0">
                <a:latin typeface="Calibri" pitchFamily="34" charset="0"/>
              </a:endParaRPr>
            </a:p>
          </p:txBody>
        </p:sp>
        <p:sp>
          <p:nvSpPr>
            <p:cNvPr id="38928" name="Rectangle 72"/>
            <p:cNvSpPr>
              <a:spLocks noChangeArrowheads="1"/>
            </p:cNvSpPr>
            <p:nvPr/>
          </p:nvSpPr>
          <p:spPr bwMode="auto">
            <a:xfrm>
              <a:off x="0" y="4421188"/>
              <a:ext cx="9007475" cy="1939925"/>
            </a:xfrm>
            <a:prstGeom prst="rect">
              <a:avLst/>
            </a:prstGeom>
            <a:noFill/>
            <a:ln w="12700">
              <a:noFill/>
              <a:miter lim="800000"/>
              <a:headEnd/>
              <a:tailEnd/>
            </a:ln>
          </p:spPr>
          <p:txBody>
            <a:bodyPr lIns="90480" tIns="44446" rIns="90480" bIns="44446"/>
            <a:lstStyle/>
            <a:p>
              <a:pPr marL="342900" indent="-342900" algn="ctr">
                <a:lnSpc>
                  <a:spcPct val="85000"/>
                </a:lnSpc>
                <a:spcBef>
                  <a:spcPct val="20000"/>
                </a:spcBef>
                <a:buClr>
                  <a:schemeClr val="tx1"/>
                </a:buClr>
              </a:pPr>
              <a:r>
                <a:rPr lang="en-US" b="1" u="sng" dirty="0"/>
                <a:t>Reinforcing Rules:</a:t>
              </a:r>
              <a:r>
                <a:rPr lang="en-US" b="1" dirty="0"/>
                <a:t> </a:t>
              </a:r>
            </a:p>
            <a:p>
              <a:pPr marL="342900" indent="-342900">
                <a:lnSpc>
                  <a:spcPct val="85000"/>
                </a:lnSpc>
                <a:spcBef>
                  <a:spcPct val="20000"/>
                </a:spcBef>
                <a:buClr>
                  <a:schemeClr val="tx1"/>
                </a:buClr>
                <a:buFontTx/>
                <a:buChar char="•"/>
              </a:pPr>
              <a:r>
                <a:rPr lang="en-US" b="1" dirty="0">
                  <a:solidFill>
                    <a:srgbClr val="063DE8"/>
                  </a:solidFill>
                </a:rPr>
                <a:t>First single top box </a:t>
              </a:r>
              <a:r>
                <a:rPr lang="en-US" b="1" dirty="0"/>
                <a:t>at a given grade will generate an MOST QUALIFIED label at DA, regardless of profile  </a:t>
              </a:r>
              <a:r>
                <a:rPr lang="en-US" dirty="0"/>
                <a:t>(of the first four OERs in a grade, by component, any one, but only one, can be an MOST QUALIFIED.)</a:t>
              </a:r>
            </a:p>
            <a:p>
              <a:pPr marL="342900" indent="-342900">
                <a:spcBef>
                  <a:spcPct val="20000"/>
                </a:spcBef>
                <a:buFontTx/>
                <a:buChar char="•"/>
              </a:pPr>
              <a:r>
                <a:rPr lang="en-US" b="1" dirty="0"/>
                <a:t>Cannot mention box check in the narrative</a:t>
              </a:r>
            </a:p>
            <a:p>
              <a:pPr marL="342900" indent="-342900">
                <a:spcBef>
                  <a:spcPct val="20000"/>
                </a:spcBef>
                <a:buClr>
                  <a:schemeClr val="tx1"/>
                </a:buClr>
                <a:buFontTx/>
                <a:buChar char="•"/>
              </a:pPr>
              <a:r>
                <a:rPr lang="en-US" b="1" dirty="0"/>
                <a:t>Restarts by grade, with SR’s permission</a:t>
              </a:r>
              <a:r>
                <a:rPr lang="en-US" b="1" i="1" dirty="0"/>
                <a:t>, </a:t>
              </a:r>
              <a:r>
                <a:rPr lang="en-US" b="1" dirty="0"/>
                <a:t>after 3 reports and a documented misfire in that grade have been processed at HQDA </a:t>
              </a:r>
            </a:p>
          </p:txBody>
        </p:sp>
        <p:sp>
          <p:nvSpPr>
            <p:cNvPr id="38929" name="Rectangle 80"/>
            <p:cNvSpPr>
              <a:spLocks noChangeArrowheads="1"/>
            </p:cNvSpPr>
            <p:nvPr/>
          </p:nvSpPr>
          <p:spPr bwMode="auto">
            <a:xfrm>
              <a:off x="63500" y="996950"/>
              <a:ext cx="304800" cy="3486150"/>
            </a:xfrm>
            <a:prstGeom prst="rect">
              <a:avLst/>
            </a:prstGeom>
            <a:solidFill>
              <a:schemeClr val="bg1"/>
            </a:solidFill>
            <a:ln w="12700">
              <a:noFill/>
              <a:miter lim="800000"/>
              <a:headEnd/>
              <a:tailEnd/>
            </a:ln>
          </p:spPr>
          <p:txBody>
            <a:bodyPr wrap="none" anchor="ctr"/>
            <a:lstStyle/>
            <a:p>
              <a:endParaRPr lang="en-US" dirty="0">
                <a:latin typeface="Calibri" pitchFamily="34" charset="0"/>
              </a:endParaRPr>
            </a:p>
          </p:txBody>
        </p:sp>
        <p:sp>
          <p:nvSpPr>
            <p:cNvPr id="38930" name="Rectangle 82"/>
            <p:cNvSpPr>
              <a:spLocks noChangeArrowheads="1"/>
            </p:cNvSpPr>
            <p:nvPr/>
          </p:nvSpPr>
          <p:spPr bwMode="auto">
            <a:xfrm>
              <a:off x="963613" y="317500"/>
              <a:ext cx="7200900" cy="463550"/>
            </a:xfrm>
            <a:prstGeom prst="rect">
              <a:avLst/>
            </a:prstGeom>
            <a:noFill/>
            <a:ln w="12700">
              <a:noFill/>
              <a:miter lim="800000"/>
              <a:headEnd/>
              <a:tailEnd/>
            </a:ln>
          </p:spPr>
          <p:txBody>
            <a:bodyPr lIns="63494" tIns="25397" rIns="63494" bIns="25397">
              <a:spAutoFit/>
            </a:bodyPr>
            <a:lstStyle/>
            <a:p>
              <a:pPr algn="ctr">
                <a:lnSpc>
                  <a:spcPct val="75000"/>
                </a:lnSpc>
              </a:pPr>
              <a:r>
                <a:rPr lang="en-US" sz="3600" dirty="0"/>
                <a:t>Completed Senior Rater Section</a:t>
              </a:r>
              <a:r>
                <a:rPr lang="en-US" sz="3600" dirty="0">
                  <a:solidFill>
                    <a:srgbClr val="0000FF"/>
                  </a:solidFill>
                </a:rPr>
                <a:t> </a:t>
              </a:r>
              <a:endParaRPr lang="en-US" sz="2800" dirty="0">
                <a:solidFill>
                  <a:srgbClr val="0000FF"/>
                </a:solidFill>
              </a:endParaRPr>
            </a:p>
          </p:txBody>
        </p:sp>
        <p:grpSp>
          <p:nvGrpSpPr>
            <p:cNvPr id="38931" name="Group 87"/>
            <p:cNvGrpSpPr>
              <a:grpSpLocks/>
            </p:cNvGrpSpPr>
            <p:nvPr/>
          </p:nvGrpSpPr>
          <p:grpSpPr bwMode="auto">
            <a:xfrm>
              <a:off x="868014" y="1805312"/>
              <a:ext cx="1579569" cy="2162555"/>
              <a:chOff x="550" y="1130"/>
              <a:chExt cx="999" cy="1348"/>
            </a:xfrm>
          </p:grpSpPr>
          <p:sp>
            <p:nvSpPr>
              <p:cNvPr id="38932" name="Rectangle 20"/>
              <p:cNvSpPr>
                <a:spLocks noChangeArrowheads="1"/>
              </p:cNvSpPr>
              <p:nvPr/>
            </p:nvSpPr>
            <p:spPr bwMode="auto">
              <a:xfrm>
                <a:off x="1389" y="2426"/>
                <a:ext cx="160" cy="52"/>
              </a:xfrm>
              <a:prstGeom prst="rect">
                <a:avLst/>
              </a:prstGeom>
              <a:solidFill>
                <a:srgbClr val="FFFFFF"/>
              </a:solidFill>
              <a:ln w="12700">
                <a:noFill/>
                <a:miter lim="800000"/>
                <a:headEnd/>
                <a:tailEnd/>
              </a:ln>
            </p:spPr>
            <p:txBody>
              <a:bodyPr wrap="none" anchor="ctr"/>
              <a:lstStyle/>
              <a:p>
                <a:endParaRPr lang="en-US" dirty="0">
                  <a:latin typeface="Calibri" pitchFamily="34" charset="0"/>
                </a:endParaRPr>
              </a:p>
            </p:txBody>
          </p:sp>
          <p:sp>
            <p:nvSpPr>
              <p:cNvPr id="38933" name="Rectangle 23"/>
              <p:cNvSpPr>
                <a:spLocks noChangeArrowheads="1"/>
              </p:cNvSpPr>
              <p:nvPr/>
            </p:nvSpPr>
            <p:spPr bwMode="auto">
              <a:xfrm>
                <a:off x="550" y="1636"/>
                <a:ext cx="518" cy="68"/>
              </a:xfrm>
              <a:prstGeom prst="rect">
                <a:avLst/>
              </a:prstGeom>
              <a:solidFill>
                <a:srgbClr val="FFFFFF"/>
              </a:solidFill>
              <a:ln w="12700">
                <a:noFill/>
                <a:miter lim="800000"/>
                <a:headEnd/>
                <a:tailEnd/>
              </a:ln>
            </p:spPr>
            <p:txBody>
              <a:bodyPr wrap="none" anchor="ctr"/>
              <a:lstStyle/>
              <a:p>
                <a:endParaRPr lang="en-US" dirty="0">
                  <a:latin typeface="Calibri" pitchFamily="34" charset="0"/>
                </a:endParaRPr>
              </a:p>
            </p:txBody>
          </p:sp>
          <p:sp>
            <p:nvSpPr>
              <p:cNvPr id="38934" name="Rectangle 24"/>
              <p:cNvSpPr>
                <a:spLocks noChangeArrowheads="1"/>
              </p:cNvSpPr>
              <p:nvPr/>
            </p:nvSpPr>
            <p:spPr bwMode="auto">
              <a:xfrm>
                <a:off x="703" y="1327"/>
                <a:ext cx="517" cy="41"/>
              </a:xfrm>
              <a:prstGeom prst="rect">
                <a:avLst/>
              </a:prstGeom>
              <a:solidFill>
                <a:srgbClr val="FFFFFF"/>
              </a:solidFill>
              <a:ln w="12700">
                <a:noFill/>
                <a:miter lim="800000"/>
                <a:headEnd/>
                <a:tailEnd/>
              </a:ln>
            </p:spPr>
            <p:txBody>
              <a:bodyPr wrap="none" anchor="ctr"/>
              <a:lstStyle/>
              <a:p>
                <a:endParaRPr lang="en-US" dirty="0">
                  <a:latin typeface="Calibri" pitchFamily="34" charset="0"/>
                </a:endParaRPr>
              </a:p>
            </p:txBody>
          </p:sp>
          <p:sp>
            <p:nvSpPr>
              <p:cNvPr id="38935" name="Rectangle 25"/>
              <p:cNvSpPr>
                <a:spLocks noChangeArrowheads="1"/>
              </p:cNvSpPr>
              <p:nvPr/>
            </p:nvSpPr>
            <p:spPr bwMode="auto">
              <a:xfrm>
                <a:off x="718" y="1483"/>
                <a:ext cx="469" cy="47"/>
              </a:xfrm>
              <a:prstGeom prst="rect">
                <a:avLst/>
              </a:prstGeom>
              <a:solidFill>
                <a:srgbClr val="FFFFFF"/>
              </a:solidFill>
              <a:ln w="12700">
                <a:noFill/>
                <a:miter lim="800000"/>
                <a:headEnd/>
                <a:tailEnd/>
              </a:ln>
            </p:spPr>
            <p:txBody>
              <a:bodyPr wrap="none" anchor="ctr"/>
              <a:lstStyle/>
              <a:p>
                <a:endParaRPr lang="en-US" dirty="0">
                  <a:latin typeface="Calibri" pitchFamily="34" charset="0"/>
                </a:endParaRPr>
              </a:p>
            </p:txBody>
          </p:sp>
          <p:sp>
            <p:nvSpPr>
              <p:cNvPr id="38936" name="Rectangle 45"/>
              <p:cNvSpPr>
                <a:spLocks noChangeArrowheads="1"/>
              </p:cNvSpPr>
              <p:nvPr/>
            </p:nvSpPr>
            <p:spPr bwMode="auto">
              <a:xfrm>
                <a:off x="1088" y="1130"/>
                <a:ext cx="9" cy="1"/>
              </a:xfrm>
              <a:prstGeom prst="rect">
                <a:avLst/>
              </a:prstGeom>
              <a:solidFill>
                <a:srgbClr val="FFFFFF"/>
              </a:solidFill>
              <a:ln w="12700">
                <a:noFill/>
                <a:miter lim="800000"/>
                <a:headEnd/>
                <a:tailEnd/>
              </a:ln>
            </p:spPr>
            <p:txBody>
              <a:bodyPr wrap="none" anchor="ctr"/>
              <a:lstStyle/>
              <a:p>
                <a:endParaRPr lang="en-US" dirty="0">
                  <a:latin typeface="Calibri" pitchFamily="34" charset="0"/>
                </a:endParaRPr>
              </a:p>
            </p:txBody>
          </p:sp>
        </p:grpSp>
      </p:grpSp>
      <p:sp>
        <p:nvSpPr>
          <p:cNvPr id="28" name="Slide Number Placeholder 27"/>
          <p:cNvSpPr>
            <a:spLocks noGrp="1"/>
          </p:cNvSpPr>
          <p:nvPr>
            <p:ph type="sldNum" sz="quarter" idx="12"/>
          </p:nvPr>
        </p:nvSpPr>
        <p:spPr/>
        <p:txBody>
          <a:bodyPr/>
          <a:lstStyle/>
          <a:p>
            <a:pPr>
              <a:defRPr/>
            </a:pPr>
            <a:fld id="{FC65287E-F9D3-428C-A24C-711E468BF462}" type="slidenum">
              <a:rPr lang="en-US" smtClean="0"/>
              <a:pPr>
                <a:defRPr/>
              </a:pPr>
              <a:t>30</a:t>
            </a:fld>
            <a:endParaRPr lang="en-US" dirty="0"/>
          </a:p>
        </p:txBody>
      </p:sp>
      <p:grpSp>
        <p:nvGrpSpPr>
          <p:cNvPr id="38916" name="Group 17"/>
          <p:cNvGrpSpPr>
            <a:grpSpLocks/>
          </p:cNvGrpSpPr>
          <p:nvPr/>
        </p:nvGrpSpPr>
        <p:grpSpPr bwMode="auto">
          <a:xfrm>
            <a:off x="838200" y="1447800"/>
            <a:ext cx="6905625" cy="2789238"/>
            <a:chOff x="2238375" y="3716179"/>
            <a:chExt cx="6905625" cy="2789396"/>
          </a:xfrm>
        </p:grpSpPr>
        <p:pic>
          <p:nvPicPr>
            <p:cNvPr id="38918" name="Picture 10"/>
            <p:cNvPicPr>
              <a:picLocks noChangeAspect="1" noChangeArrowheads="1"/>
            </p:cNvPicPr>
            <p:nvPr/>
          </p:nvPicPr>
          <p:blipFill>
            <a:blip r:embed="rId3" cstate="print"/>
            <a:srcRect/>
            <a:stretch>
              <a:fillRect/>
            </a:stretch>
          </p:blipFill>
          <p:spPr bwMode="auto">
            <a:xfrm>
              <a:off x="2238375" y="3733800"/>
              <a:ext cx="6905625" cy="2771775"/>
            </a:xfrm>
            <a:prstGeom prst="rect">
              <a:avLst/>
            </a:prstGeom>
            <a:noFill/>
            <a:ln w="9525">
              <a:noFill/>
              <a:miter lim="800000"/>
              <a:headEnd/>
              <a:tailEnd/>
            </a:ln>
          </p:spPr>
        </p:pic>
        <p:grpSp>
          <p:nvGrpSpPr>
            <p:cNvPr id="38919" name="Group 21"/>
            <p:cNvGrpSpPr>
              <a:grpSpLocks/>
            </p:cNvGrpSpPr>
            <p:nvPr/>
          </p:nvGrpSpPr>
          <p:grpSpPr bwMode="auto">
            <a:xfrm>
              <a:off x="4067175" y="3962400"/>
              <a:ext cx="5029200" cy="1295400"/>
              <a:chOff x="3990975" y="990600"/>
              <a:chExt cx="5029200" cy="1295400"/>
            </a:xfrm>
          </p:grpSpPr>
          <p:sp>
            <p:nvSpPr>
              <p:cNvPr id="38922" name="TextBox 22"/>
              <p:cNvSpPr txBox="1">
                <a:spLocks noChangeArrowheads="1"/>
              </p:cNvSpPr>
              <p:nvPr/>
            </p:nvSpPr>
            <p:spPr bwMode="auto">
              <a:xfrm>
                <a:off x="3990975" y="1125379"/>
                <a:ext cx="5029200" cy="954107"/>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is the #1 of the 3 Majors I senior rate. Personally selected to lead a forward deployed Personnel Service and Support Mission.  A grounded leader who shares in his Soldiers’ sacrifices and challenges. Must select below the zone to LTC, Command and early attendance at the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cxnSp>
            <p:nvCxnSpPr>
              <p:cNvPr id="24" name="Straight Connector 23"/>
              <p:cNvCxnSpPr/>
              <p:nvPr/>
            </p:nvCxnSpPr>
            <p:spPr>
              <a:xfrm>
                <a:off x="4038600" y="990456"/>
                <a:ext cx="0" cy="1219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78900" y="1066660"/>
                <a:ext cx="0" cy="1219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20" name="TextBox 20"/>
            <p:cNvSpPr txBox="1">
              <a:spLocks noChangeArrowheads="1"/>
            </p:cNvSpPr>
            <p:nvPr/>
          </p:nvSpPr>
          <p:spPr bwMode="auto">
            <a:xfrm>
              <a:off x="5105400" y="3716179"/>
              <a:ext cx="152400" cy="246221"/>
            </a:xfrm>
            <a:prstGeom prst="rect">
              <a:avLst/>
            </a:prstGeom>
            <a:noFill/>
            <a:ln w="9525">
              <a:noFill/>
              <a:miter lim="800000"/>
              <a:headEnd/>
              <a:tailEnd/>
            </a:ln>
          </p:spPr>
          <p:txBody>
            <a:bodyPr>
              <a:spAutoFit/>
            </a:bodyPr>
            <a:lstStyle/>
            <a:p>
              <a:r>
                <a:rPr lang="en-US" sz="1000" dirty="0"/>
                <a:t>3</a:t>
              </a:r>
            </a:p>
          </p:txBody>
        </p:sp>
        <p:sp>
          <p:nvSpPr>
            <p:cNvPr id="38921" name="Rectangle 19"/>
            <p:cNvSpPr>
              <a:spLocks noChangeArrowheads="1"/>
            </p:cNvSpPr>
            <p:nvPr/>
          </p:nvSpPr>
          <p:spPr bwMode="auto">
            <a:xfrm>
              <a:off x="2364378" y="5181600"/>
              <a:ext cx="1566135" cy="212879"/>
            </a:xfrm>
            <a:prstGeom prst="rect">
              <a:avLst/>
            </a:prstGeom>
            <a:solidFill>
              <a:schemeClr val="bg1"/>
            </a:solidFill>
            <a:ln w="12700">
              <a:noFill/>
              <a:miter lim="800000"/>
              <a:headEnd/>
              <a:tailEnd/>
            </a:ln>
          </p:spPr>
          <p:txBody>
            <a:bodyPr wrap="none" lIns="90488" tIns="44450" rIns="90488" bIns="44450">
              <a:spAutoFit/>
            </a:bodyPr>
            <a:lstStyle/>
            <a:p>
              <a:r>
                <a:rPr lang="en-US" sz="800" b="1" dirty="0">
                  <a:solidFill>
                    <a:srgbClr val="000000"/>
                  </a:solidFill>
                </a:rPr>
                <a:t>RO: MAJ SMITH, BILL   9999</a:t>
              </a:r>
            </a:p>
          </p:txBody>
        </p:sp>
      </p:grpSp>
      <p:sp>
        <p:nvSpPr>
          <p:cNvPr id="38917" name="Rectangle 25"/>
          <p:cNvSpPr>
            <a:spLocks noChangeArrowheads="1"/>
          </p:cNvSpPr>
          <p:nvPr/>
        </p:nvSpPr>
        <p:spPr bwMode="auto">
          <a:xfrm>
            <a:off x="2743200" y="3657600"/>
            <a:ext cx="2584450" cy="276225"/>
          </a:xfrm>
          <a:prstGeom prst="rect">
            <a:avLst/>
          </a:prstGeom>
          <a:noFill/>
          <a:ln w="9525">
            <a:noFill/>
            <a:miter lim="800000"/>
            <a:headEnd/>
            <a:tailEnd/>
          </a:ln>
        </p:spPr>
        <p:txBody>
          <a:bodyPr wrap="none">
            <a:spAutoFit/>
          </a:bodyPr>
          <a:lstStyle/>
          <a:p>
            <a:r>
              <a:rPr lang="sv-SE" sz="1200"/>
              <a:t>BN CDR; Division G1,  DA G1 Staff</a:t>
            </a:r>
            <a:endParaRPr 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65"/>
          <p:cNvGrpSpPr>
            <a:grpSpLocks/>
          </p:cNvGrpSpPr>
          <p:nvPr/>
        </p:nvGrpSpPr>
        <p:grpSpPr bwMode="auto">
          <a:xfrm>
            <a:off x="838200" y="4419600"/>
            <a:ext cx="1974850" cy="2057400"/>
            <a:chOff x="2686002" y="1676400"/>
            <a:chExt cx="1975217" cy="2057399"/>
          </a:xfrm>
        </p:grpSpPr>
        <p:sp>
          <p:nvSpPr>
            <p:cNvPr id="39999" name="Rectangle 23"/>
            <p:cNvSpPr>
              <a:spLocks noChangeArrowheads="1"/>
            </p:cNvSpPr>
            <p:nvPr/>
          </p:nvSpPr>
          <p:spPr bwMode="auto">
            <a:xfrm>
              <a:off x="2743200" y="1676400"/>
              <a:ext cx="1918019" cy="2057399"/>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0000" name="Rectangle 26"/>
            <p:cNvSpPr>
              <a:spLocks noChangeArrowheads="1"/>
            </p:cNvSpPr>
            <p:nvPr/>
          </p:nvSpPr>
          <p:spPr bwMode="auto">
            <a:xfrm>
              <a:off x="3085535" y="2219109"/>
              <a:ext cx="1486465"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MOST QUALIFIED</a:t>
              </a:r>
            </a:p>
          </p:txBody>
        </p:sp>
        <p:sp>
          <p:nvSpPr>
            <p:cNvPr id="40001" name="Rectangle 27"/>
            <p:cNvSpPr>
              <a:spLocks noChangeArrowheads="1"/>
            </p:cNvSpPr>
            <p:nvPr/>
          </p:nvSpPr>
          <p:spPr bwMode="auto">
            <a:xfrm>
              <a:off x="3083424" y="2569843"/>
              <a:ext cx="1336176"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HIGHLY QUALIFIED</a:t>
              </a:r>
            </a:p>
          </p:txBody>
        </p:sp>
        <p:sp>
          <p:nvSpPr>
            <p:cNvPr id="40002" name="Rectangle 63"/>
            <p:cNvSpPr>
              <a:spLocks noChangeArrowheads="1"/>
            </p:cNvSpPr>
            <p:nvPr/>
          </p:nvSpPr>
          <p:spPr bwMode="auto">
            <a:xfrm>
              <a:off x="3057427" y="2971800"/>
              <a:ext cx="8729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QUALIFIED</a:t>
              </a:r>
            </a:p>
          </p:txBody>
        </p:sp>
        <p:sp>
          <p:nvSpPr>
            <p:cNvPr id="40003" name="Rectangle 64"/>
            <p:cNvSpPr>
              <a:spLocks noChangeArrowheads="1"/>
            </p:cNvSpPr>
            <p:nvPr/>
          </p:nvSpPr>
          <p:spPr bwMode="auto">
            <a:xfrm>
              <a:off x="3086492" y="3200400"/>
              <a:ext cx="9491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UNQUALIFIED</a:t>
              </a:r>
            </a:p>
          </p:txBody>
        </p:sp>
        <p:sp>
          <p:nvSpPr>
            <p:cNvPr id="40004" name="Rectangle 68"/>
            <p:cNvSpPr>
              <a:spLocks noChangeArrowheads="1"/>
            </p:cNvSpPr>
            <p:nvPr/>
          </p:nvSpPr>
          <p:spPr bwMode="auto">
            <a:xfrm>
              <a:off x="2816738" y="2164064"/>
              <a:ext cx="158237" cy="132168"/>
            </a:xfrm>
            <a:prstGeom prst="rect">
              <a:avLst/>
            </a:prstGeom>
            <a:solidFill>
              <a:srgbClr val="FFFFFF"/>
            </a:solidFill>
            <a:ln w="12700">
              <a:noFill/>
              <a:miter lim="800000"/>
              <a:headEnd/>
              <a:tailEnd/>
            </a:ln>
          </p:spPr>
          <p:txBody>
            <a:bodyPr wrap="none" anchor="ctr"/>
            <a:lstStyle/>
            <a:p>
              <a:endParaRPr lang="en-US" dirty="0"/>
            </a:p>
          </p:txBody>
        </p:sp>
        <p:sp>
          <p:nvSpPr>
            <p:cNvPr id="40005" name="Rectangle 73"/>
            <p:cNvSpPr>
              <a:spLocks noChangeArrowheads="1"/>
            </p:cNvSpPr>
            <p:nvPr/>
          </p:nvSpPr>
          <p:spPr bwMode="auto">
            <a:xfrm>
              <a:off x="2816814" y="2597118"/>
              <a:ext cx="147048" cy="129327"/>
            </a:xfrm>
            <a:prstGeom prst="rect">
              <a:avLst/>
            </a:prstGeom>
            <a:solidFill>
              <a:srgbClr val="FFFFFF"/>
            </a:solidFill>
            <a:ln w="12700">
              <a:noFill/>
              <a:miter lim="800000"/>
              <a:headEnd/>
              <a:tailEnd/>
            </a:ln>
          </p:spPr>
          <p:txBody>
            <a:bodyPr wrap="none" anchor="ctr"/>
            <a:lstStyle/>
            <a:p>
              <a:endParaRPr lang="en-US" dirty="0"/>
            </a:p>
          </p:txBody>
        </p:sp>
        <p:sp>
          <p:nvSpPr>
            <p:cNvPr id="40006" name="Rectangle 78"/>
            <p:cNvSpPr>
              <a:spLocks noChangeArrowheads="1"/>
            </p:cNvSpPr>
            <p:nvPr/>
          </p:nvSpPr>
          <p:spPr bwMode="auto">
            <a:xfrm>
              <a:off x="2816814" y="3045715"/>
              <a:ext cx="147048" cy="123641"/>
            </a:xfrm>
            <a:prstGeom prst="rect">
              <a:avLst/>
            </a:prstGeom>
            <a:solidFill>
              <a:srgbClr val="FFFFFF"/>
            </a:solidFill>
            <a:ln w="12700">
              <a:noFill/>
              <a:miter lim="800000"/>
              <a:headEnd/>
              <a:tailEnd/>
            </a:ln>
          </p:spPr>
          <p:txBody>
            <a:bodyPr wrap="none" anchor="ctr"/>
            <a:lstStyle/>
            <a:p>
              <a:endParaRPr lang="en-US" dirty="0"/>
            </a:p>
          </p:txBody>
        </p:sp>
        <p:sp>
          <p:nvSpPr>
            <p:cNvPr id="40007" name="Rectangle 83"/>
            <p:cNvSpPr>
              <a:spLocks noChangeArrowheads="1"/>
            </p:cNvSpPr>
            <p:nvPr/>
          </p:nvSpPr>
          <p:spPr bwMode="auto">
            <a:xfrm>
              <a:off x="2816814" y="3459886"/>
              <a:ext cx="147048" cy="122221"/>
            </a:xfrm>
            <a:prstGeom prst="rect">
              <a:avLst/>
            </a:prstGeom>
            <a:solidFill>
              <a:srgbClr val="FFFFFF"/>
            </a:solidFill>
            <a:ln w="12700">
              <a:noFill/>
              <a:miter lim="800000"/>
              <a:headEnd/>
              <a:tailEnd/>
            </a:ln>
          </p:spPr>
          <p:txBody>
            <a:bodyPr wrap="none" anchor="ctr"/>
            <a:lstStyle/>
            <a:p>
              <a:endParaRPr lang="en-US" dirty="0"/>
            </a:p>
          </p:txBody>
        </p:sp>
        <p:sp>
          <p:nvSpPr>
            <p:cNvPr id="40008" name="Rectangle 88"/>
            <p:cNvSpPr>
              <a:spLocks noChangeArrowheads="1"/>
            </p:cNvSpPr>
            <p:nvPr/>
          </p:nvSpPr>
          <p:spPr bwMode="auto">
            <a:xfrm>
              <a:off x="2948280" y="2362200"/>
              <a:ext cx="1360196" cy="188513"/>
            </a:xfrm>
            <a:prstGeom prst="rect">
              <a:avLst/>
            </a:prstGeom>
            <a:noFill/>
            <a:ln w="12700">
              <a:noFill/>
              <a:miter lim="800000"/>
              <a:headEnd/>
              <a:tailEnd/>
            </a:ln>
          </p:spPr>
          <p:txBody>
            <a:bodyPr lIns="95250" tIns="47625" rIns="95250" bIns="47625">
              <a:spAutoFit/>
            </a:bodyPr>
            <a:lstStyle/>
            <a:p>
              <a:pPr defTabSz="957263"/>
              <a:r>
                <a:rPr lang="en-US" sz="600" dirty="0">
                  <a:solidFill>
                    <a:srgbClr val="000000"/>
                  </a:solidFill>
                </a:rPr>
                <a:t>    Limited to less than 50% </a:t>
              </a:r>
            </a:p>
          </p:txBody>
        </p:sp>
        <p:grpSp>
          <p:nvGrpSpPr>
            <p:cNvPr id="40009" name="Group 89"/>
            <p:cNvGrpSpPr>
              <a:grpSpLocks/>
            </p:cNvGrpSpPr>
            <p:nvPr/>
          </p:nvGrpSpPr>
          <p:grpSpPr bwMode="auto">
            <a:xfrm>
              <a:off x="2686002" y="1828800"/>
              <a:ext cx="1878060" cy="224545"/>
              <a:chOff x="1189" y="1033"/>
              <a:chExt cx="1175" cy="158"/>
            </a:xfrm>
          </p:grpSpPr>
          <p:sp>
            <p:nvSpPr>
              <p:cNvPr id="40015" name="Rectangle 90"/>
              <p:cNvSpPr>
                <a:spLocks noChangeArrowheads="1"/>
              </p:cNvSpPr>
              <p:nvPr/>
            </p:nvSpPr>
            <p:spPr bwMode="auto">
              <a:xfrm>
                <a:off x="1189" y="1033"/>
                <a:ext cx="1175"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b.  POTENTIAL  COMPARED WITH  OFFICERS  SENIOR </a:t>
                </a:r>
              </a:p>
            </p:txBody>
          </p:sp>
          <p:sp>
            <p:nvSpPr>
              <p:cNvPr id="40016" name="Rectangle 91"/>
              <p:cNvSpPr>
                <a:spLocks noChangeArrowheads="1"/>
              </p:cNvSpPr>
              <p:nvPr/>
            </p:nvSpPr>
            <p:spPr bwMode="auto">
              <a:xfrm>
                <a:off x="1189" y="1083"/>
                <a:ext cx="1067"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RATED  IN  SAME GRADE (OVERPRINTED BY DA)</a:t>
                </a:r>
              </a:p>
            </p:txBody>
          </p:sp>
        </p:grpSp>
        <p:sp>
          <p:nvSpPr>
            <p:cNvPr id="40010" name="Rectangle 103"/>
            <p:cNvSpPr>
              <a:spLocks noChangeArrowheads="1"/>
            </p:cNvSpPr>
            <p:nvPr/>
          </p:nvSpPr>
          <p:spPr bwMode="auto">
            <a:xfrm>
              <a:off x="2762202" y="2819400"/>
              <a:ext cx="425161" cy="381514"/>
            </a:xfrm>
            <a:prstGeom prst="rect">
              <a:avLst/>
            </a:prstGeom>
            <a:noFill/>
            <a:ln w="12700">
              <a:noFill/>
              <a:miter lim="800000"/>
              <a:headEnd/>
              <a:tailEnd/>
            </a:ln>
          </p:spPr>
          <p:txBody>
            <a:bodyPr lIns="76200" tIns="36512" rIns="76200" bIns="36512">
              <a:spAutoFit/>
            </a:bodyPr>
            <a:lstStyle/>
            <a:p>
              <a:pPr defTabSz="611188">
                <a:spcBef>
                  <a:spcPct val="50000"/>
                </a:spcBef>
              </a:pPr>
              <a:r>
                <a:rPr lang="en-US" sz="2000" b="1" dirty="0">
                  <a:latin typeface="Times New Roman" pitchFamily="18" charset="0"/>
                </a:rPr>
                <a:t>X</a:t>
              </a:r>
            </a:p>
          </p:txBody>
        </p:sp>
        <p:sp>
          <p:nvSpPr>
            <p:cNvPr id="250" name="Rectangle 249"/>
            <p:cNvSpPr/>
            <p:nvPr/>
          </p:nvSpPr>
          <p:spPr>
            <a:xfrm>
              <a:off x="2819377" y="226695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1" name="Rectangle 250"/>
            <p:cNvSpPr/>
            <p:nvPr/>
          </p:nvSpPr>
          <p:spPr>
            <a:xfrm>
              <a:off x="2819377" y="259080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2" name="Rectangle 251"/>
            <p:cNvSpPr/>
            <p:nvPr/>
          </p:nvSpPr>
          <p:spPr>
            <a:xfrm>
              <a:off x="2819377" y="28955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3" name="Rectangle 252"/>
            <p:cNvSpPr/>
            <p:nvPr/>
          </p:nvSpPr>
          <p:spPr>
            <a:xfrm>
              <a:off x="2819377" y="32003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9939" name="Rectangle 4"/>
          <p:cNvSpPr>
            <a:spLocks noChangeArrowheads="1"/>
          </p:cNvSpPr>
          <p:nvPr/>
        </p:nvSpPr>
        <p:spPr bwMode="auto">
          <a:xfrm>
            <a:off x="5105400" y="4191000"/>
            <a:ext cx="3133725" cy="2362200"/>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9940" name="TextBox 230"/>
          <p:cNvSpPr txBox="1">
            <a:spLocks noChangeArrowheads="1"/>
          </p:cNvSpPr>
          <p:nvPr/>
        </p:nvSpPr>
        <p:spPr bwMode="auto">
          <a:xfrm>
            <a:off x="2133600" y="5638800"/>
            <a:ext cx="1828800" cy="338138"/>
          </a:xfrm>
          <a:prstGeom prst="rect">
            <a:avLst/>
          </a:prstGeom>
          <a:solidFill>
            <a:schemeClr val="bg1"/>
          </a:solidFill>
          <a:ln w="9525">
            <a:solidFill>
              <a:schemeClr val="tx1"/>
            </a:solidFill>
            <a:miter lim="800000"/>
            <a:headEnd/>
            <a:tailEnd/>
          </a:ln>
        </p:spPr>
        <p:txBody>
          <a:bodyPr>
            <a:spAutoFit/>
          </a:bodyPr>
          <a:lstStyle/>
          <a:p>
            <a:r>
              <a:rPr lang="en-US" sz="1600" b="1" dirty="0">
                <a:solidFill>
                  <a:srgbClr val="00B050"/>
                </a:solidFill>
              </a:rPr>
              <a:t>NOT REFERRED</a:t>
            </a:r>
          </a:p>
        </p:txBody>
      </p:sp>
      <p:sp>
        <p:nvSpPr>
          <p:cNvPr id="39941" name="Rectangle 8"/>
          <p:cNvSpPr>
            <a:spLocks noChangeArrowheads="1"/>
          </p:cNvSpPr>
          <p:nvPr/>
        </p:nvSpPr>
        <p:spPr bwMode="auto">
          <a:xfrm>
            <a:off x="5029200" y="1295400"/>
            <a:ext cx="3144838" cy="2438400"/>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9942" name="Rectangle 9"/>
          <p:cNvSpPr>
            <a:spLocks noChangeArrowheads="1"/>
          </p:cNvSpPr>
          <p:nvPr/>
        </p:nvSpPr>
        <p:spPr bwMode="auto">
          <a:xfrm>
            <a:off x="5819775" y="5002213"/>
            <a:ext cx="933450" cy="61912"/>
          </a:xfrm>
          <a:prstGeom prst="rect">
            <a:avLst/>
          </a:prstGeom>
          <a:noFill/>
          <a:ln w="12700">
            <a:noFill/>
            <a:miter lim="800000"/>
            <a:headEnd/>
            <a:tailEnd/>
          </a:ln>
        </p:spPr>
        <p:txBody>
          <a:bodyPr wrap="none" anchor="ctr"/>
          <a:lstStyle/>
          <a:p>
            <a:endParaRPr lang="en-US" dirty="0"/>
          </a:p>
        </p:txBody>
      </p:sp>
      <p:sp>
        <p:nvSpPr>
          <p:cNvPr id="39943" name="Rectangle 21"/>
          <p:cNvSpPr>
            <a:spLocks noChangeArrowheads="1"/>
          </p:cNvSpPr>
          <p:nvPr/>
        </p:nvSpPr>
        <p:spPr bwMode="auto">
          <a:xfrm>
            <a:off x="5181600" y="4876800"/>
            <a:ext cx="2971800" cy="457200"/>
          </a:xfrm>
          <a:prstGeom prst="rect">
            <a:avLst/>
          </a:prstGeom>
          <a:noFill/>
          <a:ln w="25400">
            <a:solidFill>
              <a:schemeClr val="tx1"/>
            </a:solidFill>
            <a:miter lim="800000"/>
            <a:headEnd/>
            <a:tailEnd/>
          </a:ln>
        </p:spPr>
        <p:txBody>
          <a:bodyPr wrap="none" anchor="ctr"/>
          <a:lstStyle/>
          <a:p>
            <a:endParaRPr lang="en-US" dirty="0"/>
          </a:p>
        </p:txBody>
      </p:sp>
      <p:sp>
        <p:nvSpPr>
          <p:cNvPr id="39944" name="Rectangle 22"/>
          <p:cNvSpPr>
            <a:spLocks noChangeArrowheads="1"/>
          </p:cNvSpPr>
          <p:nvPr/>
        </p:nvSpPr>
        <p:spPr bwMode="auto">
          <a:xfrm>
            <a:off x="5410200" y="4943475"/>
            <a:ext cx="2667000" cy="314325"/>
          </a:xfrm>
          <a:prstGeom prst="rect">
            <a:avLst/>
          </a:prstGeom>
          <a:noFill/>
          <a:ln w="12700">
            <a:noFill/>
            <a:miter lim="800000"/>
            <a:headEnd/>
            <a:tailEnd/>
          </a:ln>
        </p:spPr>
        <p:txBody>
          <a:bodyPr lIns="98425" tIns="49212" rIns="98425" bIns="49212">
            <a:spAutoFit/>
          </a:bodyPr>
          <a:lstStyle/>
          <a:p>
            <a:pPr algn="ctr" defTabSz="1014413"/>
            <a:r>
              <a:rPr lang="en-US" sz="1400" b="1" dirty="0"/>
              <a:t>QUALIFIED</a:t>
            </a:r>
          </a:p>
        </p:txBody>
      </p:sp>
      <p:sp>
        <p:nvSpPr>
          <p:cNvPr id="39945" name="Rectangle 24"/>
          <p:cNvSpPr>
            <a:spLocks noChangeArrowheads="1"/>
          </p:cNvSpPr>
          <p:nvPr/>
        </p:nvSpPr>
        <p:spPr bwMode="auto">
          <a:xfrm>
            <a:off x="5105400" y="1947863"/>
            <a:ext cx="2971800" cy="490537"/>
          </a:xfrm>
          <a:prstGeom prst="rect">
            <a:avLst/>
          </a:prstGeom>
          <a:solidFill>
            <a:schemeClr val="bg1"/>
          </a:solidFill>
          <a:ln w="25400">
            <a:solidFill>
              <a:schemeClr val="tx1"/>
            </a:solidFill>
            <a:miter lim="800000"/>
            <a:headEnd/>
            <a:tailEnd/>
          </a:ln>
        </p:spPr>
        <p:txBody>
          <a:bodyPr wrap="none" anchor="ctr"/>
          <a:lstStyle/>
          <a:p>
            <a:endParaRPr lang="en-US" dirty="0"/>
          </a:p>
        </p:txBody>
      </p:sp>
      <p:sp>
        <p:nvSpPr>
          <p:cNvPr id="39946" name="Rectangle 25"/>
          <p:cNvSpPr>
            <a:spLocks noChangeArrowheads="1"/>
          </p:cNvSpPr>
          <p:nvPr/>
        </p:nvSpPr>
        <p:spPr bwMode="auto">
          <a:xfrm>
            <a:off x="5410200" y="2057400"/>
            <a:ext cx="2362200" cy="314325"/>
          </a:xfrm>
          <a:prstGeom prst="rect">
            <a:avLst/>
          </a:prstGeom>
          <a:noFill/>
          <a:ln w="12700">
            <a:noFill/>
            <a:miter lim="800000"/>
            <a:headEnd/>
            <a:tailEnd/>
          </a:ln>
        </p:spPr>
        <p:txBody>
          <a:bodyPr lIns="98425" tIns="49212" rIns="98425" bIns="49212">
            <a:spAutoFit/>
          </a:bodyPr>
          <a:lstStyle/>
          <a:p>
            <a:pPr algn="ctr" defTabSz="1014413"/>
            <a:r>
              <a:rPr lang="en-US" sz="1000" b="1" dirty="0">
                <a:solidFill>
                  <a:srgbClr val="000000"/>
                </a:solidFill>
              </a:rPr>
              <a:t>  </a:t>
            </a:r>
            <a:r>
              <a:rPr lang="en-US" sz="1400" b="1" dirty="0"/>
              <a:t>HIGHLY QUALIFIED</a:t>
            </a:r>
          </a:p>
        </p:txBody>
      </p:sp>
      <p:sp>
        <p:nvSpPr>
          <p:cNvPr id="244766" name="Rectangle 30"/>
          <p:cNvSpPr>
            <a:spLocks noChangeArrowheads="1"/>
          </p:cNvSpPr>
          <p:nvPr/>
        </p:nvSpPr>
        <p:spPr bwMode="auto">
          <a:xfrm>
            <a:off x="568325" y="211138"/>
            <a:ext cx="7607300" cy="477837"/>
          </a:xfrm>
          <a:prstGeom prst="rect">
            <a:avLst/>
          </a:prstGeom>
          <a:noFill/>
          <a:ln w="12700">
            <a:noFill/>
            <a:miter lim="800000"/>
            <a:headEnd/>
            <a:tailEnd/>
          </a:ln>
          <a:effectLst>
            <a:outerShdw dist="28398" dir="3806097" algn="ctr" rotWithShape="0">
              <a:schemeClr val="tx1"/>
            </a:outerShdw>
          </a:effectLst>
        </p:spPr>
        <p:txBody>
          <a:bodyPr wrap="none" anchor="ctr"/>
          <a:lstStyle/>
          <a:p>
            <a:pPr>
              <a:defRPr/>
            </a:pPr>
            <a:endParaRPr lang="en-US" dirty="0">
              <a:latin typeface="Arial" pitchFamily="34" charset="0"/>
              <a:cs typeface="+mn-cs"/>
            </a:endParaRPr>
          </a:p>
        </p:txBody>
      </p:sp>
      <p:sp>
        <p:nvSpPr>
          <p:cNvPr id="39948" name="Rectangle 62"/>
          <p:cNvSpPr>
            <a:spLocks noChangeArrowheads="1"/>
          </p:cNvSpPr>
          <p:nvPr/>
        </p:nvSpPr>
        <p:spPr bwMode="auto">
          <a:xfrm>
            <a:off x="457200" y="914400"/>
            <a:ext cx="7696200" cy="400050"/>
          </a:xfrm>
          <a:prstGeom prst="rect">
            <a:avLst/>
          </a:prstGeom>
          <a:noFill/>
          <a:ln w="12700">
            <a:noFill/>
            <a:miter lim="800000"/>
            <a:headEnd/>
            <a:tailEnd/>
          </a:ln>
        </p:spPr>
        <p:txBody>
          <a:bodyPr lIns="138112" tIns="68262" rIns="138112" bIns="68262">
            <a:spAutoFit/>
          </a:bodyPr>
          <a:lstStyle/>
          <a:p>
            <a:pPr defTabSz="1992313">
              <a:spcBef>
                <a:spcPct val="50000"/>
              </a:spcBef>
            </a:pPr>
            <a:r>
              <a:rPr lang="en-US" sz="1700" b="1" u="sng" dirty="0">
                <a:solidFill>
                  <a:schemeClr val="hlink"/>
                </a:solidFill>
              </a:rPr>
              <a:t>SENIOR RATER BOX CHECK    </a:t>
            </a:r>
            <a:r>
              <a:rPr lang="en-US" sz="1700" b="1" dirty="0">
                <a:solidFill>
                  <a:schemeClr val="hlink"/>
                </a:solidFill>
              </a:rPr>
              <a:t>                                      </a:t>
            </a:r>
            <a:r>
              <a:rPr lang="en-US" sz="1700" b="1" u="sng" dirty="0">
                <a:solidFill>
                  <a:schemeClr val="hlink"/>
                </a:solidFill>
              </a:rPr>
              <a:t>LABEL</a:t>
            </a:r>
          </a:p>
        </p:txBody>
      </p:sp>
      <p:grpSp>
        <p:nvGrpSpPr>
          <p:cNvPr id="39949" name="Group 97"/>
          <p:cNvGrpSpPr>
            <a:grpSpLocks/>
          </p:cNvGrpSpPr>
          <p:nvPr/>
        </p:nvGrpSpPr>
        <p:grpSpPr bwMode="auto">
          <a:xfrm>
            <a:off x="5249863" y="2543175"/>
            <a:ext cx="2709862" cy="1266825"/>
            <a:chOff x="3165" y="1597"/>
            <a:chExt cx="1695" cy="612"/>
          </a:xfrm>
        </p:grpSpPr>
        <p:sp>
          <p:nvSpPr>
            <p:cNvPr id="39994" name="Rectangle 98"/>
            <p:cNvSpPr>
              <a:spLocks noChangeArrowheads="1"/>
            </p:cNvSpPr>
            <p:nvPr/>
          </p:nvSpPr>
          <p:spPr bwMode="auto">
            <a:xfrm>
              <a:off x="3165" y="1597"/>
              <a:ext cx="1695"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RO: MAJ SMITH BILL  XXXXXXXXX</a:t>
              </a:r>
            </a:p>
          </p:txBody>
        </p:sp>
        <p:sp>
          <p:nvSpPr>
            <p:cNvPr id="39995" name="Rectangle 99"/>
            <p:cNvSpPr>
              <a:spLocks noChangeArrowheads="1"/>
            </p:cNvSpPr>
            <p:nvPr/>
          </p:nvSpPr>
          <p:spPr bwMode="auto">
            <a:xfrm>
              <a:off x="3165" y="1703"/>
              <a:ext cx="1649"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SR: LTC BUCKMILL   XXXXXXXXX</a:t>
              </a:r>
            </a:p>
          </p:txBody>
        </p:sp>
        <p:sp>
          <p:nvSpPr>
            <p:cNvPr id="39996" name="Rectangle 100"/>
            <p:cNvSpPr>
              <a:spLocks noChangeArrowheads="1"/>
            </p:cNvSpPr>
            <p:nvPr/>
          </p:nvSpPr>
          <p:spPr bwMode="auto">
            <a:xfrm>
              <a:off x="3165" y="1814"/>
              <a:ext cx="880"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DATE: 20140401</a:t>
              </a:r>
            </a:p>
          </p:txBody>
        </p:sp>
        <p:sp>
          <p:nvSpPr>
            <p:cNvPr id="39997" name="Rectangle 101"/>
            <p:cNvSpPr>
              <a:spLocks noChangeArrowheads="1"/>
            </p:cNvSpPr>
            <p:nvPr/>
          </p:nvSpPr>
          <p:spPr bwMode="auto">
            <a:xfrm>
              <a:off x="3165" y="1918"/>
              <a:ext cx="902" cy="179"/>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TOTAL RATINGS:  20</a:t>
              </a:r>
            </a:p>
          </p:txBody>
        </p:sp>
        <p:sp>
          <p:nvSpPr>
            <p:cNvPr id="39998" name="Rectangle 102"/>
            <p:cNvSpPr>
              <a:spLocks noChangeArrowheads="1"/>
            </p:cNvSpPr>
            <p:nvPr/>
          </p:nvSpPr>
          <p:spPr bwMode="auto">
            <a:xfrm>
              <a:off x="3165" y="2030"/>
              <a:ext cx="1249" cy="179"/>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RATINGS  THIS  OFFICER :  2  </a:t>
              </a:r>
            </a:p>
          </p:txBody>
        </p:sp>
      </p:grpSp>
      <p:grpSp>
        <p:nvGrpSpPr>
          <p:cNvPr id="39950" name="Group 19"/>
          <p:cNvGrpSpPr>
            <a:grpSpLocks/>
          </p:cNvGrpSpPr>
          <p:nvPr/>
        </p:nvGrpSpPr>
        <p:grpSpPr bwMode="auto">
          <a:xfrm>
            <a:off x="5095875" y="1295400"/>
            <a:ext cx="2762250" cy="585788"/>
            <a:chOff x="2025" y="868"/>
            <a:chExt cx="1728" cy="412"/>
          </a:xfrm>
        </p:grpSpPr>
        <p:sp>
          <p:nvSpPr>
            <p:cNvPr id="39991" name="Rectangle 20"/>
            <p:cNvSpPr>
              <a:spLocks noChangeArrowheads="1"/>
            </p:cNvSpPr>
            <p:nvPr/>
          </p:nvSpPr>
          <p:spPr bwMode="auto">
            <a:xfrm>
              <a:off x="3112" y="1140"/>
              <a:ext cx="10" cy="1"/>
            </a:xfrm>
            <a:prstGeom prst="rect">
              <a:avLst/>
            </a:prstGeom>
            <a:solidFill>
              <a:srgbClr val="FFFFFF"/>
            </a:solidFill>
            <a:ln w="12700">
              <a:noFill/>
              <a:miter lim="800000"/>
              <a:headEnd/>
              <a:tailEnd/>
            </a:ln>
          </p:spPr>
          <p:txBody>
            <a:bodyPr wrap="none" anchor="ctr"/>
            <a:lstStyle/>
            <a:p>
              <a:endParaRPr lang="en-US" sz="1200" dirty="0"/>
            </a:p>
          </p:txBody>
        </p:sp>
        <p:sp>
          <p:nvSpPr>
            <p:cNvPr id="39992" name="Rectangle 21"/>
            <p:cNvSpPr>
              <a:spLocks noChangeArrowheads="1"/>
            </p:cNvSpPr>
            <p:nvPr/>
          </p:nvSpPr>
          <p:spPr bwMode="auto">
            <a:xfrm>
              <a:off x="2025" y="868"/>
              <a:ext cx="1575" cy="412"/>
            </a:xfrm>
            <a:prstGeom prst="rect">
              <a:avLst/>
            </a:prstGeom>
            <a:noFill/>
            <a:ln w="12700">
              <a:noFill/>
              <a:miter lim="800000"/>
              <a:headEnd/>
              <a:tailEnd/>
            </a:ln>
          </p:spPr>
          <p:txBody>
            <a:bodyPr wrap="none" lIns="96838" tIns="49212" rIns="96838" bIns="49212">
              <a:spAutoFit/>
            </a:bodyPr>
            <a:lstStyle/>
            <a:p>
              <a:pPr defTabSz="1014413"/>
              <a:r>
                <a:rPr lang="en-US" sz="1200" dirty="0">
                  <a:solidFill>
                    <a:srgbClr val="000000"/>
                  </a:solidFill>
                </a:rPr>
                <a:t>HQDA COMPARISON OF THE SENIOR</a:t>
              </a:r>
            </a:p>
            <a:p>
              <a:pPr defTabSz="1014413"/>
              <a:r>
                <a:rPr lang="en-US" sz="1200" dirty="0">
                  <a:solidFill>
                    <a:srgbClr val="000000"/>
                  </a:solidFill>
                </a:rPr>
                <a:t>RATER’S PROFILE AND BOX CHECK AT</a:t>
              </a:r>
            </a:p>
            <a:p>
              <a:pPr defTabSz="1014413"/>
              <a:r>
                <a:rPr lang="en-US" sz="1200" dirty="0">
                  <a:solidFill>
                    <a:srgbClr val="000000"/>
                  </a:solidFill>
                </a:rPr>
                <a:t>THE TIME THIS REPORT PROCESSED</a:t>
              </a:r>
            </a:p>
          </p:txBody>
        </p:sp>
        <p:sp>
          <p:nvSpPr>
            <p:cNvPr id="39993" name="Rectangle 22"/>
            <p:cNvSpPr>
              <a:spLocks noChangeArrowheads="1"/>
            </p:cNvSpPr>
            <p:nvPr/>
          </p:nvSpPr>
          <p:spPr bwMode="auto">
            <a:xfrm>
              <a:off x="2073" y="1062"/>
              <a:ext cx="1680" cy="179"/>
            </a:xfrm>
            <a:prstGeom prst="rect">
              <a:avLst/>
            </a:prstGeom>
            <a:noFill/>
            <a:ln w="12700">
              <a:noFill/>
              <a:miter lim="800000"/>
              <a:headEnd/>
              <a:tailEnd/>
            </a:ln>
          </p:spPr>
          <p:txBody>
            <a:bodyPr lIns="96838" tIns="49212" rIns="96838" bIns="49212">
              <a:spAutoFit/>
            </a:bodyPr>
            <a:lstStyle/>
            <a:p>
              <a:pPr defTabSz="1014413"/>
              <a:endParaRPr lang="en-US" sz="1200" dirty="0">
                <a:solidFill>
                  <a:srgbClr val="000000"/>
                </a:solidFill>
              </a:endParaRPr>
            </a:p>
          </p:txBody>
        </p:sp>
      </p:grpSp>
      <p:grpSp>
        <p:nvGrpSpPr>
          <p:cNvPr id="39951" name="Group 19"/>
          <p:cNvGrpSpPr>
            <a:grpSpLocks/>
          </p:cNvGrpSpPr>
          <p:nvPr/>
        </p:nvGrpSpPr>
        <p:grpSpPr bwMode="auto">
          <a:xfrm>
            <a:off x="5248275" y="4187825"/>
            <a:ext cx="2762250" cy="595313"/>
            <a:chOff x="2025" y="822"/>
            <a:chExt cx="1728" cy="419"/>
          </a:xfrm>
        </p:grpSpPr>
        <p:sp>
          <p:nvSpPr>
            <p:cNvPr id="39988" name="Rectangle 20"/>
            <p:cNvSpPr>
              <a:spLocks noChangeArrowheads="1"/>
            </p:cNvSpPr>
            <p:nvPr/>
          </p:nvSpPr>
          <p:spPr bwMode="auto">
            <a:xfrm>
              <a:off x="3112" y="1140"/>
              <a:ext cx="10" cy="1"/>
            </a:xfrm>
            <a:prstGeom prst="rect">
              <a:avLst/>
            </a:prstGeom>
            <a:solidFill>
              <a:srgbClr val="FFFFFF"/>
            </a:solidFill>
            <a:ln w="12700">
              <a:noFill/>
              <a:miter lim="800000"/>
              <a:headEnd/>
              <a:tailEnd/>
            </a:ln>
          </p:spPr>
          <p:txBody>
            <a:bodyPr wrap="none" anchor="ctr"/>
            <a:lstStyle/>
            <a:p>
              <a:endParaRPr lang="en-US" sz="1200" dirty="0"/>
            </a:p>
          </p:txBody>
        </p:sp>
        <p:sp>
          <p:nvSpPr>
            <p:cNvPr id="39989" name="Rectangle 21"/>
            <p:cNvSpPr>
              <a:spLocks noChangeArrowheads="1"/>
            </p:cNvSpPr>
            <p:nvPr/>
          </p:nvSpPr>
          <p:spPr bwMode="auto">
            <a:xfrm>
              <a:off x="2025" y="822"/>
              <a:ext cx="1575" cy="412"/>
            </a:xfrm>
            <a:prstGeom prst="rect">
              <a:avLst/>
            </a:prstGeom>
            <a:noFill/>
            <a:ln w="12700">
              <a:noFill/>
              <a:miter lim="800000"/>
              <a:headEnd/>
              <a:tailEnd/>
            </a:ln>
          </p:spPr>
          <p:txBody>
            <a:bodyPr wrap="none" lIns="96838" tIns="49212" rIns="96838" bIns="49212">
              <a:spAutoFit/>
            </a:bodyPr>
            <a:lstStyle/>
            <a:p>
              <a:pPr defTabSz="1014413"/>
              <a:r>
                <a:rPr lang="en-US" sz="1200" dirty="0">
                  <a:solidFill>
                    <a:srgbClr val="000000"/>
                  </a:solidFill>
                </a:rPr>
                <a:t>HQDA COMPARISON OF THE SENIOR</a:t>
              </a:r>
            </a:p>
            <a:p>
              <a:pPr defTabSz="1014413"/>
              <a:r>
                <a:rPr lang="en-US" sz="1200" dirty="0">
                  <a:solidFill>
                    <a:srgbClr val="000000"/>
                  </a:solidFill>
                </a:rPr>
                <a:t>RATER’S PROFILE AND BOX CHECK AT</a:t>
              </a:r>
            </a:p>
            <a:p>
              <a:pPr defTabSz="1014413"/>
              <a:r>
                <a:rPr lang="en-US" sz="1200" dirty="0">
                  <a:solidFill>
                    <a:srgbClr val="000000"/>
                  </a:solidFill>
                </a:rPr>
                <a:t>THE TIME THIS REPORT PROCESSED</a:t>
              </a:r>
            </a:p>
          </p:txBody>
        </p:sp>
        <p:sp>
          <p:nvSpPr>
            <p:cNvPr id="39990" name="Rectangle 22"/>
            <p:cNvSpPr>
              <a:spLocks noChangeArrowheads="1"/>
            </p:cNvSpPr>
            <p:nvPr/>
          </p:nvSpPr>
          <p:spPr bwMode="auto">
            <a:xfrm>
              <a:off x="2073" y="1062"/>
              <a:ext cx="1680" cy="179"/>
            </a:xfrm>
            <a:prstGeom prst="rect">
              <a:avLst/>
            </a:prstGeom>
            <a:noFill/>
            <a:ln w="12700">
              <a:noFill/>
              <a:miter lim="800000"/>
              <a:headEnd/>
              <a:tailEnd/>
            </a:ln>
          </p:spPr>
          <p:txBody>
            <a:bodyPr lIns="96838" tIns="49212" rIns="96838" bIns="49212">
              <a:spAutoFit/>
            </a:bodyPr>
            <a:lstStyle/>
            <a:p>
              <a:pPr defTabSz="1014413"/>
              <a:endParaRPr lang="en-US" sz="1200" dirty="0">
                <a:solidFill>
                  <a:srgbClr val="000000"/>
                </a:solidFill>
              </a:endParaRPr>
            </a:p>
          </p:txBody>
        </p:sp>
      </p:grpSp>
      <p:grpSp>
        <p:nvGrpSpPr>
          <p:cNvPr id="39952" name="Group 82"/>
          <p:cNvGrpSpPr>
            <a:grpSpLocks/>
          </p:cNvGrpSpPr>
          <p:nvPr/>
        </p:nvGrpSpPr>
        <p:grpSpPr bwMode="auto">
          <a:xfrm rot="5400000">
            <a:off x="-284956" y="2494756"/>
            <a:ext cx="1295400" cy="420688"/>
            <a:chOff x="2826" y="2920"/>
            <a:chExt cx="1400" cy="296"/>
          </a:xfrm>
        </p:grpSpPr>
        <p:sp>
          <p:nvSpPr>
            <p:cNvPr id="39986" name="Rectangle 13"/>
            <p:cNvSpPr>
              <a:spLocks noChangeArrowheads="1"/>
            </p:cNvSpPr>
            <p:nvPr/>
          </p:nvSpPr>
          <p:spPr bwMode="auto">
            <a:xfrm>
              <a:off x="2826" y="2920"/>
              <a:ext cx="1400" cy="280"/>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137" name="Rectangle 77"/>
            <p:cNvSpPr>
              <a:spLocks noChangeArrowheads="1"/>
            </p:cNvSpPr>
            <p:nvPr/>
          </p:nvSpPr>
          <p:spPr bwMode="auto">
            <a:xfrm rot="16200000">
              <a:off x="3116" y="2672"/>
              <a:ext cx="270" cy="817"/>
            </a:xfrm>
            <a:prstGeom prst="rect">
              <a:avLst/>
            </a:prstGeom>
            <a:noFill/>
            <a:ln w="12700">
              <a:noFill/>
              <a:miter lim="800000"/>
              <a:headEnd/>
              <a:tailEnd/>
            </a:ln>
            <a:effectLst/>
          </p:spPr>
          <p:txBody>
            <a:bodyPr vert="wordArtVert" wrap="none" lIns="90488" tIns="44450" rIns="90488" bIns="44450">
              <a:spAutoFit/>
            </a:bodyPr>
            <a:lstStyle/>
            <a:p>
              <a:pPr>
                <a:defRPr/>
              </a:pPr>
              <a:r>
                <a:rPr lang="en-US" sz="1200" b="1" dirty="0">
                  <a:solidFill>
                    <a:schemeClr val="bg1"/>
                  </a:solidFill>
                  <a:latin typeface="Arial" pitchFamily="34" charset="0"/>
                  <a:cs typeface="+mn-cs"/>
                </a:rPr>
                <a:t>RULE 1</a:t>
              </a:r>
            </a:p>
          </p:txBody>
        </p:sp>
      </p:grpSp>
      <p:sp>
        <p:nvSpPr>
          <p:cNvPr id="110" name="Rectangle 109"/>
          <p:cNvSpPr>
            <a:spLocks noChangeArrowheads="1"/>
          </p:cNvSpPr>
          <p:nvPr/>
        </p:nvSpPr>
        <p:spPr bwMode="auto">
          <a:xfrm>
            <a:off x="638175" y="165100"/>
            <a:ext cx="8134350" cy="676275"/>
          </a:xfrm>
          <a:prstGeom prst="rect">
            <a:avLst/>
          </a:prstGeom>
          <a:solidFill>
            <a:srgbClr val="FFFF99"/>
          </a:solidFill>
          <a:ln w="12700">
            <a:noFill/>
            <a:miter lim="800000"/>
            <a:headEnd/>
            <a:tailEnd/>
          </a:ln>
          <a:effectLst>
            <a:outerShdw dist="8980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39954" name="Rectangle 106"/>
          <p:cNvSpPr>
            <a:spLocks noChangeArrowheads="1"/>
          </p:cNvSpPr>
          <p:nvPr/>
        </p:nvSpPr>
        <p:spPr bwMode="auto">
          <a:xfrm>
            <a:off x="1152525" y="307975"/>
            <a:ext cx="7250113" cy="604838"/>
          </a:xfrm>
          <a:prstGeom prst="rect">
            <a:avLst/>
          </a:prstGeom>
          <a:noFill/>
          <a:ln w="12700">
            <a:noFill/>
            <a:miter lim="800000"/>
            <a:headEnd/>
            <a:tailEnd/>
          </a:ln>
        </p:spPr>
        <p:txBody>
          <a:bodyPr lIns="63494" tIns="25397" rIns="63494" bIns="25397">
            <a:spAutoFit/>
          </a:bodyPr>
          <a:lstStyle/>
          <a:p>
            <a:pPr algn="ctr">
              <a:lnSpc>
                <a:spcPct val="75000"/>
              </a:lnSpc>
            </a:pPr>
            <a:r>
              <a:rPr lang="en-US" sz="2400" b="1" dirty="0"/>
              <a:t>Managed Profile Technique</a:t>
            </a:r>
          </a:p>
          <a:p>
            <a:pPr algn="ctr">
              <a:lnSpc>
                <a:spcPct val="75000"/>
              </a:lnSpc>
            </a:pPr>
            <a:r>
              <a:rPr lang="en-US" sz="2400" b="1" dirty="0"/>
              <a:t>(the comparison of box check to SR profile)  </a:t>
            </a:r>
          </a:p>
        </p:txBody>
      </p:sp>
      <p:grpSp>
        <p:nvGrpSpPr>
          <p:cNvPr id="39955" name="Group 118"/>
          <p:cNvGrpSpPr>
            <a:grpSpLocks/>
          </p:cNvGrpSpPr>
          <p:nvPr/>
        </p:nvGrpSpPr>
        <p:grpSpPr bwMode="auto">
          <a:xfrm>
            <a:off x="6705600" y="3200400"/>
            <a:ext cx="2438400" cy="1111250"/>
            <a:chOff x="6934200" y="3200400"/>
            <a:chExt cx="2209800" cy="1111250"/>
          </a:xfrm>
        </p:grpSpPr>
        <p:sp>
          <p:nvSpPr>
            <p:cNvPr id="39984" name="AutoShape 2"/>
            <p:cNvSpPr>
              <a:spLocks noChangeArrowheads="1"/>
            </p:cNvSpPr>
            <p:nvPr/>
          </p:nvSpPr>
          <p:spPr bwMode="auto">
            <a:xfrm>
              <a:off x="6934200" y="3200400"/>
              <a:ext cx="2209800" cy="1111250"/>
            </a:xfrm>
            <a:prstGeom prst="star16">
              <a:avLst>
                <a:gd name="adj" fmla="val 37500"/>
              </a:avLst>
            </a:prstGeom>
            <a:solidFill>
              <a:schemeClr val="bg1"/>
            </a:solidFill>
            <a:ln w="12700">
              <a:solidFill>
                <a:schemeClr val="tx1"/>
              </a:solidFill>
              <a:miter lim="800000"/>
              <a:headEnd/>
              <a:tailEnd/>
            </a:ln>
          </p:spPr>
          <p:txBody>
            <a:bodyPr wrap="none" anchor="ctr"/>
            <a:lstStyle/>
            <a:p>
              <a:endParaRPr lang="en-US" dirty="0">
                <a:solidFill>
                  <a:srgbClr val="FFFF00"/>
                </a:solidFill>
              </a:endParaRPr>
            </a:p>
          </p:txBody>
        </p:sp>
        <p:sp>
          <p:nvSpPr>
            <p:cNvPr id="39985" name="Rectangle 108"/>
            <p:cNvSpPr>
              <a:spLocks noChangeArrowheads="1"/>
            </p:cNvSpPr>
            <p:nvPr/>
          </p:nvSpPr>
          <p:spPr bwMode="auto">
            <a:xfrm>
              <a:off x="7181923" y="3581400"/>
              <a:ext cx="1962077" cy="305212"/>
            </a:xfrm>
            <a:prstGeom prst="rect">
              <a:avLst/>
            </a:prstGeom>
            <a:noFill/>
            <a:ln w="12700">
              <a:noFill/>
              <a:miter lim="800000"/>
              <a:headEnd/>
              <a:tailEnd/>
            </a:ln>
          </p:spPr>
          <p:txBody>
            <a:bodyPr wrap="none" lIns="90488" tIns="44450" rIns="90488" bIns="44450">
              <a:spAutoFit/>
            </a:bodyPr>
            <a:lstStyle/>
            <a:p>
              <a:r>
                <a:rPr lang="en-US" sz="1400" b="1" dirty="0">
                  <a:solidFill>
                    <a:srgbClr val="081D58"/>
                  </a:solidFill>
                </a:rPr>
                <a:t>Regardless of profile</a:t>
              </a:r>
            </a:p>
          </p:txBody>
        </p:sp>
      </p:grpSp>
      <p:sp>
        <p:nvSpPr>
          <p:cNvPr id="39956" name="Rectangle 77"/>
          <p:cNvSpPr>
            <a:spLocks noChangeArrowheads="1"/>
          </p:cNvSpPr>
          <p:nvPr/>
        </p:nvSpPr>
        <p:spPr bwMode="auto">
          <a:xfrm>
            <a:off x="1143000" y="1385888"/>
            <a:ext cx="263525" cy="366712"/>
          </a:xfrm>
          <a:prstGeom prst="rect">
            <a:avLst/>
          </a:prstGeom>
          <a:noFill/>
          <a:ln w="12700">
            <a:noFill/>
            <a:miter lim="800000"/>
            <a:headEnd/>
            <a:tailEnd/>
          </a:ln>
        </p:spPr>
        <p:txBody>
          <a:bodyPr wrap="none" lIns="90488" tIns="44450" rIns="90488" bIns="44450">
            <a:spAutoFit/>
          </a:bodyPr>
          <a:lstStyle/>
          <a:p>
            <a:r>
              <a:rPr lang="en-US" b="1" dirty="0">
                <a:solidFill>
                  <a:schemeClr val="bg1"/>
                </a:solidFill>
              </a:rPr>
              <a:t>67-9</a:t>
            </a:r>
          </a:p>
        </p:txBody>
      </p:sp>
      <p:sp>
        <p:nvSpPr>
          <p:cNvPr id="244840" name="Freeform 104"/>
          <p:cNvSpPr>
            <a:spLocks/>
          </p:cNvSpPr>
          <p:nvPr/>
        </p:nvSpPr>
        <p:spPr bwMode="auto">
          <a:xfrm>
            <a:off x="3048000" y="2133600"/>
            <a:ext cx="1905000" cy="563563"/>
          </a:xfrm>
          <a:custGeom>
            <a:avLst/>
            <a:gdLst/>
            <a:ahLst/>
            <a:cxnLst>
              <a:cxn ang="0">
                <a:pos x="312" y="323"/>
              </a:cxn>
              <a:cxn ang="0">
                <a:pos x="312" y="242"/>
              </a:cxn>
              <a:cxn ang="0">
                <a:pos x="117" y="242"/>
              </a:cxn>
              <a:cxn ang="0">
                <a:pos x="105" y="243"/>
              </a:cxn>
              <a:cxn ang="0">
                <a:pos x="96" y="245"/>
              </a:cxn>
              <a:cxn ang="0">
                <a:pos x="87" y="249"/>
              </a:cxn>
              <a:cxn ang="0">
                <a:pos x="78" y="255"/>
              </a:cxn>
              <a:cxn ang="0">
                <a:pos x="69" y="262"/>
              </a:cxn>
              <a:cxn ang="0">
                <a:pos x="60" y="270"/>
              </a:cxn>
              <a:cxn ang="0">
                <a:pos x="51" y="280"/>
              </a:cxn>
              <a:cxn ang="0">
                <a:pos x="45" y="290"/>
              </a:cxn>
              <a:cxn ang="0">
                <a:pos x="40" y="300"/>
              </a:cxn>
              <a:cxn ang="0">
                <a:pos x="35" y="311"/>
              </a:cxn>
              <a:cxn ang="0">
                <a:pos x="29" y="322"/>
              </a:cxn>
              <a:cxn ang="0">
                <a:pos x="25" y="333"/>
              </a:cxn>
              <a:cxn ang="0">
                <a:pos x="21" y="344"/>
              </a:cxn>
              <a:cxn ang="0">
                <a:pos x="17" y="356"/>
              </a:cxn>
              <a:cxn ang="0">
                <a:pos x="13" y="368"/>
              </a:cxn>
              <a:cxn ang="0">
                <a:pos x="11" y="380"/>
              </a:cxn>
              <a:cxn ang="0">
                <a:pos x="7" y="395"/>
              </a:cxn>
              <a:cxn ang="0">
                <a:pos x="4" y="381"/>
              </a:cxn>
              <a:cxn ang="0">
                <a:pos x="2" y="370"/>
              </a:cxn>
              <a:cxn ang="0">
                <a:pos x="0" y="355"/>
              </a:cxn>
              <a:cxn ang="0">
                <a:pos x="0" y="340"/>
              </a:cxn>
              <a:cxn ang="0">
                <a:pos x="0" y="326"/>
              </a:cxn>
              <a:cxn ang="0">
                <a:pos x="0" y="309"/>
              </a:cxn>
              <a:cxn ang="0">
                <a:pos x="1" y="290"/>
              </a:cxn>
              <a:cxn ang="0">
                <a:pos x="2" y="272"/>
              </a:cxn>
              <a:cxn ang="0">
                <a:pos x="4" y="255"/>
              </a:cxn>
              <a:cxn ang="0">
                <a:pos x="8" y="237"/>
              </a:cxn>
              <a:cxn ang="0">
                <a:pos x="12" y="220"/>
              </a:cxn>
              <a:cxn ang="0">
                <a:pos x="17" y="204"/>
              </a:cxn>
              <a:cxn ang="0">
                <a:pos x="24" y="185"/>
              </a:cxn>
              <a:cxn ang="0">
                <a:pos x="30" y="171"/>
              </a:cxn>
              <a:cxn ang="0">
                <a:pos x="38" y="153"/>
              </a:cxn>
              <a:cxn ang="0">
                <a:pos x="48" y="136"/>
              </a:cxn>
              <a:cxn ang="0">
                <a:pos x="57" y="123"/>
              </a:cxn>
              <a:cxn ang="0">
                <a:pos x="68" y="109"/>
              </a:cxn>
              <a:cxn ang="0">
                <a:pos x="79" y="98"/>
              </a:cxn>
              <a:cxn ang="0">
                <a:pos x="90" y="91"/>
              </a:cxn>
              <a:cxn ang="0">
                <a:pos x="106" y="85"/>
              </a:cxn>
              <a:cxn ang="0">
                <a:pos x="119" y="84"/>
              </a:cxn>
              <a:cxn ang="0">
                <a:pos x="132" y="84"/>
              </a:cxn>
              <a:cxn ang="0">
                <a:pos x="312" y="84"/>
              </a:cxn>
              <a:cxn ang="0">
                <a:pos x="312" y="0"/>
              </a:cxn>
              <a:cxn ang="0">
                <a:pos x="462" y="161"/>
              </a:cxn>
              <a:cxn ang="0">
                <a:pos x="312" y="323"/>
              </a:cxn>
            </a:cxnLst>
            <a:rect l="0" t="0" r="r" b="b"/>
            <a:pathLst>
              <a:path w="463" h="396">
                <a:moveTo>
                  <a:pt x="312" y="323"/>
                </a:moveTo>
                <a:lnTo>
                  <a:pt x="312" y="242"/>
                </a:lnTo>
                <a:lnTo>
                  <a:pt x="117" y="242"/>
                </a:lnTo>
                <a:lnTo>
                  <a:pt x="105" y="243"/>
                </a:lnTo>
                <a:lnTo>
                  <a:pt x="96" y="245"/>
                </a:lnTo>
                <a:lnTo>
                  <a:pt x="87" y="249"/>
                </a:lnTo>
                <a:lnTo>
                  <a:pt x="78" y="255"/>
                </a:lnTo>
                <a:lnTo>
                  <a:pt x="69" y="262"/>
                </a:lnTo>
                <a:lnTo>
                  <a:pt x="60" y="270"/>
                </a:lnTo>
                <a:lnTo>
                  <a:pt x="51" y="280"/>
                </a:lnTo>
                <a:lnTo>
                  <a:pt x="45" y="290"/>
                </a:lnTo>
                <a:lnTo>
                  <a:pt x="40" y="300"/>
                </a:lnTo>
                <a:lnTo>
                  <a:pt x="35" y="311"/>
                </a:lnTo>
                <a:lnTo>
                  <a:pt x="29" y="322"/>
                </a:lnTo>
                <a:lnTo>
                  <a:pt x="25" y="333"/>
                </a:lnTo>
                <a:lnTo>
                  <a:pt x="21" y="344"/>
                </a:lnTo>
                <a:lnTo>
                  <a:pt x="17" y="356"/>
                </a:lnTo>
                <a:lnTo>
                  <a:pt x="13" y="368"/>
                </a:lnTo>
                <a:lnTo>
                  <a:pt x="11" y="380"/>
                </a:lnTo>
                <a:lnTo>
                  <a:pt x="7" y="395"/>
                </a:lnTo>
                <a:lnTo>
                  <a:pt x="4" y="381"/>
                </a:lnTo>
                <a:lnTo>
                  <a:pt x="2" y="370"/>
                </a:lnTo>
                <a:lnTo>
                  <a:pt x="0" y="355"/>
                </a:lnTo>
                <a:lnTo>
                  <a:pt x="0" y="340"/>
                </a:lnTo>
                <a:lnTo>
                  <a:pt x="0" y="326"/>
                </a:lnTo>
                <a:lnTo>
                  <a:pt x="0" y="309"/>
                </a:lnTo>
                <a:lnTo>
                  <a:pt x="1" y="290"/>
                </a:lnTo>
                <a:lnTo>
                  <a:pt x="2" y="272"/>
                </a:lnTo>
                <a:lnTo>
                  <a:pt x="4" y="255"/>
                </a:lnTo>
                <a:lnTo>
                  <a:pt x="8" y="237"/>
                </a:lnTo>
                <a:lnTo>
                  <a:pt x="12" y="220"/>
                </a:lnTo>
                <a:lnTo>
                  <a:pt x="17" y="204"/>
                </a:lnTo>
                <a:lnTo>
                  <a:pt x="24" y="185"/>
                </a:lnTo>
                <a:lnTo>
                  <a:pt x="30" y="171"/>
                </a:lnTo>
                <a:lnTo>
                  <a:pt x="38" y="153"/>
                </a:lnTo>
                <a:lnTo>
                  <a:pt x="48" y="136"/>
                </a:lnTo>
                <a:lnTo>
                  <a:pt x="57" y="123"/>
                </a:lnTo>
                <a:lnTo>
                  <a:pt x="68" y="109"/>
                </a:lnTo>
                <a:lnTo>
                  <a:pt x="79" y="98"/>
                </a:lnTo>
                <a:lnTo>
                  <a:pt x="90" y="91"/>
                </a:lnTo>
                <a:lnTo>
                  <a:pt x="106" y="85"/>
                </a:lnTo>
                <a:lnTo>
                  <a:pt x="119" y="84"/>
                </a:lnTo>
                <a:lnTo>
                  <a:pt x="132" y="84"/>
                </a:lnTo>
                <a:lnTo>
                  <a:pt x="312" y="84"/>
                </a:lnTo>
                <a:lnTo>
                  <a:pt x="312" y="0"/>
                </a:lnTo>
                <a:lnTo>
                  <a:pt x="462" y="161"/>
                </a:lnTo>
                <a:lnTo>
                  <a:pt x="312" y="323"/>
                </a:lnTo>
              </a:path>
            </a:pathLst>
          </a:custGeom>
          <a:solidFill>
            <a:schemeClr val="accent3">
              <a:lumMod val="60000"/>
              <a:lumOff val="40000"/>
            </a:schemeClr>
          </a:solidFill>
          <a:ln w="12700" cap="rnd" cmpd="sng">
            <a:solidFill>
              <a:srgbClr val="000000"/>
            </a:soli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244841" name="Freeform 105"/>
          <p:cNvSpPr>
            <a:spLocks/>
          </p:cNvSpPr>
          <p:nvPr/>
        </p:nvSpPr>
        <p:spPr bwMode="auto">
          <a:xfrm>
            <a:off x="2971800" y="4924425"/>
            <a:ext cx="2209800" cy="671513"/>
          </a:xfrm>
          <a:custGeom>
            <a:avLst/>
            <a:gdLst/>
            <a:ahLst/>
            <a:cxnLst>
              <a:cxn ang="0">
                <a:pos x="328" y="386"/>
              </a:cxn>
              <a:cxn ang="0">
                <a:pos x="328" y="289"/>
              </a:cxn>
              <a:cxn ang="0">
                <a:pos x="123" y="289"/>
              </a:cxn>
              <a:cxn ang="0">
                <a:pos x="110" y="290"/>
              </a:cxn>
              <a:cxn ang="0">
                <a:pos x="101" y="293"/>
              </a:cxn>
              <a:cxn ang="0">
                <a:pos x="91" y="298"/>
              </a:cxn>
              <a:cxn ang="0">
                <a:pos x="82" y="305"/>
              </a:cxn>
              <a:cxn ang="0">
                <a:pos x="72" y="313"/>
              </a:cxn>
              <a:cxn ang="0">
                <a:pos x="63" y="323"/>
              </a:cxn>
              <a:cxn ang="0">
                <a:pos x="54" y="335"/>
              </a:cxn>
              <a:cxn ang="0">
                <a:pos x="47" y="347"/>
              </a:cxn>
              <a:cxn ang="0">
                <a:pos x="42" y="358"/>
              </a:cxn>
              <a:cxn ang="0">
                <a:pos x="37" y="372"/>
              </a:cxn>
              <a:cxn ang="0">
                <a:pos x="30" y="385"/>
              </a:cxn>
              <a:cxn ang="0">
                <a:pos x="26" y="398"/>
              </a:cxn>
              <a:cxn ang="0">
                <a:pos x="22" y="411"/>
              </a:cxn>
              <a:cxn ang="0">
                <a:pos x="18" y="425"/>
              </a:cxn>
              <a:cxn ang="0">
                <a:pos x="14" y="440"/>
              </a:cxn>
              <a:cxn ang="0">
                <a:pos x="12" y="454"/>
              </a:cxn>
              <a:cxn ang="0">
                <a:pos x="7" y="472"/>
              </a:cxn>
              <a:cxn ang="0">
                <a:pos x="4" y="455"/>
              </a:cxn>
              <a:cxn ang="0">
                <a:pos x="2" y="442"/>
              </a:cxn>
              <a:cxn ang="0">
                <a:pos x="0" y="424"/>
              </a:cxn>
              <a:cxn ang="0">
                <a:pos x="0" y="406"/>
              </a:cxn>
              <a:cxn ang="0">
                <a:pos x="0" y="390"/>
              </a:cxn>
              <a:cxn ang="0">
                <a:pos x="0" y="369"/>
              </a:cxn>
              <a:cxn ang="0">
                <a:pos x="1" y="347"/>
              </a:cxn>
              <a:cxn ang="0">
                <a:pos x="2" y="325"/>
              </a:cxn>
              <a:cxn ang="0">
                <a:pos x="4" y="305"/>
              </a:cxn>
              <a:cxn ang="0">
                <a:pos x="8" y="283"/>
              </a:cxn>
              <a:cxn ang="0">
                <a:pos x="13" y="263"/>
              </a:cxn>
              <a:cxn ang="0">
                <a:pos x="18" y="244"/>
              </a:cxn>
              <a:cxn ang="0">
                <a:pos x="25" y="221"/>
              </a:cxn>
              <a:cxn ang="0">
                <a:pos x="31" y="204"/>
              </a:cxn>
              <a:cxn ang="0">
                <a:pos x="40" y="183"/>
              </a:cxn>
              <a:cxn ang="0">
                <a:pos x="50" y="163"/>
              </a:cxn>
              <a:cxn ang="0">
                <a:pos x="60" y="147"/>
              </a:cxn>
              <a:cxn ang="0">
                <a:pos x="71" y="130"/>
              </a:cxn>
              <a:cxn ang="0">
                <a:pos x="83" y="117"/>
              </a:cxn>
              <a:cxn ang="0">
                <a:pos x="94" y="109"/>
              </a:cxn>
              <a:cxn ang="0">
                <a:pos x="111" y="102"/>
              </a:cxn>
              <a:cxn ang="0">
                <a:pos x="125" y="100"/>
              </a:cxn>
              <a:cxn ang="0">
                <a:pos x="139" y="100"/>
              </a:cxn>
              <a:cxn ang="0">
                <a:pos x="328" y="100"/>
              </a:cxn>
              <a:cxn ang="0">
                <a:pos x="328" y="0"/>
              </a:cxn>
              <a:cxn ang="0">
                <a:pos x="485" y="192"/>
              </a:cxn>
              <a:cxn ang="0">
                <a:pos x="328" y="386"/>
              </a:cxn>
            </a:cxnLst>
            <a:rect l="0" t="0" r="r" b="b"/>
            <a:pathLst>
              <a:path w="486" h="473">
                <a:moveTo>
                  <a:pt x="328" y="386"/>
                </a:moveTo>
                <a:lnTo>
                  <a:pt x="328" y="289"/>
                </a:lnTo>
                <a:lnTo>
                  <a:pt x="123" y="289"/>
                </a:lnTo>
                <a:lnTo>
                  <a:pt x="110" y="290"/>
                </a:lnTo>
                <a:lnTo>
                  <a:pt x="101" y="293"/>
                </a:lnTo>
                <a:lnTo>
                  <a:pt x="91" y="298"/>
                </a:lnTo>
                <a:lnTo>
                  <a:pt x="82" y="305"/>
                </a:lnTo>
                <a:lnTo>
                  <a:pt x="72" y="313"/>
                </a:lnTo>
                <a:lnTo>
                  <a:pt x="63" y="323"/>
                </a:lnTo>
                <a:lnTo>
                  <a:pt x="54" y="335"/>
                </a:lnTo>
                <a:lnTo>
                  <a:pt x="47" y="347"/>
                </a:lnTo>
                <a:lnTo>
                  <a:pt x="42" y="358"/>
                </a:lnTo>
                <a:lnTo>
                  <a:pt x="37" y="372"/>
                </a:lnTo>
                <a:lnTo>
                  <a:pt x="30" y="385"/>
                </a:lnTo>
                <a:lnTo>
                  <a:pt x="26" y="398"/>
                </a:lnTo>
                <a:lnTo>
                  <a:pt x="22" y="411"/>
                </a:lnTo>
                <a:lnTo>
                  <a:pt x="18" y="425"/>
                </a:lnTo>
                <a:lnTo>
                  <a:pt x="14" y="440"/>
                </a:lnTo>
                <a:lnTo>
                  <a:pt x="12" y="454"/>
                </a:lnTo>
                <a:lnTo>
                  <a:pt x="7" y="472"/>
                </a:lnTo>
                <a:lnTo>
                  <a:pt x="4" y="455"/>
                </a:lnTo>
                <a:lnTo>
                  <a:pt x="2" y="442"/>
                </a:lnTo>
                <a:lnTo>
                  <a:pt x="0" y="424"/>
                </a:lnTo>
                <a:lnTo>
                  <a:pt x="0" y="406"/>
                </a:lnTo>
                <a:lnTo>
                  <a:pt x="0" y="390"/>
                </a:lnTo>
                <a:lnTo>
                  <a:pt x="0" y="369"/>
                </a:lnTo>
                <a:lnTo>
                  <a:pt x="1" y="347"/>
                </a:lnTo>
                <a:lnTo>
                  <a:pt x="2" y="325"/>
                </a:lnTo>
                <a:lnTo>
                  <a:pt x="4" y="305"/>
                </a:lnTo>
                <a:lnTo>
                  <a:pt x="8" y="283"/>
                </a:lnTo>
                <a:lnTo>
                  <a:pt x="13" y="263"/>
                </a:lnTo>
                <a:lnTo>
                  <a:pt x="18" y="244"/>
                </a:lnTo>
                <a:lnTo>
                  <a:pt x="25" y="221"/>
                </a:lnTo>
                <a:lnTo>
                  <a:pt x="31" y="204"/>
                </a:lnTo>
                <a:lnTo>
                  <a:pt x="40" y="183"/>
                </a:lnTo>
                <a:lnTo>
                  <a:pt x="50" y="163"/>
                </a:lnTo>
                <a:lnTo>
                  <a:pt x="60" y="147"/>
                </a:lnTo>
                <a:lnTo>
                  <a:pt x="71" y="130"/>
                </a:lnTo>
                <a:lnTo>
                  <a:pt x="83" y="117"/>
                </a:lnTo>
                <a:lnTo>
                  <a:pt x="94" y="109"/>
                </a:lnTo>
                <a:lnTo>
                  <a:pt x="111" y="102"/>
                </a:lnTo>
                <a:lnTo>
                  <a:pt x="125" y="100"/>
                </a:lnTo>
                <a:lnTo>
                  <a:pt x="139" y="100"/>
                </a:lnTo>
                <a:lnTo>
                  <a:pt x="328" y="100"/>
                </a:lnTo>
                <a:lnTo>
                  <a:pt x="328" y="0"/>
                </a:lnTo>
                <a:lnTo>
                  <a:pt x="485" y="192"/>
                </a:lnTo>
                <a:lnTo>
                  <a:pt x="328" y="386"/>
                </a:lnTo>
              </a:path>
            </a:pathLst>
          </a:custGeom>
          <a:solidFill>
            <a:schemeClr val="accent3">
              <a:lumMod val="60000"/>
              <a:lumOff val="40000"/>
            </a:schemeClr>
          </a:solidFill>
          <a:ln w="12700" cap="rnd" cmpd="sng">
            <a:solidFill>
              <a:srgbClr val="000000"/>
            </a:solidFill>
            <a:prstDash val="solid"/>
            <a:round/>
            <a:headEnd type="none" w="med" len="med"/>
            <a:tailEnd type="none" w="med" len="med"/>
          </a:ln>
          <a:effectLst/>
        </p:spPr>
        <p:txBody>
          <a:bodyPr/>
          <a:lstStyle/>
          <a:p>
            <a:pPr>
              <a:defRPr/>
            </a:pPr>
            <a:endParaRPr lang="en-US" dirty="0">
              <a:latin typeface="Arial" pitchFamily="34" charset="0"/>
              <a:cs typeface="+mn-cs"/>
            </a:endParaRPr>
          </a:p>
        </p:txBody>
      </p:sp>
      <p:grpSp>
        <p:nvGrpSpPr>
          <p:cNvPr id="39959" name="Group 164"/>
          <p:cNvGrpSpPr>
            <a:grpSpLocks/>
          </p:cNvGrpSpPr>
          <p:nvPr/>
        </p:nvGrpSpPr>
        <p:grpSpPr bwMode="auto">
          <a:xfrm>
            <a:off x="914400" y="1600200"/>
            <a:ext cx="1974850" cy="2057400"/>
            <a:chOff x="2686002" y="1676400"/>
            <a:chExt cx="1975217" cy="2057399"/>
          </a:xfrm>
        </p:grpSpPr>
        <p:sp>
          <p:nvSpPr>
            <p:cNvPr id="39966" name="Rectangle 23"/>
            <p:cNvSpPr>
              <a:spLocks noChangeArrowheads="1"/>
            </p:cNvSpPr>
            <p:nvPr/>
          </p:nvSpPr>
          <p:spPr bwMode="auto">
            <a:xfrm>
              <a:off x="2743200" y="1676400"/>
              <a:ext cx="1918019" cy="2057399"/>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9967" name="Rectangle 26"/>
            <p:cNvSpPr>
              <a:spLocks noChangeArrowheads="1"/>
            </p:cNvSpPr>
            <p:nvPr/>
          </p:nvSpPr>
          <p:spPr bwMode="auto">
            <a:xfrm>
              <a:off x="3085535" y="2219109"/>
              <a:ext cx="1486465"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MOST QUALIFIED</a:t>
              </a:r>
            </a:p>
          </p:txBody>
        </p:sp>
        <p:sp>
          <p:nvSpPr>
            <p:cNvPr id="39968" name="Rectangle 27"/>
            <p:cNvSpPr>
              <a:spLocks noChangeArrowheads="1"/>
            </p:cNvSpPr>
            <p:nvPr/>
          </p:nvSpPr>
          <p:spPr bwMode="auto">
            <a:xfrm>
              <a:off x="3083424" y="2569843"/>
              <a:ext cx="1336176"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HIGHLY QUALIFIED</a:t>
              </a:r>
            </a:p>
          </p:txBody>
        </p:sp>
        <p:sp>
          <p:nvSpPr>
            <p:cNvPr id="39969" name="Rectangle 63"/>
            <p:cNvSpPr>
              <a:spLocks noChangeArrowheads="1"/>
            </p:cNvSpPr>
            <p:nvPr/>
          </p:nvSpPr>
          <p:spPr bwMode="auto">
            <a:xfrm>
              <a:off x="3057427" y="2971800"/>
              <a:ext cx="8729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QUALIFIED</a:t>
              </a:r>
            </a:p>
          </p:txBody>
        </p:sp>
        <p:sp>
          <p:nvSpPr>
            <p:cNvPr id="39970" name="Rectangle 64"/>
            <p:cNvSpPr>
              <a:spLocks noChangeArrowheads="1"/>
            </p:cNvSpPr>
            <p:nvPr/>
          </p:nvSpPr>
          <p:spPr bwMode="auto">
            <a:xfrm>
              <a:off x="3086492" y="3200400"/>
              <a:ext cx="9491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UNQUALIFIED</a:t>
              </a:r>
            </a:p>
          </p:txBody>
        </p:sp>
        <p:sp>
          <p:nvSpPr>
            <p:cNvPr id="39971" name="Rectangle 68"/>
            <p:cNvSpPr>
              <a:spLocks noChangeArrowheads="1"/>
            </p:cNvSpPr>
            <p:nvPr/>
          </p:nvSpPr>
          <p:spPr bwMode="auto">
            <a:xfrm>
              <a:off x="2816738" y="2164064"/>
              <a:ext cx="158237" cy="132168"/>
            </a:xfrm>
            <a:prstGeom prst="rect">
              <a:avLst/>
            </a:prstGeom>
            <a:solidFill>
              <a:srgbClr val="FFFFFF"/>
            </a:solidFill>
            <a:ln w="12700">
              <a:noFill/>
              <a:miter lim="800000"/>
              <a:headEnd/>
              <a:tailEnd/>
            </a:ln>
          </p:spPr>
          <p:txBody>
            <a:bodyPr wrap="none" anchor="ctr"/>
            <a:lstStyle/>
            <a:p>
              <a:endParaRPr lang="en-US" dirty="0"/>
            </a:p>
          </p:txBody>
        </p:sp>
        <p:sp>
          <p:nvSpPr>
            <p:cNvPr id="39972" name="Rectangle 73"/>
            <p:cNvSpPr>
              <a:spLocks noChangeArrowheads="1"/>
            </p:cNvSpPr>
            <p:nvPr/>
          </p:nvSpPr>
          <p:spPr bwMode="auto">
            <a:xfrm>
              <a:off x="2816814" y="2597118"/>
              <a:ext cx="147048" cy="129327"/>
            </a:xfrm>
            <a:prstGeom prst="rect">
              <a:avLst/>
            </a:prstGeom>
            <a:solidFill>
              <a:srgbClr val="FFFFFF"/>
            </a:solidFill>
            <a:ln w="12700">
              <a:noFill/>
              <a:miter lim="800000"/>
              <a:headEnd/>
              <a:tailEnd/>
            </a:ln>
          </p:spPr>
          <p:txBody>
            <a:bodyPr wrap="none" anchor="ctr"/>
            <a:lstStyle/>
            <a:p>
              <a:endParaRPr lang="en-US" dirty="0"/>
            </a:p>
          </p:txBody>
        </p:sp>
        <p:sp>
          <p:nvSpPr>
            <p:cNvPr id="39973" name="Rectangle 78"/>
            <p:cNvSpPr>
              <a:spLocks noChangeArrowheads="1"/>
            </p:cNvSpPr>
            <p:nvPr/>
          </p:nvSpPr>
          <p:spPr bwMode="auto">
            <a:xfrm>
              <a:off x="2816814" y="3045715"/>
              <a:ext cx="147048" cy="123641"/>
            </a:xfrm>
            <a:prstGeom prst="rect">
              <a:avLst/>
            </a:prstGeom>
            <a:solidFill>
              <a:srgbClr val="FFFFFF"/>
            </a:solidFill>
            <a:ln w="12700">
              <a:noFill/>
              <a:miter lim="800000"/>
              <a:headEnd/>
              <a:tailEnd/>
            </a:ln>
          </p:spPr>
          <p:txBody>
            <a:bodyPr wrap="none" anchor="ctr"/>
            <a:lstStyle/>
            <a:p>
              <a:endParaRPr lang="en-US" dirty="0"/>
            </a:p>
          </p:txBody>
        </p:sp>
        <p:sp>
          <p:nvSpPr>
            <p:cNvPr id="39974" name="Rectangle 83"/>
            <p:cNvSpPr>
              <a:spLocks noChangeArrowheads="1"/>
            </p:cNvSpPr>
            <p:nvPr/>
          </p:nvSpPr>
          <p:spPr bwMode="auto">
            <a:xfrm>
              <a:off x="2816814" y="3459886"/>
              <a:ext cx="147048" cy="122221"/>
            </a:xfrm>
            <a:prstGeom prst="rect">
              <a:avLst/>
            </a:prstGeom>
            <a:solidFill>
              <a:srgbClr val="FFFFFF"/>
            </a:solidFill>
            <a:ln w="12700">
              <a:noFill/>
              <a:miter lim="800000"/>
              <a:headEnd/>
              <a:tailEnd/>
            </a:ln>
          </p:spPr>
          <p:txBody>
            <a:bodyPr wrap="none" anchor="ctr"/>
            <a:lstStyle/>
            <a:p>
              <a:endParaRPr lang="en-US" dirty="0"/>
            </a:p>
          </p:txBody>
        </p:sp>
        <p:sp>
          <p:nvSpPr>
            <p:cNvPr id="39975" name="Rectangle 88"/>
            <p:cNvSpPr>
              <a:spLocks noChangeArrowheads="1"/>
            </p:cNvSpPr>
            <p:nvPr/>
          </p:nvSpPr>
          <p:spPr bwMode="auto">
            <a:xfrm>
              <a:off x="2948280" y="2362200"/>
              <a:ext cx="1360196" cy="188513"/>
            </a:xfrm>
            <a:prstGeom prst="rect">
              <a:avLst/>
            </a:prstGeom>
            <a:noFill/>
            <a:ln w="12700">
              <a:noFill/>
              <a:miter lim="800000"/>
              <a:headEnd/>
              <a:tailEnd/>
            </a:ln>
          </p:spPr>
          <p:txBody>
            <a:bodyPr lIns="95250" tIns="47625" rIns="95250" bIns="47625">
              <a:spAutoFit/>
            </a:bodyPr>
            <a:lstStyle/>
            <a:p>
              <a:pPr defTabSz="957263"/>
              <a:r>
                <a:rPr lang="en-US" sz="600" dirty="0">
                  <a:solidFill>
                    <a:srgbClr val="000000"/>
                  </a:solidFill>
                </a:rPr>
                <a:t>    Limited to less than 50% </a:t>
              </a:r>
            </a:p>
          </p:txBody>
        </p:sp>
        <p:grpSp>
          <p:nvGrpSpPr>
            <p:cNvPr id="39976" name="Group 89"/>
            <p:cNvGrpSpPr>
              <a:grpSpLocks/>
            </p:cNvGrpSpPr>
            <p:nvPr/>
          </p:nvGrpSpPr>
          <p:grpSpPr bwMode="auto">
            <a:xfrm>
              <a:off x="2686002" y="1828800"/>
              <a:ext cx="1878060" cy="224545"/>
              <a:chOff x="1189" y="1033"/>
              <a:chExt cx="1175" cy="158"/>
            </a:xfrm>
          </p:grpSpPr>
          <p:sp>
            <p:nvSpPr>
              <p:cNvPr id="39982" name="Rectangle 90"/>
              <p:cNvSpPr>
                <a:spLocks noChangeArrowheads="1"/>
              </p:cNvSpPr>
              <p:nvPr/>
            </p:nvSpPr>
            <p:spPr bwMode="auto">
              <a:xfrm>
                <a:off x="1189" y="1033"/>
                <a:ext cx="1175"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b.  POTENTIAL  COMPARED WITH  OFFICERS  SENIOR </a:t>
                </a:r>
              </a:p>
            </p:txBody>
          </p:sp>
          <p:sp>
            <p:nvSpPr>
              <p:cNvPr id="39983" name="Rectangle 91"/>
              <p:cNvSpPr>
                <a:spLocks noChangeArrowheads="1"/>
              </p:cNvSpPr>
              <p:nvPr/>
            </p:nvSpPr>
            <p:spPr bwMode="auto">
              <a:xfrm>
                <a:off x="1189" y="1083"/>
                <a:ext cx="1067"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RATED  IN  SAME GRADE (OVERPRINTED BY DA)</a:t>
                </a:r>
              </a:p>
            </p:txBody>
          </p:sp>
        </p:grpSp>
        <p:sp>
          <p:nvSpPr>
            <p:cNvPr id="39977" name="Rectangle 103"/>
            <p:cNvSpPr>
              <a:spLocks noChangeArrowheads="1"/>
            </p:cNvSpPr>
            <p:nvPr/>
          </p:nvSpPr>
          <p:spPr bwMode="auto">
            <a:xfrm>
              <a:off x="2775239" y="2514600"/>
              <a:ext cx="425161" cy="381514"/>
            </a:xfrm>
            <a:prstGeom prst="rect">
              <a:avLst/>
            </a:prstGeom>
            <a:noFill/>
            <a:ln w="12700">
              <a:noFill/>
              <a:miter lim="800000"/>
              <a:headEnd/>
              <a:tailEnd/>
            </a:ln>
          </p:spPr>
          <p:txBody>
            <a:bodyPr lIns="76200" tIns="36512" rIns="76200" bIns="36512">
              <a:spAutoFit/>
            </a:bodyPr>
            <a:lstStyle/>
            <a:p>
              <a:pPr defTabSz="611188">
                <a:spcBef>
                  <a:spcPct val="50000"/>
                </a:spcBef>
              </a:pPr>
              <a:r>
                <a:rPr lang="en-US" sz="2000" b="1" dirty="0">
                  <a:latin typeface="Times New Roman" pitchFamily="18" charset="0"/>
                </a:rPr>
                <a:t>X</a:t>
              </a:r>
            </a:p>
          </p:txBody>
        </p:sp>
        <p:sp>
          <p:nvSpPr>
            <p:cNvPr id="160" name="Rectangle 159"/>
            <p:cNvSpPr/>
            <p:nvPr/>
          </p:nvSpPr>
          <p:spPr>
            <a:xfrm>
              <a:off x="2819377" y="226695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1" name="Rectangle 160"/>
            <p:cNvSpPr/>
            <p:nvPr/>
          </p:nvSpPr>
          <p:spPr>
            <a:xfrm>
              <a:off x="2819377" y="259080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3" name="Rectangle 162"/>
            <p:cNvSpPr/>
            <p:nvPr/>
          </p:nvSpPr>
          <p:spPr>
            <a:xfrm>
              <a:off x="2819377" y="28955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4" name="Rectangle 163"/>
            <p:cNvSpPr/>
            <p:nvPr/>
          </p:nvSpPr>
          <p:spPr>
            <a:xfrm>
              <a:off x="2819377" y="32003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9960" name="Group 97"/>
          <p:cNvGrpSpPr>
            <a:grpSpLocks/>
          </p:cNvGrpSpPr>
          <p:nvPr/>
        </p:nvGrpSpPr>
        <p:grpSpPr bwMode="auto">
          <a:xfrm>
            <a:off x="5257800" y="5454650"/>
            <a:ext cx="2709863" cy="869950"/>
            <a:chOff x="3165" y="1597"/>
            <a:chExt cx="1695" cy="612"/>
          </a:xfrm>
        </p:grpSpPr>
        <p:sp>
          <p:nvSpPr>
            <p:cNvPr id="39961" name="Rectangle 98"/>
            <p:cNvSpPr>
              <a:spLocks noChangeArrowheads="1"/>
            </p:cNvSpPr>
            <p:nvPr/>
          </p:nvSpPr>
          <p:spPr bwMode="auto">
            <a:xfrm>
              <a:off x="3165" y="1597"/>
              <a:ext cx="1695"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RO: MAJ SMITH BILL  XXXXXXXXX</a:t>
              </a:r>
            </a:p>
          </p:txBody>
        </p:sp>
        <p:sp>
          <p:nvSpPr>
            <p:cNvPr id="39962" name="Rectangle 99"/>
            <p:cNvSpPr>
              <a:spLocks noChangeArrowheads="1"/>
            </p:cNvSpPr>
            <p:nvPr/>
          </p:nvSpPr>
          <p:spPr bwMode="auto">
            <a:xfrm>
              <a:off x="3165" y="1703"/>
              <a:ext cx="1649"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SR: LTC BUCKMILL   XXXXXXXXX</a:t>
              </a:r>
            </a:p>
          </p:txBody>
        </p:sp>
        <p:sp>
          <p:nvSpPr>
            <p:cNvPr id="39963" name="Rectangle 100"/>
            <p:cNvSpPr>
              <a:spLocks noChangeArrowheads="1"/>
            </p:cNvSpPr>
            <p:nvPr/>
          </p:nvSpPr>
          <p:spPr bwMode="auto">
            <a:xfrm>
              <a:off x="3165" y="1814"/>
              <a:ext cx="880" cy="200"/>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DATE: 20140401</a:t>
              </a:r>
            </a:p>
          </p:txBody>
        </p:sp>
        <p:sp>
          <p:nvSpPr>
            <p:cNvPr id="39964" name="Rectangle 101"/>
            <p:cNvSpPr>
              <a:spLocks noChangeArrowheads="1"/>
            </p:cNvSpPr>
            <p:nvPr/>
          </p:nvSpPr>
          <p:spPr bwMode="auto">
            <a:xfrm>
              <a:off x="3165" y="1918"/>
              <a:ext cx="902" cy="179"/>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TOTAL RATINGS:  20</a:t>
              </a:r>
            </a:p>
          </p:txBody>
        </p:sp>
        <p:sp>
          <p:nvSpPr>
            <p:cNvPr id="39965" name="Rectangle 102"/>
            <p:cNvSpPr>
              <a:spLocks noChangeArrowheads="1"/>
            </p:cNvSpPr>
            <p:nvPr/>
          </p:nvSpPr>
          <p:spPr bwMode="auto">
            <a:xfrm>
              <a:off x="3165" y="2030"/>
              <a:ext cx="1249" cy="179"/>
            </a:xfrm>
            <a:prstGeom prst="rect">
              <a:avLst/>
            </a:prstGeom>
            <a:noFill/>
            <a:ln w="12700">
              <a:noFill/>
              <a:miter lim="800000"/>
              <a:headEnd/>
              <a:tailEnd/>
            </a:ln>
          </p:spPr>
          <p:txBody>
            <a:bodyPr wrap="none" lIns="98425" tIns="49212" rIns="98425" bIns="49212">
              <a:spAutoFit/>
            </a:bodyPr>
            <a:lstStyle/>
            <a:p>
              <a:pPr defTabSz="1036638"/>
              <a:r>
                <a:rPr lang="en-US" sz="1200" dirty="0">
                  <a:solidFill>
                    <a:srgbClr val="000000"/>
                  </a:solidFill>
                </a:rPr>
                <a:t>RATINGS  THIS  OFFICER :  2  </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81"/>
          <p:cNvGrpSpPr>
            <a:grpSpLocks/>
          </p:cNvGrpSpPr>
          <p:nvPr/>
        </p:nvGrpSpPr>
        <p:grpSpPr bwMode="auto">
          <a:xfrm>
            <a:off x="0" y="76200"/>
            <a:ext cx="9144000" cy="6573838"/>
            <a:chOff x="0" y="101600"/>
            <a:chExt cx="9144000" cy="6574348"/>
          </a:xfrm>
        </p:grpSpPr>
        <p:sp>
          <p:nvSpPr>
            <p:cNvPr id="40990" name="Rectangle 2"/>
            <p:cNvSpPr>
              <a:spLocks noChangeArrowheads="1"/>
            </p:cNvSpPr>
            <p:nvPr/>
          </p:nvSpPr>
          <p:spPr bwMode="auto">
            <a:xfrm>
              <a:off x="6019800" y="1600200"/>
              <a:ext cx="3124200" cy="5075748"/>
            </a:xfrm>
            <a:prstGeom prst="rect">
              <a:avLst/>
            </a:prstGeom>
            <a:noFill/>
            <a:ln w="12700">
              <a:noFill/>
              <a:miter lim="800000"/>
              <a:headEnd/>
              <a:tailEnd/>
            </a:ln>
          </p:spPr>
          <p:txBody>
            <a:bodyPr lIns="90488" tIns="44450" rIns="90488" bIns="44450">
              <a:spAutoFit/>
            </a:bodyPr>
            <a:lstStyle/>
            <a:p>
              <a:r>
                <a:rPr lang="en-US" b="1" dirty="0"/>
                <a:t>- Top block check labeled </a:t>
              </a:r>
            </a:p>
            <a:p>
              <a:r>
                <a:rPr lang="en-US" b="1" dirty="0"/>
                <a:t>“Most Qualified" </a:t>
              </a:r>
              <a:r>
                <a:rPr lang="en-US" b="1" i="1" dirty="0"/>
                <a:t>when...</a:t>
              </a:r>
              <a:endParaRPr lang="en-US" b="1" u="sng" dirty="0"/>
            </a:p>
            <a:p>
              <a:r>
                <a:rPr lang="en-US" dirty="0"/>
                <a:t>- </a:t>
              </a:r>
              <a:r>
                <a:rPr lang="en-US" b="1" dirty="0"/>
                <a:t> profile is less than 50%</a:t>
              </a:r>
            </a:p>
            <a:p>
              <a:r>
                <a:rPr lang="en-US" b="1" dirty="0"/>
                <a:t>   in top block</a:t>
              </a:r>
            </a:p>
            <a:p>
              <a:r>
                <a:rPr lang="en-US" b="1" dirty="0"/>
                <a:t>- Board sees only label and narrative</a:t>
              </a:r>
            </a:p>
            <a:p>
              <a:endParaRPr lang="en-US" b="1" dirty="0"/>
            </a:p>
            <a:p>
              <a:endParaRPr lang="en-US" b="1" dirty="0"/>
            </a:p>
            <a:p>
              <a:endParaRPr lang="en-US" b="1" dirty="0"/>
            </a:p>
            <a:p>
              <a:endParaRPr lang="en-US" b="1" dirty="0"/>
            </a:p>
            <a:p>
              <a:endParaRPr lang="en-US" b="1" dirty="0"/>
            </a:p>
            <a:p>
              <a:r>
                <a:rPr lang="en-US" b="1" dirty="0"/>
                <a:t>Top block check labeled </a:t>
              </a:r>
            </a:p>
            <a:p>
              <a:r>
                <a:rPr lang="en-US" b="1" dirty="0"/>
                <a:t>“highly qualified" </a:t>
              </a:r>
              <a:r>
                <a:rPr lang="en-US" b="1" i="1" dirty="0"/>
                <a:t>when...</a:t>
              </a:r>
              <a:endParaRPr lang="en-US" b="1" u="sng" dirty="0"/>
            </a:p>
            <a:p>
              <a:r>
                <a:rPr lang="en-US" dirty="0"/>
                <a:t>- </a:t>
              </a:r>
              <a:r>
                <a:rPr lang="en-US" b="1" dirty="0"/>
                <a:t> profile is equal to or more </a:t>
              </a:r>
            </a:p>
            <a:p>
              <a:r>
                <a:rPr lang="en-US" b="1" dirty="0"/>
                <a:t>   than 50% in top block</a:t>
              </a:r>
            </a:p>
            <a:p>
              <a:r>
                <a:rPr lang="en-US" b="1" dirty="0"/>
                <a:t>- Board sees only label and narrative</a:t>
              </a:r>
            </a:p>
          </p:txBody>
        </p:sp>
        <p:sp>
          <p:nvSpPr>
            <p:cNvPr id="967695" name="Rectangle 15"/>
            <p:cNvSpPr>
              <a:spLocks noChangeArrowheads="1"/>
            </p:cNvSpPr>
            <p:nvPr/>
          </p:nvSpPr>
          <p:spPr bwMode="auto">
            <a:xfrm>
              <a:off x="0" y="101600"/>
              <a:ext cx="7556500" cy="533441"/>
            </a:xfrm>
            <a:prstGeom prst="rect">
              <a:avLst/>
            </a:prstGeom>
            <a:noFill/>
            <a:ln w="12700">
              <a:noFill/>
              <a:miter lim="800000"/>
              <a:headEnd/>
              <a:tailEnd/>
            </a:ln>
            <a:effectLst>
              <a:outerShdw dist="28398" dir="3806097" algn="ctr" rotWithShape="0">
                <a:schemeClr val="tx1"/>
              </a:outerShdw>
            </a:effectLst>
          </p:spPr>
          <p:txBody>
            <a:bodyPr wrap="none" anchor="ctr"/>
            <a:lstStyle/>
            <a:p>
              <a:pPr>
                <a:defRPr/>
              </a:pPr>
              <a:endParaRPr lang="en-US" dirty="0">
                <a:latin typeface="Arial" pitchFamily="34" charset="0"/>
                <a:cs typeface="+mn-cs"/>
              </a:endParaRPr>
            </a:p>
          </p:txBody>
        </p:sp>
        <p:sp>
          <p:nvSpPr>
            <p:cNvPr id="40992" name="Freeform 17"/>
            <p:cNvSpPr>
              <a:spLocks/>
            </p:cNvSpPr>
            <p:nvPr/>
          </p:nvSpPr>
          <p:spPr bwMode="auto">
            <a:xfrm flipV="1">
              <a:off x="3302000" y="4038600"/>
              <a:ext cx="5461000" cy="76200"/>
            </a:xfrm>
            <a:custGeom>
              <a:avLst/>
              <a:gdLst>
                <a:gd name="T0" fmla="*/ 0 w 3521"/>
                <a:gd name="T1" fmla="*/ 0 h 1"/>
                <a:gd name="T2" fmla="*/ 3520 w 3521"/>
                <a:gd name="T3" fmla="*/ 0 h 1"/>
                <a:gd name="T4" fmla="*/ 0 60000 65536"/>
                <a:gd name="T5" fmla="*/ 0 60000 65536"/>
                <a:gd name="T6" fmla="*/ 0 w 3521"/>
                <a:gd name="T7" fmla="*/ 0 h 1"/>
                <a:gd name="T8" fmla="*/ 3521 w 3521"/>
                <a:gd name="T9" fmla="*/ 1 h 1"/>
              </a:gdLst>
              <a:ahLst/>
              <a:cxnLst>
                <a:cxn ang="T4">
                  <a:pos x="T0" y="T1"/>
                </a:cxn>
                <a:cxn ang="T5">
                  <a:pos x="T2" y="T3"/>
                </a:cxn>
              </a:cxnLst>
              <a:rect l="T6" t="T7" r="T8" b="T9"/>
              <a:pathLst>
                <a:path w="3521" h="1">
                  <a:moveTo>
                    <a:pt x="0" y="0"/>
                  </a:moveTo>
                  <a:lnTo>
                    <a:pt x="3520" y="0"/>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0993" name="Rectangle 18"/>
            <p:cNvSpPr>
              <a:spLocks noChangeArrowheads="1"/>
            </p:cNvSpPr>
            <p:nvPr/>
          </p:nvSpPr>
          <p:spPr bwMode="auto">
            <a:xfrm>
              <a:off x="228600" y="914400"/>
              <a:ext cx="6202363" cy="454025"/>
            </a:xfrm>
            <a:prstGeom prst="rect">
              <a:avLst/>
            </a:prstGeom>
            <a:noFill/>
            <a:ln w="12700">
              <a:noFill/>
              <a:miter lim="800000"/>
              <a:headEnd/>
              <a:tailEnd/>
            </a:ln>
          </p:spPr>
          <p:txBody>
            <a:bodyPr wrap="none" lIns="90488" tIns="44450" rIns="90488" bIns="44450">
              <a:spAutoFit/>
            </a:bodyPr>
            <a:lstStyle/>
            <a:p>
              <a:r>
                <a:rPr lang="en-US" b="1" dirty="0"/>
                <a:t>Top block check gets </a:t>
              </a:r>
              <a:r>
                <a:rPr lang="en-US" b="1" u="sng" dirty="0"/>
                <a:t>ONE</a:t>
              </a:r>
              <a:r>
                <a:rPr lang="en-US" b="1" dirty="0"/>
                <a:t> of two labels...</a:t>
              </a:r>
            </a:p>
          </p:txBody>
        </p:sp>
        <p:sp>
          <p:nvSpPr>
            <p:cNvPr id="40994" name="Rectangle 48"/>
            <p:cNvSpPr>
              <a:spLocks noChangeArrowheads="1"/>
            </p:cNvSpPr>
            <p:nvPr/>
          </p:nvSpPr>
          <p:spPr bwMode="auto">
            <a:xfrm>
              <a:off x="517525" y="3140075"/>
              <a:ext cx="171450" cy="160338"/>
            </a:xfrm>
            <a:prstGeom prst="rect">
              <a:avLst/>
            </a:prstGeom>
            <a:solidFill>
              <a:srgbClr val="FFFFFF"/>
            </a:solidFill>
            <a:ln w="12700">
              <a:noFill/>
              <a:miter lim="800000"/>
              <a:headEnd/>
              <a:tailEnd/>
            </a:ln>
          </p:spPr>
          <p:txBody>
            <a:bodyPr wrap="none" anchor="ctr"/>
            <a:lstStyle/>
            <a:p>
              <a:endParaRPr lang="en-US" dirty="0"/>
            </a:p>
          </p:txBody>
        </p:sp>
        <p:sp>
          <p:nvSpPr>
            <p:cNvPr id="40995" name="Rectangle 53"/>
            <p:cNvSpPr>
              <a:spLocks noChangeArrowheads="1"/>
            </p:cNvSpPr>
            <p:nvPr/>
          </p:nvSpPr>
          <p:spPr bwMode="auto">
            <a:xfrm>
              <a:off x="517525" y="3614738"/>
              <a:ext cx="158750" cy="158750"/>
            </a:xfrm>
            <a:prstGeom prst="rect">
              <a:avLst/>
            </a:prstGeom>
            <a:solidFill>
              <a:srgbClr val="FFFFFF"/>
            </a:solidFill>
            <a:ln w="12700">
              <a:noFill/>
              <a:miter lim="800000"/>
              <a:headEnd/>
              <a:tailEnd/>
            </a:ln>
          </p:spPr>
          <p:txBody>
            <a:bodyPr wrap="none" anchor="ctr"/>
            <a:lstStyle/>
            <a:p>
              <a:endParaRPr lang="en-US" dirty="0"/>
            </a:p>
          </p:txBody>
        </p:sp>
        <p:sp>
          <p:nvSpPr>
            <p:cNvPr id="40996" name="Rectangle 58"/>
            <p:cNvSpPr>
              <a:spLocks noChangeArrowheads="1"/>
            </p:cNvSpPr>
            <p:nvPr/>
          </p:nvSpPr>
          <p:spPr bwMode="auto">
            <a:xfrm>
              <a:off x="517525" y="4110038"/>
              <a:ext cx="158750" cy="150812"/>
            </a:xfrm>
            <a:prstGeom prst="rect">
              <a:avLst/>
            </a:prstGeom>
            <a:solidFill>
              <a:srgbClr val="FFFFFF"/>
            </a:solidFill>
            <a:ln w="12700">
              <a:noFill/>
              <a:miter lim="800000"/>
              <a:headEnd/>
              <a:tailEnd/>
            </a:ln>
          </p:spPr>
          <p:txBody>
            <a:bodyPr wrap="none" anchor="ctr"/>
            <a:lstStyle/>
            <a:p>
              <a:endParaRPr lang="en-US" dirty="0"/>
            </a:p>
          </p:txBody>
        </p:sp>
        <p:sp>
          <p:nvSpPr>
            <p:cNvPr id="40997" name="Rectangle 63"/>
            <p:cNvSpPr>
              <a:spLocks noChangeArrowheads="1"/>
            </p:cNvSpPr>
            <p:nvPr/>
          </p:nvSpPr>
          <p:spPr bwMode="auto">
            <a:xfrm>
              <a:off x="517525" y="4562475"/>
              <a:ext cx="158750" cy="152400"/>
            </a:xfrm>
            <a:prstGeom prst="rect">
              <a:avLst/>
            </a:prstGeom>
            <a:solidFill>
              <a:srgbClr val="FFFFFF"/>
            </a:solidFill>
            <a:ln w="12700">
              <a:noFill/>
              <a:miter lim="800000"/>
              <a:headEnd/>
              <a:tailEnd/>
            </a:ln>
          </p:spPr>
          <p:txBody>
            <a:bodyPr wrap="none" anchor="ctr"/>
            <a:lstStyle/>
            <a:p>
              <a:endParaRPr lang="en-US" dirty="0"/>
            </a:p>
          </p:txBody>
        </p:sp>
        <p:sp>
          <p:nvSpPr>
            <p:cNvPr id="967750" name="Freeform 70"/>
            <p:cNvSpPr>
              <a:spLocks/>
            </p:cNvSpPr>
            <p:nvPr/>
          </p:nvSpPr>
          <p:spPr bwMode="auto">
            <a:xfrm>
              <a:off x="2286000" y="1981346"/>
              <a:ext cx="914400" cy="628699"/>
            </a:xfrm>
            <a:custGeom>
              <a:avLst/>
              <a:gdLst/>
              <a:ahLst/>
              <a:cxnLst>
                <a:cxn ang="0">
                  <a:pos x="312" y="323"/>
                </a:cxn>
                <a:cxn ang="0">
                  <a:pos x="312" y="242"/>
                </a:cxn>
                <a:cxn ang="0">
                  <a:pos x="117" y="242"/>
                </a:cxn>
                <a:cxn ang="0">
                  <a:pos x="105" y="243"/>
                </a:cxn>
                <a:cxn ang="0">
                  <a:pos x="96" y="245"/>
                </a:cxn>
                <a:cxn ang="0">
                  <a:pos x="87" y="249"/>
                </a:cxn>
                <a:cxn ang="0">
                  <a:pos x="78" y="255"/>
                </a:cxn>
                <a:cxn ang="0">
                  <a:pos x="69" y="262"/>
                </a:cxn>
                <a:cxn ang="0">
                  <a:pos x="60" y="270"/>
                </a:cxn>
                <a:cxn ang="0">
                  <a:pos x="51" y="280"/>
                </a:cxn>
                <a:cxn ang="0">
                  <a:pos x="45" y="290"/>
                </a:cxn>
                <a:cxn ang="0">
                  <a:pos x="40" y="300"/>
                </a:cxn>
                <a:cxn ang="0">
                  <a:pos x="35" y="311"/>
                </a:cxn>
                <a:cxn ang="0">
                  <a:pos x="29" y="322"/>
                </a:cxn>
                <a:cxn ang="0">
                  <a:pos x="25" y="333"/>
                </a:cxn>
                <a:cxn ang="0">
                  <a:pos x="21" y="344"/>
                </a:cxn>
                <a:cxn ang="0">
                  <a:pos x="17" y="356"/>
                </a:cxn>
                <a:cxn ang="0">
                  <a:pos x="13" y="368"/>
                </a:cxn>
                <a:cxn ang="0">
                  <a:pos x="11" y="380"/>
                </a:cxn>
                <a:cxn ang="0">
                  <a:pos x="7" y="395"/>
                </a:cxn>
                <a:cxn ang="0">
                  <a:pos x="4" y="381"/>
                </a:cxn>
                <a:cxn ang="0">
                  <a:pos x="2" y="370"/>
                </a:cxn>
                <a:cxn ang="0">
                  <a:pos x="0" y="355"/>
                </a:cxn>
                <a:cxn ang="0">
                  <a:pos x="0" y="340"/>
                </a:cxn>
                <a:cxn ang="0">
                  <a:pos x="0" y="326"/>
                </a:cxn>
                <a:cxn ang="0">
                  <a:pos x="0" y="309"/>
                </a:cxn>
                <a:cxn ang="0">
                  <a:pos x="1" y="290"/>
                </a:cxn>
                <a:cxn ang="0">
                  <a:pos x="2" y="272"/>
                </a:cxn>
                <a:cxn ang="0">
                  <a:pos x="4" y="255"/>
                </a:cxn>
                <a:cxn ang="0">
                  <a:pos x="8" y="237"/>
                </a:cxn>
                <a:cxn ang="0">
                  <a:pos x="12" y="220"/>
                </a:cxn>
                <a:cxn ang="0">
                  <a:pos x="17" y="204"/>
                </a:cxn>
                <a:cxn ang="0">
                  <a:pos x="24" y="185"/>
                </a:cxn>
                <a:cxn ang="0">
                  <a:pos x="30" y="171"/>
                </a:cxn>
                <a:cxn ang="0">
                  <a:pos x="38" y="153"/>
                </a:cxn>
                <a:cxn ang="0">
                  <a:pos x="48" y="136"/>
                </a:cxn>
                <a:cxn ang="0">
                  <a:pos x="57" y="123"/>
                </a:cxn>
                <a:cxn ang="0">
                  <a:pos x="68" y="109"/>
                </a:cxn>
                <a:cxn ang="0">
                  <a:pos x="79" y="98"/>
                </a:cxn>
                <a:cxn ang="0">
                  <a:pos x="90" y="91"/>
                </a:cxn>
                <a:cxn ang="0">
                  <a:pos x="106" y="85"/>
                </a:cxn>
                <a:cxn ang="0">
                  <a:pos x="119" y="84"/>
                </a:cxn>
                <a:cxn ang="0">
                  <a:pos x="132" y="84"/>
                </a:cxn>
                <a:cxn ang="0">
                  <a:pos x="312" y="84"/>
                </a:cxn>
                <a:cxn ang="0">
                  <a:pos x="312" y="0"/>
                </a:cxn>
                <a:cxn ang="0">
                  <a:pos x="462" y="161"/>
                </a:cxn>
                <a:cxn ang="0">
                  <a:pos x="312" y="323"/>
                </a:cxn>
              </a:cxnLst>
              <a:rect l="0" t="0" r="r" b="b"/>
              <a:pathLst>
                <a:path w="463" h="396">
                  <a:moveTo>
                    <a:pt x="312" y="323"/>
                  </a:moveTo>
                  <a:lnTo>
                    <a:pt x="312" y="242"/>
                  </a:lnTo>
                  <a:lnTo>
                    <a:pt x="117" y="242"/>
                  </a:lnTo>
                  <a:lnTo>
                    <a:pt x="105" y="243"/>
                  </a:lnTo>
                  <a:lnTo>
                    <a:pt x="96" y="245"/>
                  </a:lnTo>
                  <a:lnTo>
                    <a:pt x="87" y="249"/>
                  </a:lnTo>
                  <a:lnTo>
                    <a:pt x="78" y="255"/>
                  </a:lnTo>
                  <a:lnTo>
                    <a:pt x="69" y="262"/>
                  </a:lnTo>
                  <a:lnTo>
                    <a:pt x="60" y="270"/>
                  </a:lnTo>
                  <a:lnTo>
                    <a:pt x="51" y="280"/>
                  </a:lnTo>
                  <a:lnTo>
                    <a:pt x="45" y="290"/>
                  </a:lnTo>
                  <a:lnTo>
                    <a:pt x="40" y="300"/>
                  </a:lnTo>
                  <a:lnTo>
                    <a:pt x="35" y="311"/>
                  </a:lnTo>
                  <a:lnTo>
                    <a:pt x="29" y="322"/>
                  </a:lnTo>
                  <a:lnTo>
                    <a:pt x="25" y="333"/>
                  </a:lnTo>
                  <a:lnTo>
                    <a:pt x="21" y="344"/>
                  </a:lnTo>
                  <a:lnTo>
                    <a:pt x="17" y="356"/>
                  </a:lnTo>
                  <a:lnTo>
                    <a:pt x="13" y="368"/>
                  </a:lnTo>
                  <a:lnTo>
                    <a:pt x="11" y="380"/>
                  </a:lnTo>
                  <a:lnTo>
                    <a:pt x="7" y="395"/>
                  </a:lnTo>
                  <a:lnTo>
                    <a:pt x="4" y="381"/>
                  </a:lnTo>
                  <a:lnTo>
                    <a:pt x="2" y="370"/>
                  </a:lnTo>
                  <a:lnTo>
                    <a:pt x="0" y="355"/>
                  </a:lnTo>
                  <a:lnTo>
                    <a:pt x="0" y="340"/>
                  </a:lnTo>
                  <a:lnTo>
                    <a:pt x="0" y="326"/>
                  </a:lnTo>
                  <a:lnTo>
                    <a:pt x="0" y="309"/>
                  </a:lnTo>
                  <a:lnTo>
                    <a:pt x="1" y="290"/>
                  </a:lnTo>
                  <a:lnTo>
                    <a:pt x="2" y="272"/>
                  </a:lnTo>
                  <a:lnTo>
                    <a:pt x="4" y="255"/>
                  </a:lnTo>
                  <a:lnTo>
                    <a:pt x="8" y="237"/>
                  </a:lnTo>
                  <a:lnTo>
                    <a:pt x="12" y="220"/>
                  </a:lnTo>
                  <a:lnTo>
                    <a:pt x="17" y="204"/>
                  </a:lnTo>
                  <a:lnTo>
                    <a:pt x="24" y="185"/>
                  </a:lnTo>
                  <a:lnTo>
                    <a:pt x="30" y="171"/>
                  </a:lnTo>
                  <a:lnTo>
                    <a:pt x="38" y="153"/>
                  </a:lnTo>
                  <a:lnTo>
                    <a:pt x="48" y="136"/>
                  </a:lnTo>
                  <a:lnTo>
                    <a:pt x="57" y="123"/>
                  </a:lnTo>
                  <a:lnTo>
                    <a:pt x="68" y="109"/>
                  </a:lnTo>
                  <a:lnTo>
                    <a:pt x="79" y="98"/>
                  </a:lnTo>
                  <a:lnTo>
                    <a:pt x="90" y="91"/>
                  </a:lnTo>
                  <a:lnTo>
                    <a:pt x="106" y="85"/>
                  </a:lnTo>
                  <a:lnTo>
                    <a:pt x="119" y="84"/>
                  </a:lnTo>
                  <a:lnTo>
                    <a:pt x="132" y="84"/>
                  </a:lnTo>
                  <a:lnTo>
                    <a:pt x="312" y="84"/>
                  </a:lnTo>
                  <a:lnTo>
                    <a:pt x="312" y="0"/>
                  </a:lnTo>
                  <a:lnTo>
                    <a:pt x="462" y="161"/>
                  </a:lnTo>
                  <a:lnTo>
                    <a:pt x="312" y="323"/>
                  </a:lnTo>
                </a:path>
              </a:pathLst>
            </a:custGeom>
            <a:solidFill>
              <a:schemeClr val="accent3">
                <a:lumMod val="60000"/>
                <a:lumOff val="40000"/>
              </a:schemeClr>
            </a:solidFill>
            <a:ln w="12700" cap="rnd" cmpd="sng">
              <a:solidFill>
                <a:srgbClr val="000000"/>
              </a:soli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40999" name="Rectangle 71"/>
            <p:cNvSpPr>
              <a:spLocks noChangeArrowheads="1"/>
            </p:cNvSpPr>
            <p:nvPr/>
          </p:nvSpPr>
          <p:spPr bwMode="auto">
            <a:xfrm>
              <a:off x="1431925" y="2497138"/>
              <a:ext cx="1082675" cy="301625"/>
            </a:xfrm>
            <a:prstGeom prst="rect">
              <a:avLst/>
            </a:prstGeom>
            <a:noFill/>
            <a:ln w="12700">
              <a:noFill/>
              <a:miter lim="800000"/>
              <a:headEnd/>
              <a:tailEnd/>
            </a:ln>
          </p:spPr>
          <p:txBody>
            <a:bodyPr lIns="90488" tIns="44450" rIns="90488" bIns="44450">
              <a:spAutoFit/>
            </a:bodyPr>
            <a:lstStyle/>
            <a:p>
              <a:pPr algn="ctr">
                <a:spcBef>
                  <a:spcPct val="50000"/>
                </a:spcBef>
              </a:pPr>
              <a:r>
                <a:rPr lang="en-US" sz="1400" dirty="0"/>
                <a:t>TOTAL </a:t>
              </a:r>
            </a:p>
          </p:txBody>
        </p:sp>
        <p:sp>
          <p:nvSpPr>
            <p:cNvPr id="41000" name="Rectangle 72"/>
            <p:cNvSpPr>
              <a:spLocks noChangeArrowheads="1"/>
            </p:cNvSpPr>
            <p:nvPr/>
          </p:nvSpPr>
          <p:spPr bwMode="auto">
            <a:xfrm>
              <a:off x="187325" y="1282700"/>
              <a:ext cx="1597025" cy="576263"/>
            </a:xfrm>
            <a:prstGeom prst="rect">
              <a:avLst/>
            </a:prstGeom>
            <a:noFill/>
            <a:ln w="12700">
              <a:noFill/>
              <a:miter lim="800000"/>
              <a:headEnd/>
              <a:tailEnd/>
            </a:ln>
          </p:spPr>
          <p:txBody>
            <a:bodyPr lIns="90488" tIns="44450" rIns="90488" bIns="44450">
              <a:spAutoFit/>
            </a:bodyPr>
            <a:lstStyle/>
            <a:p>
              <a:pPr algn="ctr">
                <a:spcBef>
                  <a:spcPct val="50000"/>
                </a:spcBef>
              </a:pPr>
              <a:r>
                <a:rPr lang="en-US" sz="1400" i="1" dirty="0"/>
                <a:t>Process at DA</a:t>
              </a:r>
              <a:endParaRPr lang="en-US" i="1" dirty="0"/>
            </a:p>
            <a:p>
              <a:pPr algn="ctr">
                <a:spcBef>
                  <a:spcPct val="50000"/>
                </a:spcBef>
              </a:pPr>
              <a:r>
                <a:rPr lang="en-US" sz="1200" b="1" i="1" u="sng" dirty="0"/>
                <a:t>PROFILE IS</a:t>
              </a:r>
            </a:p>
          </p:txBody>
        </p:sp>
        <p:sp>
          <p:nvSpPr>
            <p:cNvPr id="41001" name="Rectangle 73"/>
            <p:cNvSpPr>
              <a:spLocks noChangeArrowheads="1"/>
            </p:cNvSpPr>
            <p:nvPr/>
          </p:nvSpPr>
          <p:spPr bwMode="auto">
            <a:xfrm>
              <a:off x="1768475" y="6370638"/>
              <a:ext cx="974725" cy="301625"/>
            </a:xfrm>
            <a:prstGeom prst="rect">
              <a:avLst/>
            </a:prstGeom>
            <a:noFill/>
            <a:ln w="12700">
              <a:noFill/>
              <a:miter lim="800000"/>
              <a:headEnd/>
              <a:tailEnd/>
            </a:ln>
          </p:spPr>
          <p:txBody>
            <a:bodyPr lIns="90488" tIns="44450" rIns="90488" bIns="44450">
              <a:spAutoFit/>
            </a:bodyPr>
            <a:lstStyle/>
            <a:p>
              <a:pPr algn="ctr">
                <a:spcBef>
                  <a:spcPct val="50000"/>
                </a:spcBef>
              </a:pPr>
              <a:r>
                <a:rPr lang="en-US" sz="1400" dirty="0"/>
                <a:t>TOTAL </a:t>
              </a:r>
            </a:p>
          </p:txBody>
        </p:sp>
        <p:sp>
          <p:nvSpPr>
            <p:cNvPr id="41002" name="Rectangle 74"/>
            <p:cNvSpPr>
              <a:spLocks noChangeArrowheads="1"/>
            </p:cNvSpPr>
            <p:nvPr/>
          </p:nvSpPr>
          <p:spPr bwMode="auto">
            <a:xfrm>
              <a:off x="254000" y="5121275"/>
              <a:ext cx="1439863" cy="576263"/>
            </a:xfrm>
            <a:prstGeom prst="rect">
              <a:avLst/>
            </a:prstGeom>
            <a:noFill/>
            <a:ln w="12700">
              <a:noFill/>
              <a:miter lim="800000"/>
              <a:headEnd/>
              <a:tailEnd/>
            </a:ln>
          </p:spPr>
          <p:txBody>
            <a:bodyPr lIns="90488" tIns="44450" rIns="90488" bIns="44450">
              <a:spAutoFit/>
            </a:bodyPr>
            <a:lstStyle/>
            <a:p>
              <a:pPr algn="ctr">
                <a:spcBef>
                  <a:spcPct val="50000"/>
                </a:spcBef>
              </a:pPr>
              <a:r>
                <a:rPr lang="en-US" sz="1400" i="1" dirty="0"/>
                <a:t>Process at DA</a:t>
              </a:r>
              <a:endParaRPr lang="en-US" i="1" dirty="0"/>
            </a:p>
            <a:p>
              <a:pPr algn="ctr">
                <a:spcBef>
                  <a:spcPct val="50000"/>
                </a:spcBef>
              </a:pPr>
              <a:r>
                <a:rPr lang="en-US" sz="1200" b="1" i="1" u="sng" dirty="0"/>
                <a:t>PROFILE IS</a:t>
              </a:r>
            </a:p>
          </p:txBody>
        </p:sp>
        <p:sp>
          <p:nvSpPr>
            <p:cNvPr id="41003" name="Freeform 75"/>
            <p:cNvSpPr>
              <a:spLocks/>
            </p:cNvSpPr>
            <p:nvPr/>
          </p:nvSpPr>
          <p:spPr bwMode="auto">
            <a:xfrm>
              <a:off x="2133600" y="5105400"/>
              <a:ext cx="990600" cy="628650"/>
            </a:xfrm>
            <a:custGeom>
              <a:avLst/>
              <a:gdLst>
                <a:gd name="T0" fmla="*/ 312 w 463"/>
                <a:gd name="T1" fmla="*/ 323 h 396"/>
                <a:gd name="T2" fmla="*/ 312 w 463"/>
                <a:gd name="T3" fmla="*/ 242 h 396"/>
                <a:gd name="T4" fmla="*/ 117 w 463"/>
                <a:gd name="T5" fmla="*/ 242 h 396"/>
                <a:gd name="T6" fmla="*/ 105 w 463"/>
                <a:gd name="T7" fmla="*/ 243 h 396"/>
                <a:gd name="T8" fmla="*/ 96 w 463"/>
                <a:gd name="T9" fmla="*/ 245 h 396"/>
                <a:gd name="T10" fmla="*/ 87 w 463"/>
                <a:gd name="T11" fmla="*/ 249 h 396"/>
                <a:gd name="T12" fmla="*/ 78 w 463"/>
                <a:gd name="T13" fmla="*/ 255 h 396"/>
                <a:gd name="T14" fmla="*/ 69 w 463"/>
                <a:gd name="T15" fmla="*/ 262 h 396"/>
                <a:gd name="T16" fmla="*/ 60 w 463"/>
                <a:gd name="T17" fmla="*/ 270 h 396"/>
                <a:gd name="T18" fmla="*/ 51 w 463"/>
                <a:gd name="T19" fmla="*/ 280 h 396"/>
                <a:gd name="T20" fmla="*/ 45 w 463"/>
                <a:gd name="T21" fmla="*/ 290 h 396"/>
                <a:gd name="T22" fmla="*/ 40 w 463"/>
                <a:gd name="T23" fmla="*/ 300 h 396"/>
                <a:gd name="T24" fmla="*/ 35 w 463"/>
                <a:gd name="T25" fmla="*/ 311 h 396"/>
                <a:gd name="T26" fmla="*/ 29 w 463"/>
                <a:gd name="T27" fmla="*/ 322 h 396"/>
                <a:gd name="T28" fmla="*/ 25 w 463"/>
                <a:gd name="T29" fmla="*/ 333 h 396"/>
                <a:gd name="T30" fmla="*/ 21 w 463"/>
                <a:gd name="T31" fmla="*/ 344 h 396"/>
                <a:gd name="T32" fmla="*/ 17 w 463"/>
                <a:gd name="T33" fmla="*/ 356 h 396"/>
                <a:gd name="T34" fmla="*/ 13 w 463"/>
                <a:gd name="T35" fmla="*/ 368 h 396"/>
                <a:gd name="T36" fmla="*/ 11 w 463"/>
                <a:gd name="T37" fmla="*/ 380 h 396"/>
                <a:gd name="T38" fmla="*/ 7 w 463"/>
                <a:gd name="T39" fmla="*/ 395 h 396"/>
                <a:gd name="T40" fmla="*/ 4 w 463"/>
                <a:gd name="T41" fmla="*/ 381 h 396"/>
                <a:gd name="T42" fmla="*/ 2 w 463"/>
                <a:gd name="T43" fmla="*/ 370 h 396"/>
                <a:gd name="T44" fmla="*/ 0 w 463"/>
                <a:gd name="T45" fmla="*/ 355 h 396"/>
                <a:gd name="T46" fmla="*/ 0 w 463"/>
                <a:gd name="T47" fmla="*/ 340 h 396"/>
                <a:gd name="T48" fmla="*/ 0 w 463"/>
                <a:gd name="T49" fmla="*/ 326 h 396"/>
                <a:gd name="T50" fmla="*/ 0 w 463"/>
                <a:gd name="T51" fmla="*/ 309 h 396"/>
                <a:gd name="T52" fmla="*/ 1 w 463"/>
                <a:gd name="T53" fmla="*/ 290 h 396"/>
                <a:gd name="T54" fmla="*/ 2 w 463"/>
                <a:gd name="T55" fmla="*/ 272 h 396"/>
                <a:gd name="T56" fmla="*/ 4 w 463"/>
                <a:gd name="T57" fmla="*/ 255 h 396"/>
                <a:gd name="T58" fmla="*/ 8 w 463"/>
                <a:gd name="T59" fmla="*/ 237 h 396"/>
                <a:gd name="T60" fmla="*/ 12 w 463"/>
                <a:gd name="T61" fmla="*/ 220 h 396"/>
                <a:gd name="T62" fmla="*/ 17 w 463"/>
                <a:gd name="T63" fmla="*/ 204 h 396"/>
                <a:gd name="T64" fmla="*/ 24 w 463"/>
                <a:gd name="T65" fmla="*/ 185 h 396"/>
                <a:gd name="T66" fmla="*/ 30 w 463"/>
                <a:gd name="T67" fmla="*/ 171 h 396"/>
                <a:gd name="T68" fmla="*/ 38 w 463"/>
                <a:gd name="T69" fmla="*/ 153 h 396"/>
                <a:gd name="T70" fmla="*/ 48 w 463"/>
                <a:gd name="T71" fmla="*/ 136 h 396"/>
                <a:gd name="T72" fmla="*/ 57 w 463"/>
                <a:gd name="T73" fmla="*/ 123 h 396"/>
                <a:gd name="T74" fmla="*/ 68 w 463"/>
                <a:gd name="T75" fmla="*/ 109 h 396"/>
                <a:gd name="T76" fmla="*/ 79 w 463"/>
                <a:gd name="T77" fmla="*/ 98 h 396"/>
                <a:gd name="T78" fmla="*/ 90 w 463"/>
                <a:gd name="T79" fmla="*/ 91 h 396"/>
                <a:gd name="T80" fmla="*/ 106 w 463"/>
                <a:gd name="T81" fmla="*/ 85 h 396"/>
                <a:gd name="T82" fmla="*/ 119 w 463"/>
                <a:gd name="T83" fmla="*/ 84 h 396"/>
                <a:gd name="T84" fmla="*/ 132 w 463"/>
                <a:gd name="T85" fmla="*/ 84 h 396"/>
                <a:gd name="T86" fmla="*/ 312 w 463"/>
                <a:gd name="T87" fmla="*/ 84 h 396"/>
                <a:gd name="T88" fmla="*/ 312 w 463"/>
                <a:gd name="T89" fmla="*/ 0 h 396"/>
                <a:gd name="T90" fmla="*/ 462 w 463"/>
                <a:gd name="T91" fmla="*/ 161 h 396"/>
                <a:gd name="T92" fmla="*/ 312 w 463"/>
                <a:gd name="T93" fmla="*/ 323 h 3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3"/>
                <a:gd name="T142" fmla="*/ 0 h 396"/>
                <a:gd name="T143" fmla="*/ 463 w 463"/>
                <a:gd name="T144" fmla="*/ 396 h 3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3" h="396">
                  <a:moveTo>
                    <a:pt x="312" y="323"/>
                  </a:moveTo>
                  <a:lnTo>
                    <a:pt x="312" y="242"/>
                  </a:lnTo>
                  <a:lnTo>
                    <a:pt x="117" y="242"/>
                  </a:lnTo>
                  <a:lnTo>
                    <a:pt x="105" y="243"/>
                  </a:lnTo>
                  <a:lnTo>
                    <a:pt x="96" y="245"/>
                  </a:lnTo>
                  <a:lnTo>
                    <a:pt x="87" y="249"/>
                  </a:lnTo>
                  <a:lnTo>
                    <a:pt x="78" y="255"/>
                  </a:lnTo>
                  <a:lnTo>
                    <a:pt x="69" y="262"/>
                  </a:lnTo>
                  <a:lnTo>
                    <a:pt x="60" y="270"/>
                  </a:lnTo>
                  <a:lnTo>
                    <a:pt x="51" y="280"/>
                  </a:lnTo>
                  <a:lnTo>
                    <a:pt x="45" y="290"/>
                  </a:lnTo>
                  <a:lnTo>
                    <a:pt x="40" y="300"/>
                  </a:lnTo>
                  <a:lnTo>
                    <a:pt x="35" y="311"/>
                  </a:lnTo>
                  <a:lnTo>
                    <a:pt x="29" y="322"/>
                  </a:lnTo>
                  <a:lnTo>
                    <a:pt x="25" y="333"/>
                  </a:lnTo>
                  <a:lnTo>
                    <a:pt x="21" y="344"/>
                  </a:lnTo>
                  <a:lnTo>
                    <a:pt x="17" y="356"/>
                  </a:lnTo>
                  <a:lnTo>
                    <a:pt x="13" y="368"/>
                  </a:lnTo>
                  <a:lnTo>
                    <a:pt x="11" y="380"/>
                  </a:lnTo>
                  <a:lnTo>
                    <a:pt x="7" y="395"/>
                  </a:lnTo>
                  <a:lnTo>
                    <a:pt x="4" y="381"/>
                  </a:lnTo>
                  <a:lnTo>
                    <a:pt x="2" y="370"/>
                  </a:lnTo>
                  <a:lnTo>
                    <a:pt x="0" y="355"/>
                  </a:lnTo>
                  <a:lnTo>
                    <a:pt x="0" y="340"/>
                  </a:lnTo>
                  <a:lnTo>
                    <a:pt x="0" y="326"/>
                  </a:lnTo>
                  <a:lnTo>
                    <a:pt x="0" y="309"/>
                  </a:lnTo>
                  <a:lnTo>
                    <a:pt x="1" y="290"/>
                  </a:lnTo>
                  <a:lnTo>
                    <a:pt x="2" y="272"/>
                  </a:lnTo>
                  <a:lnTo>
                    <a:pt x="4" y="255"/>
                  </a:lnTo>
                  <a:lnTo>
                    <a:pt x="8" y="237"/>
                  </a:lnTo>
                  <a:lnTo>
                    <a:pt x="12" y="220"/>
                  </a:lnTo>
                  <a:lnTo>
                    <a:pt x="17" y="204"/>
                  </a:lnTo>
                  <a:lnTo>
                    <a:pt x="24" y="185"/>
                  </a:lnTo>
                  <a:lnTo>
                    <a:pt x="30" y="171"/>
                  </a:lnTo>
                  <a:lnTo>
                    <a:pt x="38" y="153"/>
                  </a:lnTo>
                  <a:lnTo>
                    <a:pt x="48" y="136"/>
                  </a:lnTo>
                  <a:lnTo>
                    <a:pt x="57" y="123"/>
                  </a:lnTo>
                  <a:lnTo>
                    <a:pt x="68" y="109"/>
                  </a:lnTo>
                  <a:lnTo>
                    <a:pt x="79" y="98"/>
                  </a:lnTo>
                  <a:lnTo>
                    <a:pt x="90" y="91"/>
                  </a:lnTo>
                  <a:lnTo>
                    <a:pt x="106" y="85"/>
                  </a:lnTo>
                  <a:lnTo>
                    <a:pt x="119" y="84"/>
                  </a:lnTo>
                  <a:lnTo>
                    <a:pt x="132" y="84"/>
                  </a:lnTo>
                  <a:lnTo>
                    <a:pt x="312" y="84"/>
                  </a:lnTo>
                  <a:lnTo>
                    <a:pt x="312" y="0"/>
                  </a:lnTo>
                  <a:lnTo>
                    <a:pt x="462" y="161"/>
                  </a:lnTo>
                  <a:lnTo>
                    <a:pt x="312" y="32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dirty="0"/>
            </a:p>
          </p:txBody>
        </p:sp>
        <p:sp>
          <p:nvSpPr>
            <p:cNvPr id="41004" name="AutoShape 78"/>
            <p:cNvSpPr>
              <a:spLocks noChangeArrowheads="1"/>
            </p:cNvSpPr>
            <p:nvPr/>
          </p:nvSpPr>
          <p:spPr bwMode="auto">
            <a:xfrm>
              <a:off x="152400" y="1905000"/>
              <a:ext cx="2133600" cy="609600"/>
            </a:xfrm>
            <a:prstGeom prst="flowChartAlternateProcess">
              <a:avLst/>
            </a:prstGeom>
            <a:solidFill>
              <a:srgbClr val="006600"/>
            </a:solidFill>
            <a:ln w="9525">
              <a:solidFill>
                <a:schemeClr val="tx2"/>
              </a:solidFill>
              <a:miter lim="800000"/>
              <a:headEnd/>
              <a:tailEnd/>
            </a:ln>
          </p:spPr>
          <p:txBody>
            <a:bodyPr wrap="none" anchor="ctr"/>
            <a:lstStyle/>
            <a:p>
              <a:pPr algn="ctr"/>
              <a:endParaRPr lang="en-US" dirty="0">
                <a:solidFill>
                  <a:srgbClr val="008000"/>
                </a:solidFill>
              </a:endParaRPr>
            </a:p>
          </p:txBody>
        </p:sp>
        <p:sp>
          <p:nvSpPr>
            <p:cNvPr id="41005" name="Text Box 79"/>
            <p:cNvSpPr txBox="1">
              <a:spLocks noChangeArrowheads="1"/>
            </p:cNvSpPr>
            <p:nvPr/>
          </p:nvSpPr>
          <p:spPr bwMode="auto">
            <a:xfrm>
              <a:off x="209550" y="2057400"/>
              <a:ext cx="1962150" cy="366713"/>
            </a:xfrm>
            <a:prstGeom prst="rect">
              <a:avLst/>
            </a:prstGeom>
            <a:noFill/>
            <a:ln w="9525">
              <a:noFill/>
              <a:miter lim="800000"/>
              <a:headEnd/>
              <a:tailEnd/>
            </a:ln>
          </p:spPr>
          <p:txBody>
            <a:bodyPr wrap="none">
              <a:spAutoFit/>
            </a:bodyPr>
            <a:lstStyle/>
            <a:p>
              <a:r>
                <a:rPr lang="en-US" b="1" dirty="0">
                  <a:solidFill>
                    <a:srgbClr val="FFFFFF"/>
                  </a:solidFill>
                </a:rPr>
                <a:t>3   17   0   0     20</a:t>
              </a:r>
            </a:p>
          </p:txBody>
        </p:sp>
        <p:sp>
          <p:nvSpPr>
            <p:cNvPr id="41006" name="AutoShape 80"/>
            <p:cNvSpPr>
              <a:spLocks noChangeArrowheads="1"/>
            </p:cNvSpPr>
            <p:nvPr/>
          </p:nvSpPr>
          <p:spPr bwMode="auto">
            <a:xfrm>
              <a:off x="228600" y="5791200"/>
              <a:ext cx="2133600" cy="609600"/>
            </a:xfrm>
            <a:prstGeom prst="flowChartAlternateProcess">
              <a:avLst/>
            </a:prstGeom>
            <a:solidFill>
              <a:srgbClr val="006600"/>
            </a:solidFill>
            <a:ln w="9525">
              <a:solidFill>
                <a:schemeClr val="tx2"/>
              </a:solidFill>
              <a:miter lim="800000"/>
              <a:headEnd/>
              <a:tailEnd/>
            </a:ln>
          </p:spPr>
          <p:txBody>
            <a:bodyPr wrap="none" anchor="ctr"/>
            <a:lstStyle/>
            <a:p>
              <a:pPr algn="ctr"/>
              <a:endParaRPr lang="en-US" dirty="0">
                <a:solidFill>
                  <a:srgbClr val="008000"/>
                </a:solidFill>
              </a:endParaRPr>
            </a:p>
          </p:txBody>
        </p:sp>
        <p:sp>
          <p:nvSpPr>
            <p:cNvPr id="41007" name="Text Box 81"/>
            <p:cNvSpPr txBox="1">
              <a:spLocks noChangeArrowheads="1"/>
            </p:cNvSpPr>
            <p:nvPr/>
          </p:nvSpPr>
          <p:spPr bwMode="auto">
            <a:xfrm>
              <a:off x="304800" y="5867400"/>
              <a:ext cx="2108269" cy="369332"/>
            </a:xfrm>
            <a:prstGeom prst="rect">
              <a:avLst/>
            </a:prstGeom>
            <a:noFill/>
            <a:ln w="9525">
              <a:noFill/>
              <a:miter lim="800000"/>
              <a:headEnd/>
              <a:tailEnd/>
            </a:ln>
          </p:spPr>
          <p:txBody>
            <a:bodyPr wrap="none">
              <a:spAutoFit/>
            </a:bodyPr>
            <a:lstStyle/>
            <a:p>
              <a:r>
                <a:rPr lang="en-US" b="1" dirty="0">
                  <a:solidFill>
                    <a:srgbClr val="FFFFFF"/>
                  </a:solidFill>
                </a:rPr>
                <a:t>10   10   0   0     20</a:t>
              </a:r>
            </a:p>
          </p:txBody>
        </p:sp>
        <p:sp>
          <p:nvSpPr>
            <p:cNvPr id="41008" name="Rectangle 20"/>
            <p:cNvSpPr>
              <a:spLocks noChangeArrowheads="1"/>
            </p:cNvSpPr>
            <p:nvPr/>
          </p:nvSpPr>
          <p:spPr bwMode="auto">
            <a:xfrm>
              <a:off x="4773611" y="5000626"/>
              <a:ext cx="15875" cy="1588"/>
            </a:xfrm>
            <a:prstGeom prst="rect">
              <a:avLst/>
            </a:prstGeom>
            <a:solidFill>
              <a:srgbClr val="FFFFFF"/>
            </a:solidFill>
            <a:ln w="12700">
              <a:noFill/>
              <a:miter lim="800000"/>
              <a:headEnd/>
              <a:tailEnd/>
            </a:ln>
          </p:spPr>
          <p:txBody>
            <a:bodyPr wrap="none" anchor="ctr"/>
            <a:lstStyle/>
            <a:p>
              <a:endParaRPr lang="en-US" sz="1200" dirty="0"/>
            </a:p>
          </p:txBody>
        </p:sp>
        <p:grpSp>
          <p:nvGrpSpPr>
            <p:cNvPr id="41009" name="Group 19"/>
            <p:cNvGrpSpPr>
              <a:grpSpLocks/>
            </p:cNvGrpSpPr>
            <p:nvPr/>
          </p:nvGrpSpPr>
          <p:grpSpPr bwMode="auto">
            <a:xfrm>
              <a:off x="3124200" y="1752601"/>
              <a:ext cx="2666997" cy="284163"/>
              <a:chOff x="2073" y="1062"/>
              <a:chExt cx="1680" cy="179"/>
            </a:xfrm>
          </p:grpSpPr>
          <p:sp>
            <p:nvSpPr>
              <p:cNvPr id="41012" name="Rectangle 20"/>
              <p:cNvSpPr>
                <a:spLocks noChangeArrowheads="1"/>
              </p:cNvSpPr>
              <p:nvPr/>
            </p:nvSpPr>
            <p:spPr bwMode="auto">
              <a:xfrm>
                <a:off x="3112" y="1140"/>
                <a:ext cx="10" cy="1"/>
              </a:xfrm>
              <a:prstGeom prst="rect">
                <a:avLst/>
              </a:prstGeom>
              <a:solidFill>
                <a:srgbClr val="FFFFFF"/>
              </a:solidFill>
              <a:ln w="12700">
                <a:noFill/>
                <a:miter lim="800000"/>
                <a:headEnd/>
                <a:tailEnd/>
              </a:ln>
            </p:spPr>
            <p:txBody>
              <a:bodyPr wrap="none" anchor="ctr"/>
              <a:lstStyle/>
              <a:p>
                <a:endParaRPr lang="en-US" sz="1200" dirty="0"/>
              </a:p>
            </p:txBody>
          </p:sp>
          <p:sp>
            <p:nvSpPr>
              <p:cNvPr id="41013" name="Rectangle 22"/>
              <p:cNvSpPr>
                <a:spLocks noChangeArrowheads="1"/>
              </p:cNvSpPr>
              <p:nvPr/>
            </p:nvSpPr>
            <p:spPr bwMode="auto">
              <a:xfrm>
                <a:off x="2073" y="1062"/>
                <a:ext cx="1680" cy="179"/>
              </a:xfrm>
              <a:prstGeom prst="rect">
                <a:avLst/>
              </a:prstGeom>
              <a:noFill/>
              <a:ln w="12700">
                <a:noFill/>
                <a:miter lim="800000"/>
                <a:headEnd/>
                <a:tailEnd/>
              </a:ln>
            </p:spPr>
            <p:txBody>
              <a:bodyPr lIns="96838" tIns="49212" rIns="96838" bIns="49212">
                <a:spAutoFit/>
              </a:bodyPr>
              <a:lstStyle/>
              <a:p>
                <a:pPr defTabSz="1014413"/>
                <a:endParaRPr lang="en-US" sz="1200" dirty="0">
                  <a:solidFill>
                    <a:srgbClr val="000000"/>
                  </a:solidFill>
                </a:endParaRPr>
              </a:p>
            </p:txBody>
          </p:sp>
        </p:grpSp>
        <p:sp>
          <p:nvSpPr>
            <p:cNvPr id="88" name="Rectangle 87"/>
            <p:cNvSpPr>
              <a:spLocks noChangeArrowheads="1"/>
            </p:cNvSpPr>
            <p:nvPr/>
          </p:nvSpPr>
          <p:spPr bwMode="auto">
            <a:xfrm>
              <a:off x="838200" y="158754"/>
              <a:ext cx="7620000" cy="755709"/>
            </a:xfrm>
            <a:prstGeom prst="rect">
              <a:avLst/>
            </a:prstGeom>
            <a:solidFill>
              <a:srgbClr val="FFFF99"/>
            </a:solidFill>
            <a:ln w="12700">
              <a:noFill/>
              <a:miter lim="800000"/>
              <a:headEnd/>
              <a:tailEnd/>
            </a:ln>
            <a:effectLst>
              <a:outerShdw dist="8980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1011" name="Rectangle 106"/>
            <p:cNvSpPr>
              <a:spLocks noChangeArrowheads="1"/>
            </p:cNvSpPr>
            <p:nvPr/>
          </p:nvSpPr>
          <p:spPr bwMode="auto">
            <a:xfrm>
              <a:off x="990600" y="330200"/>
              <a:ext cx="7200900" cy="605288"/>
            </a:xfrm>
            <a:prstGeom prst="rect">
              <a:avLst/>
            </a:prstGeom>
            <a:noFill/>
            <a:ln w="12700">
              <a:noFill/>
              <a:miter lim="800000"/>
              <a:headEnd/>
              <a:tailEnd/>
            </a:ln>
          </p:spPr>
          <p:txBody>
            <a:bodyPr lIns="63494" tIns="25397" rIns="63494" bIns="25397">
              <a:spAutoFit/>
            </a:bodyPr>
            <a:lstStyle/>
            <a:p>
              <a:pPr algn="ctr">
                <a:lnSpc>
                  <a:spcPct val="75000"/>
                </a:lnSpc>
              </a:pPr>
              <a:r>
                <a:rPr lang="en-US" sz="2400" b="1" dirty="0"/>
                <a:t>Managed Profile Technique</a:t>
              </a:r>
            </a:p>
            <a:p>
              <a:pPr algn="ctr">
                <a:lnSpc>
                  <a:spcPct val="75000"/>
                </a:lnSpc>
              </a:pPr>
              <a:r>
                <a:rPr lang="en-US" sz="2400" b="1" dirty="0"/>
                <a:t>(the comparison of box check to SR profile)  </a:t>
              </a:r>
            </a:p>
          </p:txBody>
        </p:sp>
      </p:grpSp>
      <p:grpSp>
        <p:nvGrpSpPr>
          <p:cNvPr id="4" name="Group 15"/>
          <p:cNvGrpSpPr>
            <a:grpSpLocks/>
          </p:cNvGrpSpPr>
          <p:nvPr/>
        </p:nvGrpSpPr>
        <p:grpSpPr bwMode="auto">
          <a:xfrm>
            <a:off x="3276600" y="4267200"/>
            <a:ext cx="2209800" cy="2362200"/>
            <a:chOff x="5808660" y="3457575"/>
            <a:chExt cx="3161517" cy="2820988"/>
          </a:xfrm>
          <a:solidFill>
            <a:schemeClr val="bg1"/>
          </a:solidFill>
        </p:grpSpPr>
        <p:sp>
          <p:nvSpPr>
            <p:cNvPr id="124" name="Rectangle 39"/>
            <p:cNvSpPr>
              <a:spLocks noChangeArrowheads="1"/>
            </p:cNvSpPr>
            <p:nvPr/>
          </p:nvSpPr>
          <p:spPr bwMode="auto">
            <a:xfrm>
              <a:off x="5808661" y="3457575"/>
              <a:ext cx="3161516" cy="2820988"/>
            </a:xfrm>
            <a:prstGeom prst="rect">
              <a:avLst/>
            </a:prstGeom>
            <a:grpFill/>
            <a:ln w="12700">
              <a:solidFill>
                <a:schemeClr val="tx1"/>
              </a:solidFill>
              <a:miter lim="800000"/>
              <a:headEnd/>
              <a:tailEnd/>
            </a:ln>
          </p:spPr>
          <p:txBody>
            <a:bodyPr wrap="none" anchor="ctr"/>
            <a:lstStyle/>
            <a:p>
              <a:pPr>
                <a:defRPr/>
              </a:pPr>
              <a:endParaRPr lang="en-US" sz="1000" b="1" dirty="0">
                <a:latin typeface="Arial" pitchFamily="34" charset="0"/>
                <a:cs typeface="Arial" pitchFamily="34" charset="0"/>
              </a:endParaRPr>
            </a:p>
          </p:txBody>
        </p:sp>
        <p:sp>
          <p:nvSpPr>
            <p:cNvPr id="125" name="Rectangle 45"/>
            <p:cNvSpPr>
              <a:spLocks noChangeArrowheads="1"/>
            </p:cNvSpPr>
            <p:nvPr/>
          </p:nvSpPr>
          <p:spPr bwMode="auto">
            <a:xfrm>
              <a:off x="5940388" y="3505201"/>
              <a:ext cx="3029789" cy="737388"/>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HQDA COMPARISON OF THE SENIOR RATER’S PROFILE AT THE TIME THIS  REPORT PROCESSED</a:t>
              </a:r>
            </a:p>
          </p:txBody>
        </p:sp>
        <p:sp>
          <p:nvSpPr>
            <p:cNvPr id="126" name="Rectangle 52"/>
            <p:cNvSpPr>
              <a:spLocks noChangeArrowheads="1"/>
            </p:cNvSpPr>
            <p:nvPr/>
          </p:nvSpPr>
          <p:spPr bwMode="auto">
            <a:xfrm>
              <a:off x="5808660" y="4367571"/>
              <a:ext cx="3161517" cy="344182"/>
            </a:xfrm>
            <a:prstGeom prst="rect">
              <a:avLst/>
            </a:prstGeom>
            <a:grpFill/>
            <a:ln w="12700">
              <a:solidFill>
                <a:schemeClr val="tx1"/>
              </a:solidFill>
              <a:miter lim="800000"/>
              <a:headEnd/>
              <a:tailEnd/>
            </a:ln>
          </p:spPr>
          <p:txBody>
            <a:bodyPr lIns="120639" tIns="61906" rIns="120639" bIns="61906">
              <a:spAutoFit/>
            </a:bodyPr>
            <a:lstStyle/>
            <a:p>
              <a:pPr algn="ctr" defTabSz="1585913">
                <a:defRPr/>
              </a:pPr>
              <a:r>
                <a:rPr lang="en-US" sz="1000" b="1" dirty="0">
                  <a:solidFill>
                    <a:srgbClr val="000000"/>
                  </a:solidFill>
                  <a:latin typeface="Arial" pitchFamily="34" charset="0"/>
                  <a:cs typeface="+mn-cs"/>
                </a:rPr>
                <a:t>HIGHLY QUALIFIED</a:t>
              </a:r>
              <a:endParaRPr lang="en-US" sz="1000" b="1" i="1" dirty="0">
                <a:latin typeface="Arial" pitchFamily="34" charset="0"/>
                <a:cs typeface="+mn-cs"/>
              </a:endParaRPr>
            </a:p>
          </p:txBody>
        </p:sp>
        <p:grpSp>
          <p:nvGrpSpPr>
            <p:cNvPr id="5" name="Group 12"/>
            <p:cNvGrpSpPr>
              <a:grpSpLocks/>
            </p:cNvGrpSpPr>
            <p:nvPr/>
          </p:nvGrpSpPr>
          <p:grpSpPr bwMode="auto">
            <a:xfrm>
              <a:off x="5919787" y="4799013"/>
              <a:ext cx="2937480" cy="1298037"/>
              <a:chOff x="5919787" y="4799013"/>
              <a:chExt cx="2937480" cy="1298037"/>
            </a:xfrm>
            <a:grpFill/>
          </p:grpSpPr>
          <p:sp>
            <p:nvSpPr>
              <p:cNvPr id="128" name="Rectangle 47"/>
              <p:cNvSpPr>
                <a:spLocks noChangeArrowheads="1"/>
              </p:cNvSpPr>
              <p:nvPr/>
            </p:nvSpPr>
            <p:spPr bwMode="auto">
              <a:xfrm>
                <a:off x="5919787" y="4799013"/>
                <a:ext cx="2937480" cy="296324"/>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RO: MAJ SMITH, BOB   9999</a:t>
                </a:r>
              </a:p>
            </p:txBody>
          </p:sp>
          <p:sp>
            <p:nvSpPr>
              <p:cNvPr id="129" name="Rectangle 48"/>
              <p:cNvSpPr>
                <a:spLocks noChangeArrowheads="1"/>
              </p:cNvSpPr>
              <p:nvPr/>
            </p:nvSpPr>
            <p:spPr bwMode="auto">
              <a:xfrm>
                <a:off x="5919787" y="5045076"/>
                <a:ext cx="2263620"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SR: LTC BUCKMILL   6677</a:t>
                </a:r>
              </a:p>
            </p:txBody>
          </p:sp>
          <p:sp>
            <p:nvSpPr>
              <p:cNvPr id="130" name="Rectangle 49"/>
              <p:cNvSpPr>
                <a:spLocks noChangeArrowheads="1"/>
              </p:cNvSpPr>
              <p:nvPr/>
            </p:nvSpPr>
            <p:spPr bwMode="auto">
              <a:xfrm>
                <a:off x="5919787" y="5303838"/>
                <a:ext cx="1538830"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DATE:  20140401</a:t>
                </a:r>
              </a:p>
            </p:txBody>
          </p:sp>
          <p:sp>
            <p:nvSpPr>
              <p:cNvPr id="131" name="Rectangle 50"/>
              <p:cNvSpPr>
                <a:spLocks noChangeArrowheads="1"/>
              </p:cNvSpPr>
              <p:nvPr/>
            </p:nvSpPr>
            <p:spPr bwMode="auto">
              <a:xfrm>
                <a:off x="5919787" y="5541962"/>
                <a:ext cx="1900200"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TOTAL RATINGS:  20</a:t>
                </a:r>
              </a:p>
            </p:txBody>
          </p:sp>
          <p:sp>
            <p:nvSpPr>
              <p:cNvPr id="132" name="Rectangle 51"/>
              <p:cNvSpPr>
                <a:spLocks noChangeArrowheads="1"/>
              </p:cNvSpPr>
              <p:nvPr/>
            </p:nvSpPr>
            <p:spPr bwMode="auto">
              <a:xfrm>
                <a:off x="5919787" y="5800726"/>
                <a:ext cx="2579534"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RATINGS  THIS  OFFICER :  2  </a:t>
                </a:r>
              </a:p>
            </p:txBody>
          </p:sp>
        </p:grpSp>
      </p:grpSp>
      <p:grpSp>
        <p:nvGrpSpPr>
          <p:cNvPr id="6" name="Group 15"/>
          <p:cNvGrpSpPr>
            <a:grpSpLocks/>
          </p:cNvGrpSpPr>
          <p:nvPr/>
        </p:nvGrpSpPr>
        <p:grpSpPr bwMode="auto">
          <a:xfrm>
            <a:off x="3276600" y="1447800"/>
            <a:ext cx="2057399" cy="2362200"/>
            <a:chOff x="5808660" y="3457575"/>
            <a:chExt cx="3161517" cy="2820988"/>
          </a:xfrm>
          <a:solidFill>
            <a:schemeClr val="bg1"/>
          </a:solidFill>
        </p:grpSpPr>
        <p:sp>
          <p:nvSpPr>
            <p:cNvPr id="134" name="Rectangle 39"/>
            <p:cNvSpPr>
              <a:spLocks noChangeArrowheads="1"/>
            </p:cNvSpPr>
            <p:nvPr/>
          </p:nvSpPr>
          <p:spPr bwMode="auto">
            <a:xfrm>
              <a:off x="5808661" y="3457575"/>
              <a:ext cx="3161516" cy="2820988"/>
            </a:xfrm>
            <a:prstGeom prst="rect">
              <a:avLst/>
            </a:prstGeom>
            <a:grpFill/>
            <a:ln w="12700">
              <a:solidFill>
                <a:schemeClr val="tx1"/>
              </a:solidFill>
              <a:miter lim="800000"/>
              <a:headEnd/>
              <a:tailEnd/>
            </a:ln>
          </p:spPr>
          <p:txBody>
            <a:bodyPr wrap="none" anchor="ctr"/>
            <a:lstStyle/>
            <a:p>
              <a:pPr>
                <a:defRPr/>
              </a:pPr>
              <a:endParaRPr lang="en-US" sz="1000" dirty="0">
                <a:latin typeface="Arial" pitchFamily="34" charset="0"/>
                <a:cs typeface="Arial" pitchFamily="34" charset="0"/>
              </a:endParaRPr>
            </a:p>
          </p:txBody>
        </p:sp>
        <p:sp>
          <p:nvSpPr>
            <p:cNvPr id="135" name="Rectangle 45"/>
            <p:cNvSpPr>
              <a:spLocks noChangeArrowheads="1"/>
            </p:cNvSpPr>
            <p:nvPr/>
          </p:nvSpPr>
          <p:spPr bwMode="auto">
            <a:xfrm>
              <a:off x="5940388" y="3505201"/>
              <a:ext cx="3029789" cy="590367"/>
            </a:xfrm>
            <a:prstGeom prst="rect">
              <a:avLst/>
            </a:prstGeom>
            <a:grpFill/>
            <a:ln w="12700">
              <a:noFill/>
              <a:miter lim="800000"/>
              <a:headEnd/>
              <a:tailEnd/>
            </a:ln>
          </p:spPr>
          <p:txBody>
            <a:bodyPr lIns="120639" tIns="61906" rIns="120639" bIns="61906">
              <a:spAutoFit/>
            </a:bodyPr>
            <a:lstStyle/>
            <a:p>
              <a:pPr defTabSz="1585913">
                <a:defRPr/>
              </a:pPr>
              <a:r>
                <a:rPr lang="en-US" sz="800" dirty="0">
                  <a:solidFill>
                    <a:srgbClr val="000000"/>
                  </a:solidFill>
                  <a:latin typeface="Arial" pitchFamily="34" charset="0"/>
                  <a:cs typeface="+mn-cs"/>
                </a:rPr>
                <a:t>HQDA COMPARISON OF THE SENIOR RATER’S PROFILE AT THE TIME THIS  REPORT PROCESSED</a:t>
              </a:r>
            </a:p>
          </p:txBody>
        </p:sp>
        <p:sp>
          <p:nvSpPr>
            <p:cNvPr id="136" name="Rectangle 52"/>
            <p:cNvSpPr>
              <a:spLocks noChangeArrowheads="1"/>
            </p:cNvSpPr>
            <p:nvPr/>
          </p:nvSpPr>
          <p:spPr bwMode="auto">
            <a:xfrm>
              <a:off x="5808660" y="4367571"/>
              <a:ext cx="3161517" cy="344182"/>
            </a:xfrm>
            <a:prstGeom prst="rect">
              <a:avLst/>
            </a:prstGeom>
            <a:grpFill/>
            <a:ln w="12700">
              <a:solidFill>
                <a:schemeClr val="tx1"/>
              </a:solidFill>
              <a:miter lim="800000"/>
              <a:headEnd/>
              <a:tailEnd/>
            </a:ln>
          </p:spPr>
          <p:txBody>
            <a:bodyPr lIns="120639" tIns="61906" rIns="120639" bIns="61906">
              <a:spAutoFit/>
            </a:bodyPr>
            <a:lstStyle/>
            <a:p>
              <a:pPr algn="ctr" defTabSz="1585913">
                <a:defRPr/>
              </a:pPr>
              <a:r>
                <a:rPr lang="en-US" sz="1000" b="1" dirty="0">
                  <a:solidFill>
                    <a:srgbClr val="000000"/>
                  </a:solidFill>
                  <a:latin typeface="Arial" pitchFamily="34" charset="0"/>
                  <a:cs typeface="+mn-cs"/>
                </a:rPr>
                <a:t>MOST QUALIFIED</a:t>
              </a:r>
              <a:endParaRPr lang="en-US" sz="1000" b="1" i="1" dirty="0">
                <a:latin typeface="Arial" pitchFamily="34" charset="0"/>
                <a:cs typeface="+mn-cs"/>
              </a:endParaRPr>
            </a:p>
          </p:txBody>
        </p:sp>
        <p:grpSp>
          <p:nvGrpSpPr>
            <p:cNvPr id="7" name="Group 12"/>
            <p:cNvGrpSpPr>
              <a:grpSpLocks/>
            </p:cNvGrpSpPr>
            <p:nvPr/>
          </p:nvGrpSpPr>
          <p:grpSpPr bwMode="auto">
            <a:xfrm>
              <a:off x="5919787" y="4799013"/>
              <a:ext cx="2937480" cy="1298037"/>
              <a:chOff x="5919787" y="4799013"/>
              <a:chExt cx="2937480" cy="1298037"/>
            </a:xfrm>
            <a:grpFill/>
          </p:grpSpPr>
          <p:sp>
            <p:nvSpPr>
              <p:cNvPr id="138" name="Rectangle 47"/>
              <p:cNvSpPr>
                <a:spLocks noChangeArrowheads="1"/>
              </p:cNvSpPr>
              <p:nvPr/>
            </p:nvSpPr>
            <p:spPr bwMode="auto">
              <a:xfrm>
                <a:off x="5919787" y="4799013"/>
                <a:ext cx="2937480" cy="296324"/>
              </a:xfrm>
              <a:prstGeom prst="rect">
                <a:avLst/>
              </a:prstGeom>
              <a:grpFill/>
              <a:ln w="12700">
                <a:noFill/>
                <a:miter lim="800000"/>
                <a:headEnd/>
                <a:tailEnd/>
              </a:ln>
            </p:spPr>
            <p:txBody>
              <a:bodyPr lIns="120639" tIns="61906" rIns="120639" bIns="61906">
                <a:spAutoFit/>
              </a:bodyPr>
              <a:lstStyle/>
              <a:p>
                <a:pPr defTabSz="1585913">
                  <a:defRPr/>
                </a:pPr>
                <a:r>
                  <a:rPr lang="en-US" sz="800" dirty="0">
                    <a:solidFill>
                      <a:srgbClr val="000000"/>
                    </a:solidFill>
                    <a:latin typeface="Arial" pitchFamily="34" charset="0"/>
                    <a:cs typeface="+mn-cs"/>
                  </a:rPr>
                  <a:t>RO: MAJ SMITH, BOB   9999</a:t>
                </a:r>
              </a:p>
            </p:txBody>
          </p:sp>
          <p:sp>
            <p:nvSpPr>
              <p:cNvPr id="139" name="Rectangle 48"/>
              <p:cNvSpPr>
                <a:spLocks noChangeArrowheads="1"/>
              </p:cNvSpPr>
              <p:nvPr/>
            </p:nvSpPr>
            <p:spPr bwMode="auto">
              <a:xfrm>
                <a:off x="5919787" y="5045076"/>
                <a:ext cx="2303120"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dirty="0">
                    <a:solidFill>
                      <a:srgbClr val="000000"/>
                    </a:solidFill>
                    <a:latin typeface="Arial" pitchFamily="34" charset="0"/>
                    <a:cs typeface="+mn-cs"/>
                  </a:rPr>
                  <a:t>SR: LTC BUCKMILL   6677</a:t>
                </a:r>
              </a:p>
            </p:txBody>
          </p:sp>
          <p:sp>
            <p:nvSpPr>
              <p:cNvPr id="140" name="Rectangle 49"/>
              <p:cNvSpPr>
                <a:spLocks noChangeArrowheads="1"/>
              </p:cNvSpPr>
              <p:nvPr/>
            </p:nvSpPr>
            <p:spPr bwMode="auto">
              <a:xfrm>
                <a:off x="5919787" y="5303838"/>
                <a:ext cx="1638038"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dirty="0">
                    <a:solidFill>
                      <a:srgbClr val="000000"/>
                    </a:solidFill>
                    <a:latin typeface="Arial" pitchFamily="34" charset="0"/>
                    <a:cs typeface="+mn-cs"/>
                  </a:rPr>
                  <a:t>DATE:  20140401</a:t>
                </a:r>
              </a:p>
            </p:txBody>
          </p:sp>
          <p:sp>
            <p:nvSpPr>
              <p:cNvPr id="141" name="Rectangle 50"/>
              <p:cNvSpPr>
                <a:spLocks noChangeArrowheads="1"/>
              </p:cNvSpPr>
              <p:nvPr/>
            </p:nvSpPr>
            <p:spPr bwMode="auto">
              <a:xfrm>
                <a:off x="5919787" y="5541962"/>
                <a:ext cx="1941019"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dirty="0">
                    <a:solidFill>
                      <a:srgbClr val="000000"/>
                    </a:solidFill>
                    <a:latin typeface="Arial" pitchFamily="34" charset="0"/>
                    <a:cs typeface="+mn-cs"/>
                  </a:rPr>
                  <a:t>TOTAL RATINGS:  20</a:t>
                </a:r>
              </a:p>
            </p:txBody>
          </p:sp>
          <p:sp>
            <p:nvSpPr>
              <p:cNvPr id="142" name="Rectangle 51"/>
              <p:cNvSpPr>
                <a:spLocks noChangeArrowheads="1"/>
              </p:cNvSpPr>
              <p:nvPr/>
            </p:nvSpPr>
            <p:spPr bwMode="auto">
              <a:xfrm>
                <a:off x="5919787" y="5800726"/>
                <a:ext cx="2660293"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dirty="0">
                    <a:solidFill>
                      <a:srgbClr val="000000"/>
                    </a:solidFill>
                    <a:latin typeface="Arial" pitchFamily="34" charset="0"/>
                    <a:cs typeface="+mn-cs"/>
                  </a:rPr>
                  <a:t>RATINGS  THIS  OFFICER :  2  </a:t>
                </a:r>
              </a:p>
            </p:txBody>
          </p:sp>
        </p:grpSp>
      </p:grpSp>
      <p:grpSp>
        <p:nvGrpSpPr>
          <p:cNvPr id="40965" name="Group 84"/>
          <p:cNvGrpSpPr>
            <a:grpSpLocks/>
          </p:cNvGrpSpPr>
          <p:nvPr/>
        </p:nvGrpSpPr>
        <p:grpSpPr bwMode="auto">
          <a:xfrm>
            <a:off x="228600" y="2895600"/>
            <a:ext cx="1974850" cy="2057400"/>
            <a:chOff x="2686002" y="1676400"/>
            <a:chExt cx="1975217" cy="2057399"/>
          </a:xfrm>
        </p:grpSpPr>
        <p:sp>
          <p:nvSpPr>
            <p:cNvPr id="40972" name="Rectangle 23"/>
            <p:cNvSpPr>
              <a:spLocks noChangeArrowheads="1"/>
            </p:cNvSpPr>
            <p:nvPr/>
          </p:nvSpPr>
          <p:spPr bwMode="auto">
            <a:xfrm>
              <a:off x="2743200" y="1676400"/>
              <a:ext cx="1918019" cy="2057399"/>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0973" name="Rectangle 26"/>
            <p:cNvSpPr>
              <a:spLocks noChangeArrowheads="1"/>
            </p:cNvSpPr>
            <p:nvPr/>
          </p:nvSpPr>
          <p:spPr bwMode="auto">
            <a:xfrm>
              <a:off x="3085535" y="2219109"/>
              <a:ext cx="1486465"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MOST QUALIFIED</a:t>
              </a:r>
            </a:p>
          </p:txBody>
        </p:sp>
        <p:sp>
          <p:nvSpPr>
            <p:cNvPr id="40974" name="Rectangle 27"/>
            <p:cNvSpPr>
              <a:spLocks noChangeArrowheads="1"/>
            </p:cNvSpPr>
            <p:nvPr/>
          </p:nvSpPr>
          <p:spPr bwMode="auto">
            <a:xfrm>
              <a:off x="3083424" y="2569843"/>
              <a:ext cx="1336176"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HIGHLY QUALIFIED</a:t>
              </a:r>
            </a:p>
          </p:txBody>
        </p:sp>
        <p:sp>
          <p:nvSpPr>
            <p:cNvPr id="40975" name="Rectangle 63"/>
            <p:cNvSpPr>
              <a:spLocks noChangeArrowheads="1"/>
            </p:cNvSpPr>
            <p:nvPr/>
          </p:nvSpPr>
          <p:spPr bwMode="auto">
            <a:xfrm>
              <a:off x="3057427" y="2971800"/>
              <a:ext cx="8729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QUALIFIED</a:t>
              </a:r>
            </a:p>
          </p:txBody>
        </p:sp>
        <p:sp>
          <p:nvSpPr>
            <p:cNvPr id="40976" name="Rectangle 64"/>
            <p:cNvSpPr>
              <a:spLocks noChangeArrowheads="1"/>
            </p:cNvSpPr>
            <p:nvPr/>
          </p:nvSpPr>
          <p:spPr bwMode="auto">
            <a:xfrm>
              <a:off x="3086492" y="3200400"/>
              <a:ext cx="949193" cy="219291"/>
            </a:xfrm>
            <a:prstGeom prst="rect">
              <a:avLst/>
            </a:prstGeom>
            <a:noFill/>
            <a:ln w="12700">
              <a:noFill/>
              <a:miter lim="800000"/>
              <a:headEnd/>
              <a:tailEnd/>
            </a:ln>
          </p:spPr>
          <p:txBody>
            <a:bodyPr lIns="95250" tIns="47625" rIns="95250" bIns="47625">
              <a:spAutoFit/>
            </a:bodyPr>
            <a:lstStyle/>
            <a:p>
              <a:pPr defTabSz="957263"/>
              <a:r>
                <a:rPr lang="en-US" sz="800" dirty="0">
                  <a:solidFill>
                    <a:srgbClr val="000000"/>
                  </a:solidFill>
                </a:rPr>
                <a:t>UNQUALIFIED</a:t>
              </a:r>
            </a:p>
          </p:txBody>
        </p:sp>
        <p:sp>
          <p:nvSpPr>
            <p:cNvPr id="40977" name="Rectangle 68"/>
            <p:cNvSpPr>
              <a:spLocks noChangeArrowheads="1"/>
            </p:cNvSpPr>
            <p:nvPr/>
          </p:nvSpPr>
          <p:spPr bwMode="auto">
            <a:xfrm>
              <a:off x="2816738" y="2164064"/>
              <a:ext cx="158237" cy="132168"/>
            </a:xfrm>
            <a:prstGeom prst="rect">
              <a:avLst/>
            </a:prstGeom>
            <a:solidFill>
              <a:srgbClr val="FFFFFF"/>
            </a:solidFill>
            <a:ln w="12700">
              <a:noFill/>
              <a:miter lim="800000"/>
              <a:headEnd/>
              <a:tailEnd/>
            </a:ln>
          </p:spPr>
          <p:txBody>
            <a:bodyPr wrap="none" anchor="ctr"/>
            <a:lstStyle/>
            <a:p>
              <a:endParaRPr lang="en-US" dirty="0"/>
            </a:p>
          </p:txBody>
        </p:sp>
        <p:sp>
          <p:nvSpPr>
            <p:cNvPr id="40978" name="Rectangle 73"/>
            <p:cNvSpPr>
              <a:spLocks noChangeArrowheads="1"/>
            </p:cNvSpPr>
            <p:nvPr/>
          </p:nvSpPr>
          <p:spPr bwMode="auto">
            <a:xfrm>
              <a:off x="2816814" y="2597118"/>
              <a:ext cx="147048" cy="129327"/>
            </a:xfrm>
            <a:prstGeom prst="rect">
              <a:avLst/>
            </a:prstGeom>
            <a:solidFill>
              <a:srgbClr val="FFFFFF"/>
            </a:solidFill>
            <a:ln w="12700">
              <a:noFill/>
              <a:miter lim="800000"/>
              <a:headEnd/>
              <a:tailEnd/>
            </a:ln>
          </p:spPr>
          <p:txBody>
            <a:bodyPr wrap="none" anchor="ctr"/>
            <a:lstStyle/>
            <a:p>
              <a:endParaRPr lang="en-US" dirty="0"/>
            </a:p>
          </p:txBody>
        </p:sp>
        <p:sp>
          <p:nvSpPr>
            <p:cNvPr id="40979" name="Rectangle 78"/>
            <p:cNvSpPr>
              <a:spLocks noChangeArrowheads="1"/>
            </p:cNvSpPr>
            <p:nvPr/>
          </p:nvSpPr>
          <p:spPr bwMode="auto">
            <a:xfrm>
              <a:off x="2816814" y="3045715"/>
              <a:ext cx="147048" cy="123641"/>
            </a:xfrm>
            <a:prstGeom prst="rect">
              <a:avLst/>
            </a:prstGeom>
            <a:solidFill>
              <a:srgbClr val="FFFFFF"/>
            </a:solidFill>
            <a:ln w="12700">
              <a:noFill/>
              <a:miter lim="800000"/>
              <a:headEnd/>
              <a:tailEnd/>
            </a:ln>
          </p:spPr>
          <p:txBody>
            <a:bodyPr wrap="none" anchor="ctr"/>
            <a:lstStyle/>
            <a:p>
              <a:endParaRPr lang="en-US" dirty="0"/>
            </a:p>
          </p:txBody>
        </p:sp>
        <p:sp>
          <p:nvSpPr>
            <p:cNvPr id="40980" name="Rectangle 83"/>
            <p:cNvSpPr>
              <a:spLocks noChangeArrowheads="1"/>
            </p:cNvSpPr>
            <p:nvPr/>
          </p:nvSpPr>
          <p:spPr bwMode="auto">
            <a:xfrm>
              <a:off x="2816814" y="3459886"/>
              <a:ext cx="147048" cy="122221"/>
            </a:xfrm>
            <a:prstGeom prst="rect">
              <a:avLst/>
            </a:prstGeom>
            <a:solidFill>
              <a:srgbClr val="FFFFFF"/>
            </a:solidFill>
            <a:ln w="12700">
              <a:noFill/>
              <a:miter lim="800000"/>
              <a:headEnd/>
              <a:tailEnd/>
            </a:ln>
          </p:spPr>
          <p:txBody>
            <a:bodyPr wrap="none" anchor="ctr"/>
            <a:lstStyle/>
            <a:p>
              <a:endParaRPr lang="en-US" dirty="0"/>
            </a:p>
          </p:txBody>
        </p:sp>
        <p:sp>
          <p:nvSpPr>
            <p:cNvPr id="40981" name="Rectangle 88"/>
            <p:cNvSpPr>
              <a:spLocks noChangeArrowheads="1"/>
            </p:cNvSpPr>
            <p:nvPr/>
          </p:nvSpPr>
          <p:spPr bwMode="auto">
            <a:xfrm>
              <a:off x="2948280" y="2362200"/>
              <a:ext cx="1360196" cy="188513"/>
            </a:xfrm>
            <a:prstGeom prst="rect">
              <a:avLst/>
            </a:prstGeom>
            <a:noFill/>
            <a:ln w="12700">
              <a:noFill/>
              <a:miter lim="800000"/>
              <a:headEnd/>
              <a:tailEnd/>
            </a:ln>
          </p:spPr>
          <p:txBody>
            <a:bodyPr lIns="95250" tIns="47625" rIns="95250" bIns="47625">
              <a:spAutoFit/>
            </a:bodyPr>
            <a:lstStyle/>
            <a:p>
              <a:pPr defTabSz="957263"/>
              <a:r>
                <a:rPr lang="en-US" sz="600" dirty="0">
                  <a:solidFill>
                    <a:srgbClr val="000000"/>
                  </a:solidFill>
                </a:rPr>
                <a:t>    Limited to less than 50% </a:t>
              </a:r>
            </a:p>
          </p:txBody>
        </p:sp>
        <p:grpSp>
          <p:nvGrpSpPr>
            <p:cNvPr id="40982" name="Group 89"/>
            <p:cNvGrpSpPr>
              <a:grpSpLocks/>
            </p:cNvGrpSpPr>
            <p:nvPr/>
          </p:nvGrpSpPr>
          <p:grpSpPr bwMode="auto">
            <a:xfrm>
              <a:off x="2686002" y="1828800"/>
              <a:ext cx="1878060" cy="224545"/>
              <a:chOff x="1189" y="1033"/>
              <a:chExt cx="1175" cy="158"/>
            </a:xfrm>
          </p:grpSpPr>
          <p:sp>
            <p:nvSpPr>
              <p:cNvPr id="40988" name="Rectangle 90"/>
              <p:cNvSpPr>
                <a:spLocks noChangeArrowheads="1"/>
              </p:cNvSpPr>
              <p:nvPr/>
            </p:nvSpPr>
            <p:spPr bwMode="auto">
              <a:xfrm>
                <a:off x="1189" y="1033"/>
                <a:ext cx="1175"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b.  POTENTIAL  COMPARED WITH  OFFICERS  SENIOR </a:t>
                </a:r>
              </a:p>
            </p:txBody>
          </p:sp>
          <p:sp>
            <p:nvSpPr>
              <p:cNvPr id="40989" name="Rectangle 91"/>
              <p:cNvSpPr>
                <a:spLocks noChangeArrowheads="1"/>
              </p:cNvSpPr>
              <p:nvPr/>
            </p:nvSpPr>
            <p:spPr bwMode="auto">
              <a:xfrm>
                <a:off x="1189" y="1083"/>
                <a:ext cx="1067" cy="108"/>
              </a:xfrm>
              <a:prstGeom prst="rect">
                <a:avLst/>
              </a:prstGeom>
              <a:noFill/>
              <a:ln w="12700">
                <a:noFill/>
                <a:miter lim="800000"/>
                <a:headEnd/>
                <a:tailEnd/>
              </a:ln>
            </p:spPr>
            <p:txBody>
              <a:bodyPr wrap="none" lIns="95250" tIns="47625" rIns="95250" bIns="47625">
                <a:spAutoFit/>
              </a:bodyPr>
              <a:lstStyle/>
              <a:p>
                <a:pPr defTabSz="957263"/>
                <a:r>
                  <a:rPr lang="en-US" sz="500" dirty="0">
                    <a:solidFill>
                      <a:srgbClr val="000000"/>
                    </a:solidFill>
                  </a:rPr>
                  <a:t>RATED  IN  SAME GRADE (OVERPRINTED BY DA)</a:t>
                </a:r>
              </a:p>
            </p:txBody>
          </p:sp>
        </p:grpSp>
        <p:sp>
          <p:nvSpPr>
            <p:cNvPr id="40983" name="Rectangle 103"/>
            <p:cNvSpPr>
              <a:spLocks noChangeArrowheads="1"/>
            </p:cNvSpPr>
            <p:nvPr/>
          </p:nvSpPr>
          <p:spPr bwMode="auto">
            <a:xfrm>
              <a:off x="2762202" y="2209800"/>
              <a:ext cx="425161" cy="381514"/>
            </a:xfrm>
            <a:prstGeom prst="rect">
              <a:avLst/>
            </a:prstGeom>
            <a:noFill/>
            <a:ln w="12700">
              <a:noFill/>
              <a:miter lim="800000"/>
              <a:headEnd/>
              <a:tailEnd/>
            </a:ln>
          </p:spPr>
          <p:txBody>
            <a:bodyPr lIns="76200" tIns="36512" rIns="76200" bIns="36512">
              <a:spAutoFit/>
            </a:bodyPr>
            <a:lstStyle/>
            <a:p>
              <a:pPr defTabSz="611188">
                <a:spcBef>
                  <a:spcPct val="50000"/>
                </a:spcBef>
              </a:pPr>
              <a:r>
                <a:rPr lang="en-US" sz="2000" b="1" dirty="0">
                  <a:latin typeface="Times New Roman" pitchFamily="18" charset="0"/>
                </a:rPr>
                <a:t>X</a:t>
              </a:r>
            </a:p>
          </p:txBody>
        </p:sp>
        <p:sp>
          <p:nvSpPr>
            <p:cNvPr id="153" name="Rectangle 152"/>
            <p:cNvSpPr/>
            <p:nvPr/>
          </p:nvSpPr>
          <p:spPr>
            <a:xfrm>
              <a:off x="2819377" y="226695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4" name="Rectangle 153"/>
            <p:cNvSpPr/>
            <p:nvPr/>
          </p:nvSpPr>
          <p:spPr>
            <a:xfrm>
              <a:off x="2819377" y="2590800"/>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5" name="Rectangle 154"/>
            <p:cNvSpPr/>
            <p:nvPr/>
          </p:nvSpPr>
          <p:spPr>
            <a:xfrm>
              <a:off x="2819377" y="28955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6" name="Rectangle 155"/>
            <p:cNvSpPr/>
            <p:nvPr/>
          </p:nvSpPr>
          <p:spPr>
            <a:xfrm>
              <a:off x="2819377" y="3200399"/>
              <a:ext cx="228642"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0966" name="Group 82"/>
          <p:cNvGrpSpPr>
            <a:grpSpLocks/>
          </p:cNvGrpSpPr>
          <p:nvPr/>
        </p:nvGrpSpPr>
        <p:grpSpPr bwMode="auto">
          <a:xfrm rot="5400000">
            <a:off x="5079207" y="2043906"/>
            <a:ext cx="1308100" cy="420687"/>
            <a:chOff x="2826" y="2920"/>
            <a:chExt cx="1415" cy="296"/>
          </a:xfrm>
        </p:grpSpPr>
        <p:sp>
          <p:nvSpPr>
            <p:cNvPr id="40970" name="Rectangle 13"/>
            <p:cNvSpPr>
              <a:spLocks noChangeArrowheads="1"/>
            </p:cNvSpPr>
            <p:nvPr/>
          </p:nvSpPr>
          <p:spPr bwMode="auto">
            <a:xfrm>
              <a:off x="2826" y="2920"/>
              <a:ext cx="1400" cy="280"/>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73" name="Rectangle 77"/>
            <p:cNvSpPr>
              <a:spLocks noChangeArrowheads="1"/>
            </p:cNvSpPr>
            <p:nvPr/>
          </p:nvSpPr>
          <p:spPr bwMode="auto">
            <a:xfrm rot="16200000">
              <a:off x="3407" y="2381"/>
              <a:ext cx="270" cy="1399"/>
            </a:xfrm>
            <a:prstGeom prst="rect">
              <a:avLst/>
            </a:prstGeom>
            <a:noFill/>
            <a:ln w="12700">
              <a:noFill/>
              <a:miter lim="800000"/>
              <a:headEnd/>
              <a:tailEnd/>
            </a:ln>
            <a:effectLst/>
          </p:spPr>
          <p:txBody>
            <a:bodyPr vert="wordArtVert" wrap="none" lIns="90488" tIns="44450" rIns="90488" bIns="44450">
              <a:spAutoFit/>
            </a:bodyPr>
            <a:lstStyle/>
            <a:p>
              <a:pPr>
                <a:defRPr/>
              </a:pPr>
              <a:r>
                <a:rPr lang="en-US" sz="1200" b="1" dirty="0">
                  <a:solidFill>
                    <a:schemeClr val="bg1"/>
                  </a:solidFill>
                  <a:latin typeface="Arial" pitchFamily="34" charset="0"/>
                  <a:cs typeface="+mn-cs"/>
                </a:rPr>
                <a:t>RULE 2</a:t>
              </a:r>
            </a:p>
          </p:txBody>
        </p:sp>
      </p:grpSp>
      <p:grpSp>
        <p:nvGrpSpPr>
          <p:cNvPr id="40967" name="Group 82"/>
          <p:cNvGrpSpPr>
            <a:grpSpLocks/>
          </p:cNvGrpSpPr>
          <p:nvPr/>
        </p:nvGrpSpPr>
        <p:grpSpPr bwMode="auto">
          <a:xfrm rot="5400000">
            <a:off x="5118100" y="4940300"/>
            <a:ext cx="1309688" cy="420688"/>
            <a:chOff x="2826" y="2920"/>
            <a:chExt cx="1415" cy="296"/>
          </a:xfrm>
        </p:grpSpPr>
        <p:sp>
          <p:nvSpPr>
            <p:cNvPr id="40968" name="Rectangle 13"/>
            <p:cNvSpPr>
              <a:spLocks noChangeArrowheads="1"/>
            </p:cNvSpPr>
            <p:nvPr/>
          </p:nvSpPr>
          <p:spPr bwMode="auto">
            <a:xfrm>
              <a:off x="2826" y="2920"/>
              <a:ext cx="1400" cy="280"/>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76" name="Rectangle 77"/>
            <p:cNvSpPr>
              <a:spLocks noChangeArrowheads="1"/>
            </p:cNvSpPr>
            <p:nvPr/>
          </p:nvSpPr>
          <p:spPr bwMode="auto">
            <a:xfrm rot="16200000">
              <a:off x="3407" y="2381"/>
              <a:ext cx="270" cy="1399"/>
            </a:xfrm>
            <a:prstGeom prst="rect">
              <a:avLst/>
            </a:prstGeom>
            <a:noFill/>
            <a:ln w="12700">
              <a:noFill/>
              <a:miter lim="800000"/>
              <a:headEnd/>
              <a:tailEnd/>
            </a:ln>
            <a:effectLst/>
          </p:spPr>
          <p:txBody>
            <a:bodyPr vert="wordArtVert" wrap="none" lIns="90488" tIns="44450" rIns="90488" bIns="44450">
              <a:spAutoFit/>
            </a:bodyPr>
            <a:lstStyle/>
            <a:p>
              <a:pPr>
                <a:defRPr/>
              </a:pPr>
              <a:r>
                <a:rPr lang="en-US" sz="1200" b="1" dirty="0">
                  <a:solidFill>
                    <a:schemeClr val="bg1"/>
                  </a:solidFill>
                  <a:latin typeface="Arial" pitchFamily="34" charset="0"/>
                  <a:cs typeface="+mn-cs"/>
                </a:rPr>
                <a:t>RULE 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EFD181-58CA-4458-9FE7-01D62B0E3707}" type="slidenum">
              <a:rPr lang="en-US" smtClean="0"/>
              <a:pPr>
                <a:defRPr/>
              </a:pPr>
              <a:t>33</a:t>
            </a:fld>
            <a:endParaRPr lang="en-US" dirty="0"/>
          </a:p>
        </p:txBody>
      </p:sp>
      <p:sp>
        <p:nvSpPr>
          <p:cNvPr id="91137" name="Rectangle 1"/>
          <p:cNvSpPr>
            <a:spLocks noChangeArrowheads="1"/>
          </p:cNvSpPr>
          <p:nvPr/>
        </p:nvSpPr>
        <p:spPr bwMode="auto">
          <a:xfrm>
            <a:off x="228600" y="1066800"/>
            <a:ext cx="7848600" cy="1384300"/>
          </a:xfrm>
          <a:prstGeom prst="rect">
            <a:avLst/>
          </a:prstGeom>
          <a:noFill/>
          <a:ln w="9525">
            <a:noFill/>
            <a:miter lim="800000"/>
            <a:headEnd/>
            <a:tailEnd/>
          </a:ln>
          <a:effectLst/>
        </p:spPr>
        <p:txBody>
          <a:bodyPr anchor="ctr">
            <a:spAutoFit/>
          </a:bodyPr>
          <a:lstStyle/>
          <a:p>
            <a:pPr>
              <a:defRPr/>
            </a:pPr>
            <a:r>
              <a:rPr lang="en-US" sz="1200" dirty="0">
                <a:latin typeface="+mn-lt"/>
                <a:ea typeface="Calibri" pitchFamily="34" charset="0"/>
                <a:cs typeface="Consolas" pitchFamily="49" charset="0"/>
              </a:rPr>
              <a:t>Senior Rater Misfire warning for 67-10-1/2 with Most Qualified indication.</a:t>
            </a:r>
          </a:p>
          <a:p>
            <a:pPr>
              <a:defRPr/>
            </a:pPr>
            <a:endParaRPr lang="en-US" sz="1200" dirty="0">
              <a:latin typeface="+mn-lt"/>
              <a:cs typeface="Arial" pitchFamily="34" charset="0"/>
            </a:endParaRPr>
          </a:p>
          <a:p>
            <a:pPr eaLnBrk="0" hangingPunct="0">
              <a:defRPr/>
            </a:pPr>
            <a:r>
              <a:rPr lang="en-US" sz="1200" dirty="0">
                <a:latin typeface="+mn-lt"/>
                <a:ea typeface="Calibri" pitchFamily="34" charset="0"/>
                <a:cs typeface="Consolas" pitchFamily="49" charset="0"/>
              </a:rPr>
              <a:t>CONDITION:  Senior Rater is making a "Most Qualified" indication on the 67-10-1/2 Form (WO1-LTC) in the Evaluation Entry System (EES).  The system (EES) calculates an indication of MOST QUALIFIED will result in a MISFIRE:</a:t>
            </a:r>
          </a:p>
          <a:p>
            <a:pPr eaLnBrk="0" hangingPunct="0">
              <a:defRPr/>
            </a:pPr>
            <a:endParaRPr lang="en-US" sz="1200" dirty="0">
              <a:latin typeface="+mn-lt"/>
              <a:cs typeface="Arial" pitchFamily="34" charset="0"/>
            </a:endParaRPr>
          </a:p>
          <a:p>
            <a:pPr eaLnBrk="0" hangingPunct="0">
              <a:defRPr/>
            </a:pPr>
            <a:r>
              <a:rPr lang="en-US" sz="1200" dirty="0">
                <a:latin typeface="+mn-lt"/>
                <a:ea typeface="Calibri" pitchFamily="34" charset="0"/>
                <a:cs typeface="Consolas" pitchFamily="49" charset="0"/>
              </a:rPr>
              <a:t>MISFIRE DEFINITION = (#Most Qual/Total #reports is equal to or greater than 50%)</a:t>
            </a:r>
          </a:p>
          <a:p>
            <a:pPr eaLnBrk="0" hangingPunct="0">
              <a:defRPr/>
            </a:pPr>
            <a:endParaRPr lang="en-US" sz="1200" dirty="0">
              <a:latin typeface="+mn-lt"/>
              <a:cs typeface="Arial" pitchFamily="34" charset="0"/>
            </a:endParaRPr>
          </a:p>
        </p:txBody>
      </p:sp>
      <p:sp>
        <p:nvSpPr>
          <p:cNvPr id="41988" name="Rectangle 106"/>
          <p:cNvSpPr>
            <a:spLocks noChangeArrowheads="1"/>
          </p:cNvSpPr>
          <p:nvPr/>
        </p:nvSpPr>
        <p:spPr bwMode="auto">
          <a:xfrm>
            <a:off x="990600" y="203200"/>
            <a:ext cx="7200900" cy="604838"/>
          </a:xfrm>
          <a:prstGeom prst="rect">
            <a:avLst/>
          </a:prstGeom>
          <a:noFill/>
          <a:ln w="12700">
            <a:noFill/>
            <a:miter lim="800000"/>
            <a:headEnd/>
            <a:tailEnd/>
          </a:ln>
        </p:spPr>
        <p:txBody>
          <a:bodyPr lIns="63494" tIns="25397" rIns="63494" bIns="25397">
            <a:spAutoFit/>
          </a:bodyPr>
          <a:lstStyle/>
          <a:p>
            <a:pPr algn="ctr">
              <a:lnSpc>
                <a:spcPct val="75000"/>
              </a:lnSpc>
            </a:pPr>
            <a:r>
              <a:rPr lang="en-US" sz="2400" b="1" dirty="0"/>
              <a:t>Managed Profile Technique</a:t>
            </a:r>
          </a:p>
          <a:p>
            <a:pPr algn="ctr">
              <a:lnSpc>
                <a:spcPct val="75000"/>
              </a:lnSpc>
            </a:pPr>
            <a:r>
              <a:rPr lang="en-US" sz="2400" b="1" dirty="0"/>
              <a:t>(the comparison of box check to SR profile)  </a:t>
            </a:r>
          </a:p>
        </p:txBody>
      </p:sp>
      <p:sp>
        <p:nvSpPr>
          <p:cNvPr id="5" name="Rectangle 4"/>
          <p:cNvSpPr>
            <a:spLocks noChangeArrowheads="1"/>
          </p:cNvSpPr>
          <p:nvPr/>
        </p:nvSpPr>
        <p:spPr bwMode="auto">
          <a:xfrm>
            <a:off x="838200" y="133350"/>
            <a:ext cx="7620000" cy="755650"/>
          </a:xfrm>
          <a:prstGeom prst="rect">
            <a:avLst/>
          </a:prstGeom>
          <a:solidFill>
            <a:srgbClr val="FFFF99"/>
          </a:solidFill>
          <a:ln w="12700">
            <a:noFill/>
            <a:miter lim="800000"/>
            <a:headEnd/>
            <a:tailEnd/>
          </a:ln>
          <a:effectLst>
            <a:outerShdw dist="8980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1990" name="Rectangle 106"/>
          <p:cNvSpPr>
            <a:spLocks noChangeArrowheads="1"/>
          </p:cNvSpPr>
          <p:nvPr/>
        </p:nvSpPr>
        <p:spPr bwMode="auto">
          <a:xfrm>
            <a:off x="990600" y="304800"/>
            <a:ext cx="7200900" cy="328613"/>
          </a:xfrm>
          <a:prstGeom prst="rect">
            <a:avLst/>
          </a:prstGeom>
          <a:noFill/>
          <a:ln w="12700">
            <a:noFill/>
            <a:miter lim="800000"/>
            <a:headEnd/>
            <a:tailEnd/>
          </a:ln>
        </p:spPr>
        <p:txBody>
          <a:bodyPr lIns="63494" tIns="25397" rIns="63494" bIns="25397">
            <a:spAutoFit/>
          </a:bodyPr>
          <a:lstStyle/>
          <a:p>
            <a:pPr algn="ctr">
              <a:lnSpc>
                <a:spcPct val="75000"/>
              </a:lnSpc>
            </a:pPr>
            <a:r>
              <a:rPr lang="en-US" sz="2400" b="1" dirty="0"/>
              <a:t>Example of the EES </a:t>
            </a:r>
            <a:r>
              <a:rPr lang="en-US" sz="2400" b="1" dirty="0" smtClean="0"/>
              <a:t>Warning  </a:t>
            </a:r>
            <a:endParaRPr lang="en-US" sz="2400" b="1" dirty="0"/>
          </a:p>
        </p:txBody>
      </p:sp>
      <p:sp>
        <p:nvSpPr>
          <p:cNvPr id="7" name="Rectangle 1"/>
          <p:cNvSpPr>
            <a:spLocks noChangeArrowheads="1"/>
          </p:cNvSpPr>
          <p:nvPr/>
        </p:nvSpPr>
        <p:spPr bwMode="auto">
          <a:xfrm>
            <a:off x="228600" y="2543175"/>
            <a:ext cx="8458200" cy="3538538"/>
          </a:xfrm>
          <a:prstGeom prst="rect">
            <a:avLst/>
          </a:prstGeom>
          <a:solidFill>
            <a:srgbClr val="FFFF00"/>
          </a:solidFill>
          <a:ln w="9525">
            <a:noFill/>
            <a:miter lim="800000"/>
            <a:headEnd/>
            <a:tailEnd/>
          </a:ln>
          <a:effectLst/>
        </p:spPr>
        <p:txBody>
          <a:bodyPr anchor="ctr">
            <a:spAutoFit/>
          </a:bodyPr>
          <a:lstStyle/>
          <a:p>
            <a:pPr eaLnBrk="0" hangingPunct="0">
              <a:defRPr/>
            </a:pPr>
            <a:endParaRPr lang="en-US" sz="1600" dirty="0">
              <a:latin typeface="+mn-lt"/>
              <a:cs typeface="Arial" pitchFamily="34" charset="0"/>
            </a:endParaRPr>
          </a:p>
          <a:p>
            <a:pPr eaLnBrk="0" hangingPunct="0">
              <a:defRPr/>
            </a:pPr>
            <a:r>
              <a:rPr lang="en-US" sz="1600" dirty="0">
                <a:latin typeface="+mn-lt"/>
                <a:ea typeface="Calibri" pitchFamily="34" charset="0"/>
                <a:cs typeface="Consolas" pitchFamily="49" charset="0"/>
              </a:rPr>
              <a:t>  “YOUR SELECTION OF “MOST QUALIFED” MAY RESULT IN A DOCUMENTED "MISFIRE" AS YOUR SENIOR RATER PROFILE DOES NOT SUPPORT.  YOUR SENIOR RATER PROFILE IS ACCURATE AS OF (SYSTEM DATE TIME=NOW). </a:t>
            </a:r>
            <a:r>
              <a:rPr lang="en-US" sz="1600" dirty="0" bmk="OLE_LINK2">
                <a:latin typeface="+mn-lt"/>
                <a:ea typeface="Calibri" pitchFamily="34" charset="0"/>
                <a:cs typeface="Consolas" pitchFamily="49" charset="0"/>
              </a:rPr>
              <a:t>IF EVALUATION REPORTS HAVE BEEN SUBMITTED BY ALTERNATE METHODS (e.g. MAIL, SIPR OR NIPR) AND THE RATED OFFICER’S NAME WITH THE MOST RECENT THRU DATE IS NOT INCLUDED ON YOUR PROFILE,</a:t>
            </a:r>
            <a:r>
              <a:rPr lang="en-US" sz="1600" dirty="0">
                <a:latin typeface="+mn-lt"/>
                <a:ea typeface="Calibri" pitchFamily="34" charset="0"/>
                <a:cs typeface="Consolas" pitchFamily="49" charset="0"/>
              </a:rPr>
              <a:t> HRC HAS NOT RECEIVED OR PROCESSED THAT EVALUATION.  ONCE RECEIVED AND SUCCESSFULLY PROCESSED, THE RATED OFFICERS NAME WILL BE INCLUDED IN YOUR PROFILE AND YOUR MOST QUALIFIED BOX CHECK MAY BECOME AVAILABLE. BY SUBMITTING THIS REPORT, YOU UNDERSTAND THAT THIS EVALUATION WILL RECEIVE A HQDA LABEL OF “HIGHLY QUALIFIED” AND DOCUMENTED AS AN “OFFICIAL MISFIRE” AND NOTICE MAY BE PLACED IN YOUR AMHRR. </a:t>
            </a:r>
            <a:r>
              <a:rPr lang="en-US" sz="1600" u="sng" dirty="0">
                <a:latin typeface="+mn-lt"/>
                <a:ea typeface="Calibri" pitchFamily="34" charset="0"/>
                <a:cs typeface="Consolas" pitchFamily="49" charset="0"/>
              </a:rPr>
              <a:t>YOUR PROFILE WILL INCREMENT IN THE MOST QUALIFIED TOTAL AS INDICATED ON THE FORM AND WILL NOT BE COUNTED IN THE HIGHLY QUALIFIED TOTALS.</a:t>
            </a:r>
            <a:endParaRPr lang="en-US" sz="1600" dirty="0">
              <a:latin typeface="+mn-lt"/>
              <a:cs typeface="Arial" pitchFamily="34" charset="0"/>
            </a:endParaRPr>
          </a:p>
          <a:p>
            <a:pPr eaLnBrk="0" hangingPunct="0">
              <a:defRPr/>
            </a:pPr>
            <a:r>
              <a:rPr lang="en-US" sz="1600" dirty="0">
                <a:latin typeface="+mn-lt"/>
                <a:ea typeface="Calibri" pitchFamily="34" charset="0"/>
                <a:cs typeface="Consolas" pitchFamily="49" charset="0"/>
              </a:rPr>
              <a:t>IF YOU HAVE OTHER EVALUATIONS TO PROCESS (MAIL OR ELECTRONIC) THAT WOULD ALLOW THIS REPORT TO PROCESS WITH THIS BOX CHECK, PROCESS THOSE FIRST.” </a:t>
            </a:r>
            <a:endParaRPr lang="en-US" sz="1600" dirty="0">
              <a:latin typeface="+mn-l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95"/>
          <p:cNvSpPr>
            <a:spLocks noChangeArrowheads="1"/>
          </p:cNvSpPr>
          <p:nvPr/>
        </p:nvSpPr>
        <p:spPr bwMode="auto">
          <a:xfrm>
            <a:off x="609600" y="2501900"/>
            <a:ext cx="266700" cy="4127500"/>
          </a:xfrm>
          <a:prstGeom prst="rect">
            <a:avLst/>
          </a:prstGeom>
          <a:solidFill>
            <a:schemeClr val="bg1"/>
          </a:solidFill>
          <a:ln w="12700">
            <a:noFill/>
            <a:miter lim="800000"/>
            <a:headEnd/>
            <a:tailEnd/>
          </a:ln>
        </p:spPr>
        <p:txBody>
          <a:bodyPr wrap="none" anchor="ctr"/>
          <a:lstStyle/>
          <a:p>
            <a:endParaRPr lang="en-US" dirty="0">
              <a:latin typeface="Calibri" pitchFamily="34" charset="0"/>
            </a:endParaRPr>
          </a:p>
        </p:txBody>
      </p:sp>
      <p:sp>
        <p:nvSpPr>
          <p:cNvPr id="43011" name="Rectangle 4"/>
          <p:cNvSpPr>
            <a:spLocks noChangeArrowheads="1"/>
          </p:cNvSpPr>
          <p:nvPr/>
        </p:nvSpPr>
        <p:spPr bwMode="auto">
          <a:xfrm>
            <a:off x="296863" y="1276350"/>
            <a:ext cx="8510587" cy="1828800"/>
          </a:xfrm>
          <a:prstGeom prst="rect">
            <a:avLst/>
          </a:prstGeom>
          <a:noFill/>
          <a:ln w="12700">
            <a:noFill/>
            <a:miter lim="800000"/>
            <a:headEnd/>
            <a:tailEnd/>
          </a:ln>
        </p:spPr>
        <p:txBody>
          <a:bodyPr lIns="90480" tIns="44446" rIns="90480" bIns="44446"/>
          <a:lstStyle/>
          <a:p>
            <a:pPr marL="342900" indent="-342900">
              <a:spcBef>
                <a:spcPct val="20000"/>
              </a:spcBef>
            </a:pPr>
            <a:r>
              <a:rPr lang="en-US" b="1" dirty="0">
                <a:latin typeface="Calibri" pitchFamily="34" charset="0"/>
              </a:rPr>
              <a:t>         (1) Check DA label:  “Total Ratings”</a:t>
            </a:r>
            <a:r>
              <a:rPr lang="en-US" sz="1600" b="1" i="1" dirty="0">
                <a:latin typeface="Calibri" pitchFamily="34" charset="0"/>
              </a:rPr>
              <a:t> (5 or less = immature profile)</a:t>
            </a:r>
          </a:p>
          <a:p>
            <a:pPr marL="742950" lvl="1" indent="-285750">
              <a:spcBef>
                <a:spcPct val="20000"/>
              </a:spcBef>
            </a:pPr>
            <a:r>
              <a:rPr lang="en-US" b="1" dirty="0">
                <a:latin typeface="Calibri" pitchFamily="34" charset="0"/>
              </a:rPr>
              <a:t>(2) Check Box in VIIa</a:t>
            </a:r>
            <a:r>
              <a:rPr lang="en-US" sz="1600" b="1" dirty="0">
                <a:latin typeface="Calibri" pitchFamily="34" charset="0"/>
              </a:rPr>
              <a:t> - same grade in population</a:t>
            </a:r>
            <a:r>
              <a:rPr lang="en-US" sz="1400" b="1" i="1" dirty="0">
                <a:latin typeface="Calibri" pitchFamily="34" charset="0"/>
              </a:rPr>
              <a:t>  (3 OR LESS  = Small Population)</a:t>
            </a:r>
            <a:endParaRPr lang="en-US" sz="1600" b="1" i="1" dirty="0">
              <a:latin typeface="Calibri" pitchFamily="34" charset="0"/>
            </a:endParaRPr>
          </a:p>
          <a:p>
            <a:pPr marL="742950" lvl="1" indent="-285750">
              <a:spcBef>
                <a:spcPct val="20000"/>
              </a:spcBef>
            </a:pPr>
            <a:r>
              <a:rPr lang="en-US" b="1" dirty="0">
                <a:latin typeface="Calibri" pitchFamily="34" charset="0"/>
              </a:rPr>
              <a:t>(3) Expect Highly Qualified</a:t>
            </a:r>
          </a:p>
          <a:p>
            <a:pPr marL="742950" lvl="1" indent="-285750">
              <a:spcBef>
                <a:spcPct val="20000"/>
              </a:spcBef>
            </a:pPr>
            <a:r>
              <a:rPr lang="en-US" b="1" dirty="0">
                <a:latin typeface="Calibri" pitchFamily="34" charset="0"/>
              </a:rPr>
              <a:t>(4) Focus on </a:t>
            </a:r>
            <a:r>
              <a:rPr lang="en-US" b="1" dirty="0">
                <a:solidFill>
                  <a:srgbClr val="0070C0"/>
                </a:solidFill>
                <a:latin typeface="Calibri" pitchFamily="34" charset="0"/>
              </a:rPr>
              <a:t>“</a:t>
            </a:r>
            <a:r>
              <a:rPr lang="en-US" b="1" dirty="0">
                <a:solidFill>
                  <a:srgbClr val="063DE8"/>
                </a:solidFill>
                <a:latin typeface="Calibri" pitchFamily="34" charset="0"/>
              </a:rPr>
              <a:t>Narrative”</a:t>
            </a:r>
            <a:endParaRPr lang="en-US" b="1" dirty="0">
              <a:latin typeface="Calibri" pitchFamily="34" charset="0"/>
            </a:endParaRPr>
          </a:p>
        </p:txBody>
      </p:sp>
      <p:sp>
        <p:nvSpPr>
          <p:cNvPr id="49158" name="Rectangle 6"/>
          <p:cNvSpPr>
            <a:spLocks noChangeArrowheads="1"/>
          </p:cNvSpPr>
          <p:nvPr/>
        </p:nvSpPr>
        <p:spPr bwMode="auto">
          <a:xfrm>
            <a:off x="820738" y="152400"/>
            <a:ext cx="7354887" cy="59055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9159" name="Rectangle 7"/>
          <p:cNvSpPr>
            <a:spLocks noChangeArrowheads="1"/>
          </p:cNvSpPr>
          <p:nvPr/>
        </p:nvSpPr>
        <p:spPr bwMode="auto">
          <a:xfrm>
            <a:off x="666750" y="290513"/>
            <a:ext cx="7708900" cy="298450"/>
          </a:xfrm>
          <a:prstGeom prst="rect">
            <a:avLst/>
          </a:prstGeom>
          <a:noFill/>
          <a:ln w="12700">
            <a:noFill/>
            <a:miter lim="800000"/>
            <a:headEnd/>
            <a:tailEnd/>
          </a:ln>
          <a:effectLst>
            <a:outerShdw dist="12700" dir="16200000" algn="ctr" rotWithShape="0">
              <a:schemeClr val="bg1"/>
            </a:outerShdw>
          </a:effectLst>
        </p:spPr>
        <p:txBody>
          <a:bodyPr lIns="90480" tIns="44446" rIns="90480" bIns="44446" anchor="ctr"/>
          <a:lstStyle/>
          <a:p>
            <a:pPr algn="ctr" fontAlgn="auto">
              <a:spcBef>
                <a:spcPts val="0"/>
              </a:spcBef>
              <a:spcAft>
                <a:spcPts val="0"/>
              </a:spcAft>
              <a:defRPr/>
            </a:pPr>
            <a:r>
              <a:rPr lang="en-US" sz="2800" b="1" dirty="0">
                <a:cs typeface="+mn-cs"/>
              </a:rPr>
              <a:t>Small Population / Immature Profile </a:t>
            </a:r>
          </a:p>
        </p:txBody>
      </p:sp>
      <p:sp>
        <p:nvSpPr>
          <p:cNvPr id="43014" name="Rectangle 68"/>
          <p:cNvSpPr>
            <a:spLocks noChangeArrowheads="1"/>
          </p:cNvSpPr>
          <p:nvPr/>
        </p:nvSpPr>
        <p:spPr bwMode="auto">
          <a:xfrm>
            <a:off x="2011363" y="831850"/>
            <a:ext cx="5435600" cy="454025"/>
          </a:xfrm>
          <a:prstGeom prst="rect">
            <a:avLst/>
          </a:prstGeom>
          <a:solidFill>
            <a:schemeClr val="bg1"/>
          </a:solidFill>
          <a:ln w="12700">
            <a:noFill/>
            <a:miter lim="800000"/>
            <a:headEnd/>
            <a:tailEnd/>
          </a:ln>
        </p:spPr>
        <p:txBody>
          <a:bodyPr wrap="none" lIns="90480" tIns="44446" rIns="90480" bIns="44446">
            <a:spAutoFit/>
          </a:bodyPr>
          <a:lstStyle/>
          <a:p>
            <a:r>
              <a:rPr lang="en-US" b="1" i="1" u="sng" dirty="0">
                <a:solidFill>
                  <a:srgbClr val="037C03"/>
                </a:solidFill>
                <a:latin typeface="Calibri" pitchFamily="34" charset="0"/>
              </a:rPr>
              <a:t>SELECTION BOARD INSTRUCTIONS:</a:t>
            </a:r>
          </a:p>
        </p:txBody>
      </p:sp>
      <p:sp>
        <p:nvSpPr>
          <p:cNvPr id="43015" name="Line 63"/>
          <p:cNvSpPr>
            <a:spLocks noChangeShapeType="1"/>
          </p:cNvSpPr>
          <p:nvPr/>
        </p:nvSpPr>
        <p:spPr bwMode="auto">
          <a:xfrm flipH="1">
            <a:off x="381000" y="1447800"/>
            <a:ext cx="0" cy="4038600"/>
          </a:xfrm>
          <a:prstGeom prst="line">
            <a:avLst/>
          </a:prstGeom>
          <a:noFill/>
          <a:ln w="50800">
            <a:solidFill>
              <a:schemeClr val="tx1"/>
            </a:solidFill>
            <a:round/>
            <a:headEnd/>
            <a:tailEnd/>
          </a:ln>
        </p:spPr>
        <p:txBody>
          <a:bodyPr wrap="none" anchor="ctr"/>
          <a:lstStyle/>
          <a:p>
            <a:endParaRPr lang="en-US" dirty="0"/>
          </a:p>
        </p:txBody>
      </p:sp>
      <p:sp>
        <p:nvSpPr>
          <p:cNvPr id="43016" name="Line 67"/>
          <p:cNvSpPr>
            <a:spLocks noChangeShapeType="1"/>
          </p:cNvSpPr>
          <p:nvPr/>
        </p:nvSpPr>
        <p:spPr bwMode="auto">
          <a:xfrm flipH="1" flipV="1">
            <a:off x="381000" y="1447800"/>
            <a:ext cx="381000" cy="0"/>
          </a:xfrm>
          <a:prstGeom prst="line">
            <a:avLst/>
          </a:prstGeom>
          <a:noFill/>
          <a:ln w="50800">
            <a:solidFill>
              <a:schemeClr val="tx1"/>
            </a:solidFill>
            <a:round/>
            <a:headEnd/>
            <a:tailEnd/>
          </a:ln>
        </p:spPr>
        <p:txBody>
          <a:bodyPr wrap="none" anchor="ctr"/>
          <a:lstStyle/>
          <a:p>
            <a:endParaRPr lang="en-US" dirty="0"/>
          </a:p>
        </p:txBody>
      </p:sp>
      <p:sp>
        <p:nvSpPr>
          <p:cNvPr id="43017" name="Line 98"/>
          <p:cNvSpPr>
            <a:spLocks noChangeShapeType="1"/>
          </p:cNvSpPr>
          <p:nvPr/>
        </p:nvSpPr>
        <p:spPr bwMode="auto">
          <a:xfrm flipH="1">
            <a:off x="5029200" y="2667000"/>
            <a:ext cx="228600" cy="533400"/>
          </a:xfrm>
          <a:prstGeom prst="line">
            <a:avLst/>
          </a:prstGeom>
          <a:noFill/>
          <a:ln w="57150">
            <a:solidFill>
              <a:schemeClr val="tx1"/>
            </a:solidFill>
            <a:round/>
            <a:headEnd/>
            <a:tailEnd type="triangle" w="med" len="med"/>
          </a:ln>
        </p:spPr>
        <p:txBody>
          <a:bodyPr/>
          <a:lstStyle/>
          <a:p>
            <a:endParaRPr lang="en-US" dirty="0"/>
          </a:p>
        </p:txBody>
      </p:sp>
      <p:sp>
        <p:nvSpPr>
          <p:cNvPr id="32" name="Slide Number Placeholder 31"/>
          <p:cNvSpPr>
            <a:spLocks noGrp="1"/>
          </p:cNvSpPr>
          <p:nvPr>
            <p:ph type="sldNum" sz="quarter" idx="12"/>
          </p:nvPr>
        </p:nvSpPr>
        <p:spPr/>
        <p:txBody>
          <a:bodyPr/>
          <a:lstStyle/>
          <a:p>
            <a:pPr>
              <a:defRPr/>
            </a:pPr>
            <a:fld id="{AF2CB9D0-F8BA-4509-A4C7-67BF1363709E}" type="slidenum">
              <a:rPr lang="en-US" smtClean="0"/>
              <a:pPr>
                <a:defRPr/>
              </a:pPr>
              <a:t>34</a:t>
            </a:fld>
            <a:endParaRPr lang="en-US" dirty="0"/>
          </a:p>
        </p:txBody>
      </p:sp>
      <p:grpSp>
        <p:nvGrpSpPr>
          <p:cNvPr id="43019" name="Group 47"/>
          <p:cNvGrpSpPr>
            <a:grpSpLocks/>
          </p:cNvGrpSpPr>
          <p:nvPr/>
        </p:nvGrpSpPr>
        <p:grpSpPr bwMode="auto">
          <a:xfrm>
            <a:off x="1981200" y="3276600"/>
            <a:ext cx="6905625" cy="2789238"/>
            <a:chOff x="762000" y="3276600"/>
            <a:chExt cx="6905625" cy="2789396"/>
          </a:xfrm>
        </p:grpSpPr>
        <p:pic>
          <p:nvPicPr>
            <p:cNvPr id="43028" name="Picture 10"/>
            <p:cNvPicPr>
              <a:picLocks noChangeAspect="1" noChangeArrowheads="1"/>
            </p:cNvPicPr>
            <p:nvPr/>
          </p:nvPicPr>
          <p:blipFill>
            <a:blip r:embed="rId3" cstate="print"/>
            <a:srcRect/>
            <a:stretch>
              <a:fillRect/>
            </a:stretch>
          </p:blipFill>
          <p:spPr bwMode="auto">
            <a:xfrm>
              <a:off x="762000" y="3294221"/>
              <a:ext cx="6905625" cy="2771775"/>
            </a:xfrm>
            <a:prstGeom prst="rect">
              <a:avLst/>
            </a:prstGeom>
            <a:noFill/>
            <a:ln w="9525">
              <a:noFill/>
              <a:miter lim="800000"/>
              <a:headEnd/>
              <a:tailEnd/>
            </a:ln>
          </p:spPr>
        </p:pic>
        <p:sp>
          <p:nvSpPr>
            <p:cNvPr id="43029" name="TextBox 39"/>
            <p:cNvSpPr txBox="1">
              <a:spLocks noChangeArrowheads="1"/>
            </p:cNvSpPr>
            <p:nvPr/>
          </p:nvSpPr>
          <p:spPr bwMode="auto">
            <a:xfrm>
              <a:off x="2536372" y="3668486"/>
              <a:ext cx="5083628" cy="954107"/>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is the #1 of the 3 Majors I senior rate. Personally selected to lead a forward deployed Personnel Service and Support Mission.  A grounded leader who shares in his Soldiers’ sacrifices and challenges. Must select below the zone to LTC, Command and early attendance at the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sp>
          <p:nvSpPr>
            <p:cNvPr id="43030" name="TextBox 37"/>
            <p:cNvSpPr txBox="1">
              <a:spLocks noChangeArrowheads="1"/>
            </p:cNvSpPr>
            <p:nvPr/>
          </p:nvSpPr>
          <p:spPr bwMode="auto">
            <a:xfrm>
              <a:off x="3629025" y="3276600"/>
              <a:ext cx="152400" cy="246221"/>
            </a:xfrm>
            <a:prstGeom prst="rect">
              <a:avLst/>
            </a:prstGeom>
            <a:noFill/>
            <a:ln w="9525">
              <a:noFill/>
              <a:miter lim="800000"/>
              <a:headEnd/>
              <a:tailEnd/>
            </a:ln>
          </p:spPr>
          <p:txBody>
            <a:bodyPr>
              <a:spAutoFit/>
            </a:bodyPr>
            <a:lstStyle/>
            <a:p>
              <a:r>
                <a:rPr lang="en-US" sz="1000" dirty="0"/>
                <a:t>3</a:t>
              </a:r>
            </a:p>
          </p:txBody>
        </p:sp>
        <p:sp>
          <p:nvSpPr>
            <p:cNvPr id="43031" name="Rectangle 19"/>
            <p:cNvSpPr>
              <a:spLocks noChangeArrowheads="1"/>
            </p:cNvSpPr>
            <p:nvPr/>
          </p:nvSpPr>
          <p:spPr bwMode="auto">
            <a:xfrm>
              <a:off x="888003" y="4742021"/>
              <a:ext cx="1566135" cy="212879"/>
            </a:xfrm>
            <a:prstGeom prst="rect">
              <a:avLst/>
            </a:prstGeom>
            <a:solidFill>
              <a:schemeClr val="bg1"/>
            </a:solidFill>
            <a:ln w="12700">
              <a:noFill/>
              <a:miter lim="800000"/>
              <a:headEnd/>
              <a:tailEnd/>
            </a:ln>
          </p:spPr>
          <p:txBody>
            <a:bodyPr wrap="none" lIns="90488" tIns="44450" rIns="90488" bIns="44450">
              <a:spAutoFit/>
            </a:bodyPr>
            <a:lstStyle/>
            <a:p>
              <a:r>
                <a:rPr lang="en-US" sz="800" b="1" dirty="0">
                  <a:solidFill>
                    <a:srgbClr val="000000"/>
                  </a:solidFill>
                </a:rPr>
                <a:t>RO: MAJ SMITH, BILL   9999</a:t>
              </a:r>
            </a:p>
          </p:txBody>
        </p:sp>
      </p:grpSp>
      <p:sp>
        <p:nvSpPr>
          <p:cNvPr id="43020" name="Oval 60"/>
          <p:cNvSpPr>
            <a:spLocks noChangeArrowheads="1"/>
          </p:cNvSpPr>
          <p:nvPr/>
        </p:nvSpPr>
        <p:spPr bwMode="auto">
          <a:xfrm>
            <a:off x="4800600" y="3276600"/>
            <a:ext cx="368300" cy="2540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
        <p:nvSpPr>
          <p:cNvPr id="43021" name="TextBox 42"/>
          <p:cNvSpPr txBox="1">
            <a:spLocks noChangeArrowheads="1"/>
          </p:cNvSpPr>
          <p:nvPr/>
        </p:nvSpPr>
        <p:spPr bwMode="auto">
          <a:xfrm>
            <a:off x="5257800" y="2362200"/>
            <a:ext cx="2057400" cy="369888"/>
          </a:xfrm>
          <a:prstGeom prst="rect">
            <a:avLst/>
          </a:prstGeom>
          <a:noFill/>
          <a:ln w="9525">
            <a:noFill/>
            <a:miter lim="800000"/>
            <a:headEnd/>
            <a:tailEnd/>
          </a:ln>
        </p:spPr>
        <p:txBody>
          <a:bodyPr wrap="none">
            <a:spAutoFit/>
          </a:bodyPr>
          <a:lstStyle/>
          <a:p>
            <a:r>
              <a:rPr lang="en-US" b="1" dirty="0"/>
              <a:t>Small Population</a:t>
            </a:r>
            <a:endParaRPr lang="en-US" dirty="0"/>
          </a:p>
        </p:txBody>
      </p:sp>
      <p:sp>
        <p:nvSpPr>
          <p:cNvPr id="43022" name="TextBox 44"/>
          <p:cNvSpPr txBox="1">
            <a:spLocks noChangeArrowheads="1"/>
          </p:cNvSpPr>
          <p:nvPr/>
        </p:nvSpPr>
        <p:spPr bwMode="auto">
          <a:xfrm>
            <a:off x="2286000" y="5562600"/>
            <a:ext cx="228600" cy="246063"/>
          </a:xfrm>
          <a:prstGeom prst="rect">
            <a:avLst/>
          </a:prstGeom>
          <a:solidFill>
            <a:schemeClr val="bg1"/>
          </a:solidFill>
          <a:ln w="9525">
            <a:noFill/>
            <a:miter lim="800000"/>
            <a:headEnd/>
            <a:tailEnd/>
          </a:ln>
        </p:spPr>
        <p:txBody>
          <a:bodyPr>
            <a:spAutoFit/>
          </a:bodyPr>
          <a:lstStyle/>
          <a:p>
            <a:r>
              <a:rPr lang="en-US" sz="1000" b="1" dirty="0"/>
              <a:t>1</a:t>
            </a:r>
          </a:p>
        </p:txBody>
      </p:sp>
      <p:sp>
        <p:nvSpPr>
          <p:cNvPr id="43023" name="Line 67"/>
          <p:cNvSpPr>
            <a:spLocks noChangeShapeType="1"/>
          </p:cNvSpPr>
          <p:nvPr/>
        </p:nvSpPr>
        <p:spPr bwMode="auto">
          <a:xfrm flipH="1" flipV="1">
            <a:off x="381000" y="5486400"/>
            <a:ext cx="228600" cy="0"/>
          </a:xfrm>
          <a:prstGeom prst="line">
            <a:avLst/>
          </a:prstGeom>
          <a:noFill/>
          <a:ln w="50800">
            <a:solidFill>
              <a:schemeClr val="tx1"/>
            </a:solidFill>
            <a:round/>
            <a:headEnd/>
            <a:tailEnd/>
          </a:ln>
        </p:spPr>
        <p:txBody>
          <a:bodyPr wrap="none" anchor="ctr"/>
          <a:lstStyle/>
          <a:p>
            <a:endParaRPr lang="en-US" dirty="0"/>
          </a:p>
        </p:txBody>
      </p:sp>
      <p:grpSp>
        <p:nvGrpSpPr>
          <p:cNvPr id="3" name="Group 15"/>
          <p:cNvGrpSpPr>
            <a:grpSpLocks/>
          </p:cNvGrpSpPr>
          <p:nvPr/>
        </p:nvGrpSpPr>
        <p:grpSpPr bwMode="auto">
          <a:xfrm>
            <a:off x="1981200" y="3581400"/>
            <a:ext cx="1828800" cy="2362200"/>
            <a:chOff x="5808660" y="3457575"/>
            <a:chExt cx="3161517" cy="2820988"/>
          </a:xfrm>
          <a:solidFill>
            <a:schemeClr val="bg1"/>
          </a:solidFill>
        </p:grpSpPr>
        <p:sp>
          <p:nvSpPr>
            <p:cNvPr id="50" name="Rectangle 39"/>
            <p:cNvSpPr>
              <a:spLocks noChangeArrowheads="1"/>
            </p:cNvSpPr>
            <p:nvPr/>
          </p:nvSpPr>
          <p:spPr bwMode="auto">
            <a:xfrm>
              <a:off x="5808661" y="3457575"/>
              <a:ext cx="3161516" cy="2820988"/>
            </a:xfrm>
            <a:prstGeom prst="rect">
              <a:avLst/>
            </a:prstGeom>
            <a:grpFill/>
            <a:ln w="12700">
              <a:solidFill>
                <a:schemeClr val="tx1"/>
              </a:solidFill>
              <a:miter lim="800000"/>
              <a:headEnd/>
              <a:tailEnd/>
            </a:ln>
          </p:spPr>
          <p:txBody>
            <a:bodyPr wrap="none" anchor="ctr"/>
            <a:lstStyle/>
            <a:p>
              <a:pPr>
                <a:defRPr/>
              </a:pPr>
              <a:endParaRPr lang="en-US" sz="1000" b="1" dirty="0">
                <a:latin typeface="Arial" pitchFamily="34" charset="0"/>
                <a:cs typeface="Arial" pitchFamily="34" charset="0"/>
              </a:endParaRPr>
            </a:p>
          </p:txBody>
        </p:sp>
        <p:sp>
          <p:nvSpPr>
            <p:cNvPr id="51" name="Rectangle 45"/>
            <p:cNvSpPr>
              <a:spLocks noChangeArrowheads="1"/>
            </p:cNvSpPr>
            <p:nvPr/>
          </p:nvSpPr>
          <p:spPr bwMode="auto">
            <a:xfrm>
              <a:off x="5940388" y="3505201"/>
              <a:ext cx="3029789" cy="737388"/>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HQDA COMPARISON OF THE SENIOR RATER’S PROFILE AT THE TIME THIS  REPORT PROCESSED</a:t>
              </a:r>
            </a:p>
          </p:txBody>
        </p:sp>
        <p:sp>
          <p:nvSpPr>
            <p:cNvPr id="52" name="Rectangle 52"/>
            <p:cNvSpPr>
              <a:spLocks noChangeArrowheads="1"/>
            </p:cNvSpPr>
            <p:nvPr/>
          </p:nvSpPr>
          <p:spPr bwMode="auto">
            <a:xfrm>
              <a:off x="5808660" y="4367571"/>
              <a:ext cx="3161517" cy="344182"/>
            </a:xfrm>
            <a:prstGeom prst="rect">
              <a:avLst/>
            </a:prstGeom>
            <a:grpFill/>
            <a:ln w="12700">
              <a:solidFill>
                <a:schemeClr val="tx1"/>
              </a:solidFill>
              <a:miter lim="800000"/>
              <a:headEnd/>
              <a:tailEnd/>
            </a:ln>
          </p:spPr>
          <p:txBody>
            <a:bodyPr lIns="120639" tIns="61906" rIns="120639" bIns="61906">
              <a:spAutoFit/>
            </a:bodyPr>
            <a:lstStyle/>
            <a:p>
              <a:pPr algn="ctr" defTabSz="1585913">
                <a:defRPr/>
              </a:pPr>
              <a:r>
                <a:rPr lang="en-US" sz="1000" b="1" dirty="0">
                  <a:solidFill>
                    <a:srgbClr val="000000"/>
                  </a:solidFill>
                  <a:latin typeface="Arial" pitchFamily="34" charset="0"/>
                  <a:cs typeface="+mn-cs"/>
                </a:rPr>
                <a:t>HIGHLY QUALIFIED</a:t>
              </a:r>
              <a:endParaRPr lang="en-US" sz="1000" b="1" i="1" dirty="0">
                <a:latin typeface="Arial" pitchFamily="34" charset="0"/>
                <a:cs typeface="+mn-cs"/>
              </a:endParaRPr>
            </a:p>
          </p:txBody>
        </p:sp>
        <p:grpSp>
          <p:nvGrpSpPr>
            <p:cNvPr id="4" name="Group 12"/>
            <p:cNvGrpSpPr>
              <a:grpSpLocks/>
            </p:cNvGrpSpPr>
            <p:nvPr/>
          </p:nvGrpSpPr>
          <p:grpSpPr bwMode="auto">
            <a:xfrm>
              <a:off x="5919787" y="4799013"/>
              <a:ext cx="2937480" cy="1298037"/>
              <a:chOff x="5919787" y="4799013"/>
              <a:chExt cx="2937480" cy="1298037"/>
            </a:xfrm>
            <a:grpFill/>
          </p:grpSpPr>
          <p:sp>
            <p:nvSpPr>
              <p:cNvPr id="54" name="Rectangle 47"/>
              <p:cNvSpPr>
                <a:spLocks noChangeArrowheads="1"/>
              </p:cNvSpPr>
              <p:nvPr/>
            </p:nvSpPr>
            <p:spPr bwMode="auto">
              <a:xfrm>
                <a:off x="5919787" y="4799013"/>
                <a:ext cx="2937480" cy="296324"/>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RO: MAJ SMITH, BOB   9999</a:t>
                </a:r>
              </a:p>
            </p:txBody>
          </p:sp>
          <p:sp>
            <p:nvSpPr>
              <p:cNvPr id="55" name="Rectangle 48"/>
              <p:cNvSpPr>
                <a:spLocks noChangeArrowheads="1"/>
              </p:cNvSpPr>
              <p:nvPr/>
            </p:nvSpPr>
            <p:spPr bwMode="auto">
              <a:xfrm>
                <a:off x="5919787" y="5045076"/>
                <a:ext cx="2721255"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SR:  COL BUCKMILL   6677</a:t>
                </a:r>
              </a:p>
            </p:txBody>
          </p:sp>
          <p:sp>
            <p:nvSpPr>
              <p:cNvPr id="56" name="Rectangle 49"/>
              <p:cNvSpPr>
                <a:spLocks noChangeArrowheads="1"/>
              </p:cNvSpPr>
              <p:nvPr/>
            </p:nvSpPr>
            <p:spPr bwMode="auto">
              <a:xfrm>
                <a:off x="5919787" y="5303838"/>
                <a:ext cx="1538830"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DATE:  20140401</a:t>
                </a:r>
              </a:p>
            </p:txBody>
          </p:sp>
          <p:sp>
            <p:nvSpPr>
              <p:cNvPr id="57" name="Rectangle 50"/>
              <p:cNvSpPr>
                <a:spLocks noChangeArrowheads="1"/>
              </p:cNvSpPr>
              <p:nvPr/>
            </p:nvSpPr>
            <p:spPr bwMode="auto">
              <a:xfrm>
                <a:off x="5919787" y="5541962"/>
                <a:ext cx="1752114"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TOTAL RATINGS:  2</a:t>
                </a:r>
              </a:p>
            </p:txBody>
          </p:sp>
          <p:sp>
            <p:nvSpPr>
              <p:cNvPr id="58" name="Rectangle 51"/>
              <p:cNvSpPr>
                <a:spLocks noChangeArrowheads="1"/>
              </p:cNvSpPr>
              <p:nvPr/>
            </p:nvSpPr>
            <p:spPr bwMode="auto">
              <a:xfrm>
                <a:off x="5919787" y="5800726"/>
                <a:ext cx="2449303"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RATINGS  THIS  OFFICER :  1 </a:t>
                </a:r>
              </a:p>
            </p:txBody>
          </p:sp>
        </p:grpSp>
      </p:grpSp>
      <p:sp>
        <p:nvSpPr>
          <p:cNvPr id="43025" name="Oval 60"/>
          <p:cNvSpPr>
            <a:spLocks noChangeArrowheads="1"/>
          </p:cNvSpPr>
          <p:nvPr/>
        </p:nvSpPr>
        <p:spPr bwMode="auto">
          <a:xfrm>
            <a:off x="2895600" y="5334000"/>
            <a:ext cx="368300" cy="2540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
        <p:nvSpPr>
          <p:cNvPr id="43026" name="TextBox 60"/>
          <p:cNvSpPr txBox="1">
            <a:spLocks noChangeArrowheads="1"/>
          </p:cNvSpPr>
          <p:nvPr/>
        </p:nvSpPr>
        <p:spPr bwMode="auto">
          <a:xfrm>
            <a:off x="685800" y="5334000"/>
            <a:ext cx="1223963" cy="369888"/>
          </a:xfrm>
          <a:prstGeom prst="rect">
            <a:avLst/>
          </a:prstGeom>
          <a:noFill/>
          <a:ln w="9525">
            <a:noFill/>
            <a:miter lim="800000"/>
            <a:headEnd/>
            <a:tailEnd/>
          </a:ln>
        </p:spPr>
        <p:txBody>
          <a:bodyPr wrap="none">
            <a:spAutoFit/>
          </a:bodyPr>
          <a:lstStyle/>
          <a:p>
            <a:r>
              <a:rPr lang="en-US" b="1" dirty="0"/>
              <a:t>Immature</a:t>
            </a:r>
            <a:endParaRPr lang="en-US" dirty="0"/>
          </a:p>
        </p:txBody>
      </p:sp>
      <p:sp>
        <p:nvSpPr>
          <p:cNvPr id="43027" name="Rectangle 121"/>
          <p:cNvSpPr>
            <a:spLocks noChangeArrowheads="1"/>
          </p:cNvSpPr>
          <p:nvPr/>
        </p:nvSpPr>
        <p:spPr bwMode="auto">
          <a:xfrm>
            <a:off x="533400" y="6096000"/>
            <a:ext cx="7131050" cy="588963"/>
          </a:xfrm>
          <a:prstGeom prst="rect">
            <a:avLst/>
          </a:prstGeom>
          <a:solidFill>
            <a:schemeClr val="bg1"/>
          </a:solidFill>
          <a:ln w="12700">
            <a:solidFill>
              <a:schemeClr val="tx1"/>
            </a:solidFill>
            <a:miter lim="800000"/>
            <a:headEnd/>
            <a:tailEnd/>
          </a:ln>
        </p:spPr>
        <p:txBody>
          <a:bodyPr lIns="90480" tIns="44446" rIns="90480" bIns="44446">
            <a:spAutoFit/>
          </a:bodyPr>
          <a:lstStyle/>
          <a:p>
            <a:pPr>
              <a:spcBef>
                <a:spcPct val="50000"/>
              </a:spcBef>
            </a:pPr>
            <a:r>
              <a:rPr lang="en-US" sz="3200" b="1" dirty="0">
                <a:solidFill>
                  <a:srgbClr val="FC0128"/>
                </a:solidFill>
                <a:latin typeface="Calibri" pitchFamily="34" charset="0"/>
              </a:rPr>
              <a:t>Expect Highly Qualified – Use Narrative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278688" y="3570288"/>
            <a:ext cx="1865312" cy="1692275"/>
          </a:xfrm>
          <a:prstGeom prst="rect">
            <a:avLst/>
          </a:prstGeom>
          <a:noFill/>
          <a:ln w="12700">
            <a:noFill/>
            <a:miter lim="800000"/>
            <a:headEnd/>
            <a:tailEnd/>
          </a:ln>
        </p:spPr>
        <p:txBody>
          <a:bodyPr lIns="90480" tIns="44446" rIns="90480" bIns="44446">
            <a:spAutoFit/>
          </a:bodyPr>
          <a:lstStyle/>
          <a:p>
            <a:pPr algn="ctr">
              <a:lnSpc>
                <a:spcPct val="35000"/>
              </a:lnSpc>
              <a:spcBef>
                <a:spcPct val="50000"/>
              </a:spcBef>
            </a:pPr>
            <a:endParaRPr lang="en-US" sz="2800" b="1" dirty="0"/>
          </a:p>
          <a:p>
            <a:pPr algn="ctr">
              <a:lnSpc>
                <a:spcPct val="35000"/>
              </a:lnSpc>
              <a:spcBef>
                <a:spcPct val="50000"/>
              </a:spcBef>
            </a:pPr>
            <a:r>
              <a:rPr lang="en-US" sz="2800" b="1" dirty="0"/>
              <a:t>Use</a:t>
            </a:r>
          </a:p>
          <a:p>
            <a:pPr algn="ctr">
              <a:lnSpc>
                <a:spcPct val="35000"/>
              </a:lnSpc>
              <a:spcBef>
                <a:spcPct val="50000"/>
              </a:spcBef>
            </a:pPr>
            <a:r>
              <a:rPr lang="en-US" sz="2800" b="1" dirty="0"/>
              <a:t>The</a:t>
            </a:r>
          </a:p>
          <a:p>
            <a:pPr algn="ctr">
              <a:lnSpc>
                <a:spcPct val="35000"/>
              </a:lnSpc>
              <a:spcBef>
                <a:spcPct val="50000"/>
              </a:spcBef>
            </a:pPr>
            <a:r>
              <a:rPr lang="en-US" sz="2800" b="1" dirty="0"/>
              <a:t>Narrative</a:t>
            </a:r>
          </a:p>
          <a:p>
            <a:pPr algn="ctr">
              <a:lnSpc>
                <a:spcPct val="35000"/>
              </a:lnSpc>
              <a:spcBef>
                <a:spcPct val="50000"/>
              </a:spcBef>
            </a:pPr>
            <a:endParaRPr lang="en-US" sz="2800" b="1" dirty="0"/>
          </a:p>
        </p:txBody>
      </p:sp>
      <p:sp>
        <p:nvSpPr>
          <p:cNvPr id="182419" name="Rectangle 147"/>
          <p:cNvSpPr>
            <a:spLocks noChangeArrowheads="1"/>
          </p:cNvSpPr>
          <p:nvPr/>
        </p:nvSpPr>
        <p:spPr bwMode="auto">
          <a:xfrm>
            <a:off x="515938" y="184150"/>
            <a:ext cx="8048625" cy="612775"/>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4036" name="Rectangle 120"/>
          <p:cNvSpPr>
            <a:spLocks noChangeArrowheads="1"/>
          </p:cNvSpPr>
          <p:nvPr/>
        </p:nvSpPr>
        <p:spPr bwMode="auto">
          <a:xfrm>
            <a:off x="7177088" y="1258888"/>
            <a:ext cx="2149475" cy="1382712"/>
          </a:xfrm>
          <a:prstGeom prst="rect">
            <a:avLst/>
          </a:prstGeom>
          <a:noFill/>
          <a:ln w="12700">
            <a:noFill/>
            <a:miter lim="800000"/>
            <a:headEnd/>
            <a:tailEnd/>
          </a:ln>
        </p:spPr>
        <p:txBody>
          <a:bodyPr lIns="90480" tIns="44446" rIns="90480" bIns="44446">
            <a:spAutoFit/>
          </a:bodyPr>
          <a:lstStyle/>
          <a:p>
            <a:pPr algn="ctr">
              <a:spcBef>
                <a:spcPct val="50000"/>
              </a:spcBef>
            </a:pPr>
            <a:r>
              <a:rPr lang="en-US" sz="2800" b="1" dirty="0"/>
              <a:t>SAME Senior Rater</a:t>
            </a:r>
          </a:p>
        </p:txBody>
      </p:sp>
      <p:sp>
        <p:nvSpPr>
          <p:cNvPr id="44037" name="Rectangle 146"/>
          <p:cNvSpPr>
            <a:spLocks noChangeArrowheads="1"/>
          </p:cNvSpPr>
          <p:nvPr/>
        </p:nvSpPr>
        <p:spPr bwMode="auto">
          <a:xfrm>
            <a:off x="209550" y="347663"/>
            <a:ext cx="8724900" cy="298450"/>
          </a:xfrm>
          <a:prstGeom prst="rect">
            <a:avLst/>
          </a:prstGeom>
          <a:noFill/>
          <a:ln w="12700">
            <a:noFill/>
            <a:miter lim="800000"/>
            <a:headEnd/>
            <a:tailEnd/>
          </a:ln>
        </p:spPr>
        <p:txBody>
          <a:bodyPr lIns="90480" tIns="44446" rIns="90480" bIns="44446" anchor="ctr"/>
          <a:lstStyle/>
          <a:p>
            <a:pPr algn="ctr"/>
            <a:r>
              <a:rPr lang="en-US" sz="2800" b="1" dirty="0"/>
              <a:t>Label Never Shows Downturn in Performance </a:t>
            </a:r>
            <a:endParaRPr lang="en-US" sz="2800" b="1" dirty="0">
              <a:latin typeface="Calibri" pitchFamily="34" charset="0"/>
            </a:endParaRPr>
          </a:p>
        </p:txBody>
      </p:sp>
      <p:grpSp>
        <p:nvGrpSpPr>
          <p:cNvPr id="44038" name="Group 43"/>
          <p:cNvGrpSpPr>
            <a:grpSpLocks/>
          </p:cNvGrpSpPr>
          <p:nvPr/>
        </p:nvGrpSpPr>
        <p:grpSpPr bwMode="auto">
          <a:xfrm>
            <a:off x="457200" y="1236663"/>
            <a:ext cx="6905625" cy="2771775"/>
            <a:chOff x="762000" y="3294221"/>
            <a:chExt cx="6905625" cy="2771775"/>
          </a:xfrm>
        </p:grpSpPr>
        <p:pic>
          <p:nvPicPr>
            <p:cNvPr id="44051" name="Picture 10"/>
            <p:cNvPicPr>
              <a:picLocks noChangeAspect="1" noChangeArrowheads="1"/>
            </p:cNvPicPr>
            <p:nvPr/>
          </p:nvPicPr>
          <p:blipFill>
            <a:blip r:embed="rId3" cstate="print"/>
            <a:srcRect/>
            <a:stretch>
              <a:fillRect/>
            </a:stretch>
          </p:blipFill>
          <p:spPr bwMode="auto">
            <a:xfrm>
              <a:off x="762000" y="3294221"/>
              <a:ext cx="6905625" cy="2771775"/>
            </a:xfrm>
            <a:prstGeom prst="rect">
              <a:avLst/>
            </a:prstGeom>
            <a:noFill/>
            <a:ln w="9525">
              <a:noFill/>
              <a:miter lim="800000"/>
              <a:headEnd/>
              <a:tailEnd/>
            </a:ln>
          </p:spPr>
        </p:pic>
        <p:sp>
          <p:nvSpPr>
            <p:cNvPr id="44052" name="TextBox 45"/>
            <p:cNvSpPr txBox="1">
              <a:spLocks noChangeArrowheads="1"/>
            </p:cNvSpPr>
            <p:nvPr/>
          </p:nvSpPr>
          <p:spPr bwMode="auto">
            <a:xfrm>
              <a:off x="2656114" y="3668486"/>
              <a:ext cx="4953000" cy="954107"/>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is the best Major I  have seen in 25 years of service. Personally selected to serve at the Army level, MAJ Smith is articulate and possesses the vision to lead large and complex organizations. Must select below the zone to LTC, Command and early attendance at the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sp>
          <p:nvSpPr>
            <p:cNvPr id="44053" name="Rectangle 19"/>
            <p:cNvSpPr>
              <a:spLocks noChangeArrowheads="1"/>
            </p:cNvSpPr>
            <p:nvPr/>
          </p:nvSpPr>
          <p:spPr bwMode="auto">
            <a:xfrm>
              <a:off x="888003" y="4742021"/>
              <a:ext cx="1566135" cy="212879"/>
            </a:xfrm>
            <a:prstGeom prst="rect">
              <a:avLst/>
            </a:prstGeom>
            <a:solidFill>
              <a:schemeClr val="bg1"/>
            </a:solidFill>
            <a:ln w="12700">
              <a:noFill/>
              <a:miter lim="800000"/>
              <a:headEnd/>
              <a:tailEnd/>
            </a:ln>
          </p:spPr>
          <p:txBody>
            <a:bodyPr wrap="none" lIns="90488" tIns="44450" rIns="90488" bIns="44450">
              <a:spAutoFit/>
            </a:bodyPr>
            <a:lstStyle/>
            <a:p>
              <a:r>
                <a:rPr lang="en-US" sz="800" b="1" dirty="0">
                  <a:solidFill>
                    <a:srgbClr val="000000"/>
                  </a:solidFill>
                </a:rPr>
                <a:t>RO: MAJ SMITH, BILL   9999</a:t>
              </a:r>
            </a:p>
          </p:txBody>
        </p:sp>
      </p:grpSp>
      <p:pic>
        <p:nvPicPr>
          <p:cNvPr id="44039" name="Picture 10"/>
          <p:cNvPicPr>
            <a:picLocks noChangeAspect="1" noChangeArrowheads="1"/>
          </p:cNvPicPr>
          <p:nvPr/>
        </p:nvPicPr>
        <p:blipFill>
          <a:blip r:embed="rId3" cstate="print"/>
          <a:srcRect/>
          <a:stretch>
            <a:fillRect/>
          </a:stretch>
        </p:blipFill>
        <p:spPr bwMode="auto">
          <a:xfrm>
            <a:off x="533400" y="4086225"/>
            <a:ext cx="6905625" cy="2771775"/>
          </a:xfrm>
          <a:prstGeom prst="rect">
            <a:avLst/>
          </a:prstGeom>
          <a:noFill/>
          <a:ln w="9525">
            <a:noFill/>
            <a:miter lim="800000"/>
            <a:headEnd/>
            <a:tailEnd/>
          </a:ln>
        </p:spPr>
      </p:pic>
      <p:grpSp>
        <p:nvGrpSpPr>
          <p:cNvPr id="3" name="Group 15"/>
          <p:cNvGrpSpPr>
            <a:grpSpLocks/>
          </p:cNvGrpSpPr>
          <p:nvPr/>
        </p:nvGrpSpPr>
        <p:grpSpPr bwMode="auto">
          <a:xfrm>
            <a:off x="544282" y="4419600"/>
            <a:ext cx="1828799" cy="2286000"/>
            <a:chOff x="5808660" y="3457575"/>
            <a:chExt cx="3161517" cy="2820988"/>
          </a:xfrm>
          <a:solidFill>
            <a:schemeClr val="bg1"/>
          </a:solidFill>
        </p:grpSpPr>
        <p:sp>
          <p:nvSpPr>
            <p:cNvPr id="51" name="Rectangle 39"/>
            <p:cNvSpPr>
              <a:spLocks noChangeArrowheads="1"/>
            </p:cNvSpPr>
            <p:nvPr/>
          </p:nvSpPr>
          <p:spPr bwMode="auto">
            <a:xfrm>
              <a:off x="5808661" y="3457575"/>
              <a:ext cx="3161516" cy="2820988"/>
            </a:xfrm>
            <a:prstGeom prst="rect">
              <a:avLst/>
            </a:prstGeom>
            <a:grpFill/>
            <a:ln w="12700">
              <a:solidFill>
                <a:schemeClr val="tx1"/>
              </a:solidFill>
              <a:miter lim="800000"/>
              <a:headEnd/>
              <a:tailEnd/>
            </a:ln>
          </p:spPr>
          <p:txBody>
            <a:bodyPr wrap="none" anchor="ctr"/>
            <a:lstStyle/>
            <a:p>
              <a:pPr>
                <a:defRPr/>
              </a:pPr>
              <a:endParaRPr lang="en-US" sz="1000" b="1" dirty="0">
                <a:latin typeface="Arial" pitchFamily="34" charset="0"/>
                <a:cs typeface="Arial" pitchFamily="34" charset="0"/>
              </a:endParaRPr>
            </a:p>
          </p:txBody>
        </p:sp>
        <p:sp>
          <p:nvSpPr>
            <p:cNvPr id="52" name="Rectangle 45"/>
            <p:cNvSpPr>
              <a:spLocks noChangeArrowheads="1"/>
            </p:cNvSpPr>
            <p:nvPr/>
          </p:nvSpPr>
          <p:spPr bwMode="auto">
            <a:xfrm>
              <a:off x="5914044" y="3548575"/>
              <a:ext cx="3029789" cy="737388"/>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HQDA COMPARISON OF THE SENIOR RATER’S PROFILE AT THE TIME THIS  REPORT PROCESSED</a:t>
              </a:r>
            </a:p>
          </p:txBody>
        </p:sp>
        <p:sp>
          <p:nvSpPr>
            <p:cNvPr id="53" name="Rectangle 52"/>
            <p:cNvSpPr>
              <a:spLocks noChangeArrowheads="1"/>
            </p:cNvSpPr>
            <p:nvPr/>
          </p:nvSpPr>
          <p:spPr bwMode="auto">
            <a:xfrm>
              <a:off x="5808660" y="4367571"/>
              <a:ext cx="3161517" cy="344182"/>
            </a:xfrm>
            <a:prstGeom prst="rect">
              <a:avLst/>
            </a:prstGeom>
            <a:grpFill/>
            <a:ln w="12700">
              <a:solidFill>
                <a:schemeClr val="tx1"/>
              </a:solidFill>
              <a:miter lim="800000"/>
              <a:headEnd/>
              <a:tailEnd/>
            </a:ln>
          </p:spPr>
          <p:txBody>
            <a:bodyPr lIns="120639" tIns="61906" rIns="120639" bIns="61906">
              <a:spAutoFit/>
            </a:bodyPr>
            <a:lstStyle/>
            <a:p>
              <a:pPr algn="ctr" defTabSz="1585913">
                <a:defRPr/>
              </a:pPr>
              <a:r>
                <a:rPr lang="en-US" sz="1000" b="1" dirty="0">
                  <a:solidFill>
                    <a:srgbClr val="000000"/>
                  </a:solidFill>
                  <a:latin typeface="Arial" pitchFamily="34" charset="0"/>
                  <a:cs typeface="+mn-cs"/>
                </a:rPr>
                <a:t>HIGHLY QUALIFIED</a:t>
              </a:r>
              <a:endParaRPr lang="en-US" sz="1000" b="1" i="1" dirty="0">
                <a:latin typeface="Arial" pitchFamily="34" charset="0"/>
                <a:cs typeface="+mn-cs"/>
              </a:endParaRPr>
            </a:p>
          </p:txBody>
        </p:sp>
        <p:grpSp>
          <p:nvGrpSpPr>
            <p:cNvPr id="4" name="Group 12"/>
            <p:cNvGrpSpPr>
              <a:grpSpLocks/>
            </p:cNvGrpSpPr>
            <p:nvPr/>
          </p:nvGrpSpPr>
          <p:grpSpPr bwMode="auto">
            <a:xfrm>
              <a:off x="5919787" y="4799013"/>
              <a:ext cx="2959577" cy="1307916"/>
              <a:chOff x="5919787" y="4799013"/>
              <a:chExt cx="2959577" cy="1307916"/>
            </a:xfrm>
            <a:grpFill/>
          </p:grpSpPr>
          <p:sp>
            <p:nvSpPr>
              <p:cNvPr id="55" name="Rectangle 47"/>
              <p:cNvSpPr>
                <a:spLocks noChangeArrowheads="1"/>
              </p:cNvSpPr>
              <p:nvPr/>
            </p:nvSpPr>
            <p:spPr bwMode="auto">
              <a:xfrm>
                <a:off x="5919787" y="4799013"/>
                <a:ext cx="2937480" cy="296324"/>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RO: MAJ SMITH, BOB   9999</a:t>
                </a:r>
              </a:p>
            </p:txBody>
          </p:sp>
          <p:sp>
            <p:nvSpPr>
              <p:cNvPr id="56" name="Rectangle 48"/>
              <p:cNvSpPr>
                <a:spLocks noChangeArrowheads="1"/>
              </p:cNvSpPr>
              <p:nvPr/>
            </p:nvSpPr>
            <p:spPr bwMode="auto">
              <a:xfrm>
                <a:off x="5919787" y="5045076"/>
                <a:ext cx="2563298"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SR: BG BUCKMILL   6677</a:t>
                </a:r>
              </a:p>
            </p:txBody>
          </p:sp>
          <p:sp>
            <p:nvSpPr>
              <p:cNvPr id="57" name="Rectangle 49"/>
              <p:cNvSpPr>
                <a:spLocks noChangeArrowheads="1"/>
              </p:cNvSpPr>
              <p:nvPr/>
            </p:nvSpPr>
            <p:spPr bwMode="auto">
              <a:xfrm>
                <a:off x="5919787" y="5303838"/>
                <a:ext cx="1487536"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DATE:  20150401</a:t>
                </a:r>
              </a:p>
            </p:txBody>
          </p:sp>
          <p:sp>
            <p:nvSpPr>
              <p:cNvPr id="58" name="Rectangle 50"/>
              <p:cNvSpPr>
                <a:spLocks noChangeArrowheads="1"/>
              </p:cNvSpPr>
              <p:nvPr/>
            </p:nvSpPr>
            <p:spPr bwMode="auto">
              <a:xfrm>
                <a:off x="5919787" y="5541962"/>
                <a:ext cx="2067257"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TOTAL RATINGS: 2</a:t>
                </a:r>
              </a:p>
            </p:txBody>
          </p:sp>
          <p:sp>
            <p:nvSpPr>
              <p:cNvPr id="59" name="Rectangle 51"/>
              <p:cNvSpPr>
                <a:spLocks noChangeArrowheads="1"/>
              </p:cNvSpPr>
              <p:nvPr/>
            </p:nvSpPr>
            <p:spPr bwMode="auto">
              <a:xfrm>
                <a:off x="5919789" y="5800727"/>
                <a:ext cx="2959575"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RATINGS  THIS  OFFICER : 2  </a:t>
                </a:r>
              </a:p>
            </p:txBody>
          </p:sp>
        </p:grpSp>
      </p:grpSp>
      <p:sp>
        <p:nvSpPr>
          <p:cNvPr id="44041" name="TextBox 59"/>
          <p:cNvSpPr txBox="1">
            <a:spLocks noChangeArrowheads="1"/>
          </p:cNvSpPr>
          <p:nvPr/>
        </p:nvSpPr>
        <p:spPr bwMode="auto">
          <a:xfrm>
            <a:off x="3429000" y="4038600"/>
            <a:ext cx="381000" cy="246063"/>
          </a:xfrm>
          <a:prstGeom prst="rect">
            <a:avLst/>
          </a:prstGeom>
          <a:noFill/>
          <a:ln w="9525">
            <a:noFill/>
            <a:miter lim="800000"/>
            <a:headEnd/>
            <a:tailEnd/>
          </a:ln>
        </p:spPr>
        <p:txBody>
          <a:bodyPr>
            <a:spAutoFit/>
          </a:bodyPr>
          <a:lstStyle/>
          <a:p>
            <a:r>
              <a:rPr lang="en-US" sz="1000" b="1" dirty="0"/>
              <a:t>1</a:t>
            </a:r>
          </a:p>
        </p:txBody>
      </p:sp>
      <p:sp>
        <p:nvSpPr>
          <p:cNvPr id="44042" name="TextBox 60"/>
          <p:cNvSpPr txBox="1">
            <a:spLocks noChangeArrowheads="1"/>
          </p:cNvSpPr>
          <p:nvPr/>
        </p:nvSpPr>
        <p:spPr bwMode="auto">
          <a:xfrm>
            <a:off x="3276600" y="1219200"/>
            <a:ext cx="381000" cy="246063"/>
          </a:xfrm>
          <a:prstGeom prst="rect">
            <a:avLst/>
          </a:prstGeom>
          <a:noFill/>
          <a:ln w="9525">
            <a:noFill/>
            <a:miter lim="800000"/>
            <a:headEnd/>
            <a:tailEnd/>
          </a:ln>
        </p:spPr>
        <p:txBody>
          <a:bodyPr>
            <a:spAutoFit/>
          </a:bodyPr>
          <a:lstStyle/>
          <a:p>
            <a:r>
              <a:rPr lang="en-US" sz="1000" b="1" dirty="0"/>
              <a:t>1</a:t>
            </a:r>
          </a:p>
        </p:txBody>
      </p:sp>
      <p:sp>
        <p:nvSpPr>
          <p:cNvPr id="44043" name="Oval 60"/>
          <p:cNvSpPr>
            <a:spLocks noChangeArrowheads="1"/>
          </p:cNvSpPr>
          <p:nvPr/>
        </p:nvSpPr>
        <p:spPr bwMode="auto">
          <a:xfrm>
            <a:off x="762000" y="5638800"/>
            <a:ext cx="914400" cy="3048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
        <p:nvSpPr>
          <p:cNvPr id="44044" name="TextBox 63"/>
          <p:cNvSpPr txBox="1">
            <a:spLocks noChangeArrowheads="1"/>
          </p:cNvSpPr>
          <p:nvPr/>
        </p:nvSpPr>
        <p:spPr bwMode="auto">
          <a:xfrm>
            <a:off x="2384425" y="4419600"/>
            <a:ext cx="4953000" cy="1200150"/>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continues to be the best Major with whom I have served.  A trusted leader and advisor whose critical thinking and analytical skills are already at a strategic level. Must select below the zone to LTC, Command and early attendance at the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sp>
        <p:nvSpPr>
          <p:cNvPr id="44045" name="Rectangle 50"/>
          <p:cNvSpPr>
            <a:spLocks noChangeArrowheads="1"/>
          </p:cNvSpPr>
          <p:nvPr/>
        </p:nvSpPr>
        <p:spPr bwMode="auto">
          <a:xfrm>
            <a:off x="533400" y="3276600"/>
            <a:ext cx="1223963" cy="247650"/>
          </a:xfrm>
          <a:prstGeom prst="rect">
            <a:avLst/>
          </a:prstGeom>
          <a:solidFill>
            <a:schemeClr val="bg1"/>
          </a:solidFill>
          <a:ln w="12700">
            <a:noFill/>
            <a:miter lim="800000"/>
            <a:headEnd/>
            <a:tailEnd/>
          </a:ln>
        </p:spPr>
        <p:txBody>
          <a:bodyPr wrap="none" lIns="120639" tIns="61906" rIns="120639" bIns="61906">
            <a:spAutoFit/>
          </a:bodyPr>
          <a:lstStyle/>
          <a:p>
            <a:pPr defTabSz="1585913"/>
            <a:r>
              <a:rPr lang="en-US" sz="800" b="1" dirty="0">
                <a:solidFill>
                  <a:srgbClr val="000000"/>
                </a:solidFill>
              </a:rPr>
              <a:t>TOTAL RATINGS:  1</a:t>
            </a:r>
          </a:p>
        </p:txBody>
      </p:sp>
      <p:sp>
        <p:nvSpPr>
          <p:cNvPr id="44046" name="Rectangle 50"/>
          <p:cNvSpPr>
            <a:spLocks noChangeArrowheads="1"/>
          </p:cNvSpPr>
          <p:nvPr/>
        </p:nvSpPr>
        <p:spPr bwMode="auto">
          <a:xfrm>
            <a:off x="533400" y="3505200"/>
            <a:ext cx="1654175" cy="247650"/>
          </a:xfrm>
          <a:prstGeom prst="rect">
            <a:avLst/>
          </a:prstGeom>
          <a:solidFill>
            <a:schemeClr val="bg1"/>
          </a:solidFill>
          <a:ln w="12700">
            <a:noFill/>
            <a:miter lim="800000"/>
            <a:headEnd/>
            <a:tailEnd/>
          </a:ln>
        </p:spPr>
        <p:txBody>
          <a:bodyPr wrap="none" lIns="120639" tIns="61906" rIns="120639" bIns="61906">
            <a:spAutoFit/>
          </a:bodyPr>
          <a:lstStyle/>
          <a:p>
            <a:pPr defTabSz="1585913"/>
            <a:r>
              <a:rPr lang="en-US" sz="800" b="1" dirty="0">
                <a:solidFill>
                  <a:srgbClr val="000000"/>
                </a:solidFill>
              </a:rPr>
              <a:t>RATINGS THIS OFFICER:  1</a:t>
            </a:r>
          </a:p>
        </p:txBody>
      </p:sp>
      <p:sp>
        <p:nvSpPr>
          <p:cNvPr id="44047" name="TextBox 66"/>
          <p:cNvSpPr txBox="1">
            <a:spLocks noChangeArrowheads="1"/>
          </p:cNvSpPr>
          <p:nvPr/>
        </p:nvSpPr>
        <p:spPr bwMode="auto">
          <a:xfrm>
            <a:off x="2362200" y="3505200"/>
            <a:ext cx="4953000" cy="338138"/>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Battalion Command, Joint Staff, Brigade Command</a:t>
            </a:r>
          </a:p>
          <a:p>
            <a:endParaRPr lang="en-US" sz="800" dirty="0">
              <a:latin typeface="Arial Black" pitchFamily="34" charset="0"/>
            </a:endParaRPr>
          </a:p>
        </p:txBody>
      </p:sp>
      <p:sp>
        <p:nvSpPr>
          <p:cNvPr id="44048" name="TextBox 67"/>
          <p:cNvSpPr txBox="1">
            <a:spLocks noChangeArrowheads="1"/>
          </p:cNvSpPr>
          <p:nvPr/>
        </p:nvSpPr>
        <p:spPr bwMode="auto">
          <a:xfrm>
            <a:off x="2438400" y="6324600"/>
            <a:ext cx="4953000" cy="338138"/>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Battalion Command, Joint Staff, Brigade Command</a:t>
            </a:r>
          </a:p>
          <a:p>
            <a:endParaRPr lang="en-US" sz="800" dirty="0">
              <a:latin typeface="Arial Black" pitchFamily="34" charset="0"/>
            </a:endParaRPr>
          </a:p>
        </p:txBody>
      </p:sp>
      <p:sp>
        <p:nvSpPr>
          <p:cNvPr id="44049" name="Rectangle 48"/>
          <p:cNvSpPr>
            <a:spLocks noChangeArrowheads="1"/>
          </p:cNvSpPr>
          <p:nvPr/>
        </p:nvSpPr>
        <p:spPr bwMode="auto">
          <a:xfrm>
            <a:off x="533400" y="2895600"/>
            <a:ext cx="1544638" cy="247650"/>
          </a:xfrm>
          <a:prstGeom prst="rect">
            <a:avLst/>
          </a:prstGeom>
          <a:solidFill>
            <a:schemeClr val="bg1"/>
          </a:solidFill>
          <a:ln w="12700">
            <a:noFill/>
            <a:miter lim="800000"/>
            <a:headEnd/>
            <a:tailEnd/>
          </a:ln>
        </p:spPr>
        <p:txBody>
          <a:bodyPr wrap="none" lIns="120639" tIns="61906" rIns="120639" bIns="61906">
            <a:spAutoFit/>
          </a:bodyPr>
          <a:lstStyle/>
          <a:p>
            <a:pPr defTabSz="1585913"/>
            <a:r>
              <a:rPr lang="en-US" sz="800" b="1" dirty="0">
                <a:solidFill>
                  <a:srgbClr val="000000"/>
                </a:solidFill>
              </a:rPr>
              <a:t>SR: COL BUCKMILL   6677</a:t>
            </a:r>
          </a:p>
        </p:txBody>
      </p:sp>
      <p:sp>
        <p:nvSpPr>
          <p:cNvPr id="44050" name="Oval 60"/>
          <p:cNvSpPr>
            <a:spLocks noChangeArrowheads="1"/>
          </p:cNvSpPr>
          <p:nvPr/>
        </p:nvSpPr>
        <p:spPr bwMode="auto">
          <a:xfrm>
            <a:off x="762000" y="2819400"/>
            <a:ext cx="914400" cy="3048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278688" y="3570288"/>
            <a:ext cx="1865312" cy="1692275"/>
          </a:xfrm>
          <a:prstGeom prst="rect">
            <a:avLst/>
          </a:prstGeom>
          <a:noFill/>
          <a:ln w="12700">
            <a:noFill/>
            <a:miter lim="800000"/>
            <a:headEnd/>
            <a:tailEnd/>
          </a:ln>
        </p:spPr>
        <p:txBody>
          <a:bodyPr lIns="90480" tIns="44446" rIns="90480" bIns="44446">
            <a:spAutoFit/>
          </a:bodyPr>
          <a:lstStyle/>
          <a:p>
            <a:pPr algn="ctr">
              <a:lnSpc>
                <a:spcPct val="35000"/>
              </a:lnSpc>
              <a:spcBef>
                <a:spcPct val="50000"/>
              </a:spcBef>
            </a:pPr>
            <a:endParaRPr lang="en-US" sz="2800" b="1" dirty="0"/>
          </a:p>
          <a:p>
            <a:pPr algn="ctr">
              <a:lnSpc>
                <a:spcPct val="35000"/>
              </a:lnSpc>
              <a:spcBef>
                <a:spcPct val="50000"/>
              </a:spcBef>
            </a:pPr>
            <a:r>
              <a:rPr lang="en-US" sz="2800" b="1" dirty="0"/>
              <a:t>Use</a:t>
            </a:r>
          </a:p>
          <a:p>
            <a:pPr algn="ctr">
              <a:lnSpc>
                <a:spcPct val="35000"/>
              </a:lnSpc>
              <a:spcBef>
                <a:spcPct val="50000"/>
              </a:spcBef>
            </a:pPr>
            <a:r>
              <a:rPr lang="en-US" sz="2800" b="1" dirty="0"/>
              <a:t>The</a:t>
            </a:r>
          </a:p>
          <a:p>
            <a:pPr algn="ctr">
              <a:lnSpc>
                <a:spcPct val="35000"/>
              </a:lnSpc>
              <a:spcBef>
                <a:spcPct val="50000"/>
              </a:spcBef>
            </a:pPr>
            <a:r>
              <a:rPr lang="en-US" sz="2800" b="1" dirty="0"/>
              <a:t>Narrative</a:t>
            </a:r>
          </a:p>
          <a:p>
            <a:pPr algn="ctr">
              <a:lnSpc>
                <a:spcPct val="35000"/>
              </a:lnSpc>
              <a:spcBef>
                <a:spcPct val="50000"/>
              </a:spcBef>
            </a:pPr>
            <a:endParaRPr lang="en-US" sz="2800" b="1" dirty="0"/>
          </a:p>
        </p:txBody>
      </p:sp>
      <p:sp>
        <p:nvSpPr>
          <p:cNvPr id="182419" name="Rectangle 147"/>
          <p:cNvSpPr>
            <a:spLocks noChangeArrowheads="1"/>
          </p:cNvSpPr>
          <p:nvPr/>
        </p:nvSpPr>
        <p:spPr bwMode="auto">
          <a:xfrm>
            <a:off x="515938" y="184150"/>
            <a:ext cx="8048625" cy="612775"/>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5060" name="Rectangle 120"/>
          <p:cNvSpPr>
            <a:spLocks noChangeArrowheads="1"/>
          </p:cNvSpPr>
          <p:nvPr/>
        </p:nvSpPr>
        <p:spPr bwMode="auto">
          <a:xfrm>
            <a:off x="7177088" y="1258888"/>
            <a:ext cx="2149475" cy="1370012"/>
          </a:xfrm>
          <a:prstGeom prst="rect">
            <a:avLst/>
          </a:prstGeom>
          <a:noFill/>
          <a:ln w="12700">
            <a:noFill/>
            <a:miter lim="800000"/>
            <a:headEnd/>
            <a:tailEnd/>
          </a:ln>
        </p:spPr>
        <p:txBody>
          <a:bodyPr lIns="90480" tIns="44446" rIns="90480" bIns="44446">
            <a:spAutoFit/>
          </a:bodyPr>
          <a:lstStyle/>
          <a:p>
            <a:pPr algn="ctr">
              <a:spcBef>
                <a:spcPct val="50000"/>
              </a:spcBef>
            </a:pPr>
            <a:r>
              <a:rPr lang="en-US" sz="2800" b="1" dirty="0"/>
              <a:t>Different Senior Raters</a:t>
            </a:r>
          </a:p>
        </p:txBody>
      </p:sp>
      <p:sp>
        <p:nvSpPr>
          <p:cNvPr id="45061" name="Rectangle 146"/>
          <p:cNvSpPr>
            <a:spLocks noChangeArrowheads="1"/>
          </p:cNvSpPr>
          <p:nvPr/>
        </p:nvSpPr>
        <p:spPr bwMode="auto">
          <a:xfrm>
            <a:off x="209550" y="347663"/>
            <a:ext cx="8724900" cy="298450"/>
          </a:xfrm>
          <a:prstGeom prst="rect">
            <a:avLst/>
          </a:prstGeom>
          <a:noFill/>
          <a:ln w="12700">
            <a:noFill/>
            <a:miter lim="800000"/>
            <a:headEnd/>
            <a:tailEnd/>
          </a:ln>
        </p:spPr>
        <p:txBody>
          <a:bodyPr lIns="90480" tIns="44446" rIns="90480" bIns="44446" anchor="ctr"/>
          <a:lstStyle/>
          <a:p>
            <a:pPr algn="ctr"/>
            <a:r>
              <a:rPr lang="en-US" sz="2800" b="1" dirty="0"/>
              <a:t>Label Never Shows Downturn in Performance </a:t>
            </a:r>
            <a:endParaRPr lang="en-US" sz="2800" b="1" dirty="0">
              <a:latin typeface="Calibri" pitchFamily="34" charset="0"/>
            </a:endParaRPr>
          </a:p>
        </p:txBody>
      </p:sp>
      <p:grpSp>
        <p:nvGrpSpPr>
          <p:cNvPr id="45062" name="Group 43"/>
          <p:cNvGrpSpPr>
            <a:grpSpLocks/>
          </p:cNvGrpSpPr>
          <p:nvPr/>
        </p:nvGrpSpPr>
        <p:grpSpPr bwMode="auto">
          <a:xfrm>
            <a:off x="457200" y="1236663"/>
            <a:ext cx="6905625" cy="2771775"/>
            <a:chOff x="762000" y="3294221"/>
            <a:chExt cx="6905625" cy="2771775"/>
          </a:xfrm>
        </p:grpSpPr>
        <p:pic>
          <p:nvPicPr>
            <p:cNvPr id="45073" name="Picture 10"/>
            <p:cNvPicPr>
              <a:picLocks noChangeAspect="1" noChangeArrowheads="1"/>
            </p:cNvPicPr>
            <p:nvPr/>
          </p:nvPicPr>
          <p:blipFill>
            <a:blip r:embed="rId3" cstate="print"/>
            <a:srcRect/>
            <a:stretch>
              <a:fillRect/>
            </a:stretch>
          </p:blipFill>
          <p:spPr bwMode="auto">
            <a:xfrm>
              <a:off x="762000" y="3294221"/>
              <a:ext cx="6905625" cy="2771775"/>
            </a:xfrm>
            <a:prstGeom prst="rect">
              <a:avLst/>
            </a:prstGeom>
            <a:noFill/>
            <a:ln w="9525">
              <a:noFill/>
              <a:miter lim="800000"/>
              <a:headEnd/>
              <a:tailEnd/>
            </a:ln>
          </p:spPr>
        </p:pic>
        <p:sp>
          <p:nvSpPr>
            <p:cNvPr id="45074" name="TextBox 45"/>
            <p:cNvSpPr txBox="1">
              <a:spLocks noChangeArrowheads="1"/>
            </p:cNvSpPr>
            <p:nvPr/>
          </p:nvSpPr>
          <p:spPr bwMode="auto">
            <a:xfrm>
              <a:off x="2590800" y="3668486"/>
              <a:ext cx="5029200" cy="954107"/>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is the #1 of the 10 Majors I senior rate. Personally selected to lead a forward deployed Personnel Service and Support Mission.  A grounded leader who shares in his Soldiers’ sacrifices and challenges. Must select below the zone to LTC, Command and early attendance at the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sp>
          <p:nvSpPr>
            <p:cNvPr id="45075" name="Rectangle 19"/>
            <p:cNvSpPr>
              <a:spLocks noChangeArrowheads="1"/>
            </p:cNvSpPr>
            <p:nvPr/>
          </p:nvSpPr>
          <p:spPr bwMode="auto">
            <a:xfrm>
              <a:off x="888003" y="4742021"/>
              <a:ext cx="1566135" cy="212879"/>
            </a:xfrm>
            <a:prstGeom prst="rect">
              <a:avLst/>
            </a:prstGeom>
            <a:solidFill>
              <a:schemeClr val="bg1"/>
            </a:solidFill>
            <a:ln w="12700">
              <a:noFill/>
              <a:miter lim="800000"/>
              <a:headEnd/>
              <a:tailEnd/>
            </a:ln>
          </p:spPr>
          <p:txBody>
            <a:bodyPr wrap="none" lIns="90488" tIns="44450" rIns="90488" bIns="44450">
              <a:spAutoFit/>
            </a:bodyPr>
            <a:lstStyle/>
            <a:p>
              <a:r>
                <a:rPr lang="en-US" sz="800" b="1" dirty="0">
                  <a:solidFill>
                    <a:srgbClr val="000000"/>
                  </a:solidFill>
                </a:rPr>
                <a:t>RO: MAJ SMITH, BILL   9999</a:t>
              </a:r>
            </a:p>
          </p:txBody>
        </p:sp>
      </p:grpSp>
      <p:pic>
        <p:nvPicPr>
          <p:cNvPr id="45063" name="Picture 10"/>
          <p:cNvPicPr>
            <a:picLocks noChangeAspect="1" noChangeArrowheads="1"/>
          </p:cNvPicPr>
          <p:nvPr/>
        </p:nvPicPr>
        <p:blipFill>
          <a:blip r:embed="rId3" cstate="print"/>
          <a:srcRect/>
          <a:stretch>
            <a:fillRect/>
          </a:stretch>
        </p:blipFill>
        <p:spPr bwMode="auto">
          <a:xfrm>
            <a:off x="533400" y="4086225"/>
            <a:ext cx="6905625" cy="2771775"/>
          </a:xfrm>
          <a:prstGeom prst="rect">
            <a:avLst/>
          </a:prstGeom>
          <a:noFill/>
          <a:ln w="9525">
            <a:noFill/>
            <a:miter lim="800000"/>
            <a:headEnd/>
            <a:tailEnd/>
          </a:ln>
        </p:spPr>
      </p:pic>
      <p:grpSp>
        <p:nvGrpSpPr>
          <p:cNvPr id="3" name="Group 15"/>
          <p:cNvGrpSpPr>
            <a:grpSpLocks/>
          </p:cNvGrpSpPr>
          <p:nvPr/>
        </p:nvGrpSpPr>
        <p:grpSpPr bwMode="auto">
          <a:xfrm>
            <a:off x="544282" y="4419600"/>
            <a:ext cx="1828799" cy="2286000"/>
            <a:chOff x="5808660" y="3457575"/>
            <a:chExt cx="3161517" cy="2820988"/>
          </a:xfrm>
          <a:solidFill>
            <a:schemeClr val="bg1"/>
          </a:solidFill>
        </p:grpSpPr>
        <p:sp>
          <p:nvSpPr>
            <p:cNvPr id="51" name="Rectangle 39"/>
            <p:cNvSpPr>
              <a:spLocks noChangeArrowheads="1"/>
            </p:cNvSpPr>
            <p:nvPr/>
          </p:nvSpPr>
          <p:spPr bwMode="auto">
            <a:xfrm>
              <a:off x="5808661" y="3457575"/>
              <a:ext cx="3161516" cy="2820988"/>
            </a:xfrm>
            <a:prstGeom prst="rect">
              <a:avLst/>
            </a:prstGeom>
            <a:grpFill/>
            <a:ln w="12700">
              <a:solidFill>
                <a:schemeClr val="tx1"/>
              </a:solidFill>
              <a:miter lim="800000"/>
              <a:headEnd/>
              <a:tailEnd/>
            </a:ln>
          </p:spPr>
          <p:txBody>
            <a:bodyPr wrap="none" anchor="ctr"/>
            <a:lstStyle/>
            <a:p>
              <a:pPr>
                <a:defRPr/>
              </a:pPr>
              <a:endParaRPr lang="en-US" sz="1000" b="1" dirty="0">
                <a:latin typeface="Arial" pitchFamily="34" charset="0"/>
                <a:cs typeface="Arial" pitchFamily="34" charset="0"/>
              </a:endParaRPr>
            </a:p>
          </p:txBody>
        </p:sp>
        <p:sp>
          <p:nvSpPr>
            <p:cNvPr id="52" name="Rectangle 45"/>
            <p:cNvSpPr>
              <a:spLocks noChangeArrowheads="1"/>
            </p:cNvSpPr>
            <p:nvPr/>
          </p:nvSpPr>
          <p:spPr bwMode="auto">
            <a:xfrm>
              <a:off x="5914044" y="3548575"/>
              <a:ext cx="3029789" cy="737388"/>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HQDA COMPARISON OF THE SENIOR RATER’S PROFILE AT THE TIME THIS  REPORT PROCESSED</a:t>
              </a:r>
            </a:p>
          </p:txBody>
        </p:sp>
        <p:sp>
          <p:nvSpPr>
            <p:cNvPr id="53" name="Rectangle 52"/>
            <p:cNvSpPr>
              <a:spLocks noChangeArrowheads="1"/>
            </p:cNvSpPr>
            <p:nvPr/>
          </p:nvSpPr>
          <p:spPr bwMode="auto">
            <a:xfrm>
              <a:off x="5808660" y="4367571"/>
              <a:ext cx="3161517" cy="344182"/>
            </a:xfrm>
            <a:prstGeom prst="rect">
              <a:avLst/>
            </a:prstGeom>
            <a:grpFill/>
            <a:ln w="12700">
              <a:solidFill>
                <a:schemeClr val="tx1"/>
              </a:solidFill>
              <a:miter lim="800000"/>
              <a:headEnd/>
              <a:tailEnd/>
            </a:ln>
          </p:spPr>
          <p:txBody>
            <a:bodyPr lIns="120639" tIns="61906" rIns="120639" bIns="61906">
              <a:spAutoFit/>
            </a:bodyPr>
            <a:lstStyle/>
            <a:p>
              <a:pPr algn="ctr" defTabSz="1585913">
                <a:defRPr/>
              </a:pPr>
              <a:r>
                <a:rPr lang="en-US" sz="1000" b="1" dirty="0">
                  <a:solidFill>
                    <a:srgbClr val="000000"/>
                  </a:solidFill>
                  <a:latin typeface="Arial" pitchFamily="34" charset="0"/>
                  <a:cs typeface="+mn-cs"/>
                </a:rPr>
                <a:t>HIGHLY QUALIFIED</a:t>
              </a:r>
              <a:endParaRPr lang="en-US" sz="1000" b="1" i="1" dirty="0">
                <a:latin typeface="Arial" pitchFamily="34" charset="0"/>
                <a:cs typeface="+mn-cs"/>
              </a:endParaRPr>
            </a:p>
          </p:txBody>
        </p:sp>
        <p:grpSp>
          <p:nvGrpSpPr>
            <p:cNvPr id="4" name="Group 12"/>
            <p:cNvGrpSpPr>
              <a:grpSpLocks/>
            </p:cNvGrpSpPr>
            <p:nvPr/>
          </p:nvGrpSpPr>
          <p:grpSpPr bwMode="auto">
            <a:xfrm>
              <a:off x="5919787" y="4799013"/>
              <a:ext cx="2959577" cy="1307916"/>
              <a:chOff x="5919787" y="4799013"/>
              <a:chExt cx="2959577" cy="1307916"/>
            </a:xfrm>
            <a:grpFill/>
          </p:grpSpPr>
          <p:sp>
            <p:nvSpPr>
              <p:cNvPr id="55" name="Rectangle 47"/>
              <p:cNvSpPr>
                <a:spLocks noChangeArrowheads="1"/>
              </p:cNvSpPr>
              <p:nvPr/>
            </p:nvSpPr>
            <p:spPr bwMode="auto">
              <a:xfrm>
                <a:off x="5919787" y="4799013"/>
                <a:ext cx="2937480" cy="306202"/>
              </a:xfrm>
              <a:prstGeom prst="rect">
                <a:avLst/>
              </a:prstGeom>
              <a:grpFill/>
              <a:ln w="12700">
                <a:noFill/>
                <a:miter lim="800000"/>
                <a:headEnd/>
                <a:tailEnd/>
              </a:ln>
            </p:spPr>
            <p:txBody>
              <a:bodyPr lIns="120639" tIns="61906" rIns="120639" bIns="61906">
                <a:spAutoFit/>
              </a:bodyPr>
              <a:lstStyle/>
              <a:p>
                <a:pPr defTabSz="1585913">
                  <a:defRPr/>
                </a:pPr>
                <a:r>
                  <a:rPr lang="en-US" sz="800" b="1" dirty="0">
                    <a:solidFill>
                      <a:srgbClr val="000000"/>
                    </a:solidFill>
                    <a:latin typeface="Arial" pitchFamily="34" charset="0"/>
                    <a:cs typeface="+mn-cs"/>
                  </a:rPr>
                  <a:t>RO: MAJ SMITH, BILL   9999</a:t>
                </a:r>
              </a:p>
            </p:txBody>
          </p:sp>
          <p:sp>
            <p:nvSpPr>
              <p:cNvPr id="56" name="Rectangle 48"/>
              <p:cNvSpPr>
                <a:spLocks noChangeArrowheads="1"/>
              </p:cNvSpPr>
              <p:nvPr/>
            </p:nvSpPr>
            <p:spPr bwMode="auto">
              <a:xfrm>
                <a:off x="5919787" y="5045076"/>
                <a:ext cx="2388713"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SR: COL BOREK   6737</a:t>
                </a:r>
              </a:p>
            </p:txBody>
          </p:sp>
          <p:sp>
            <p:nvSpPr>
              <p:cNvPr id="57" name="Rectangle 49"/>
              <p:cNvSpPr>
                <a:spLocks noChangeArrowheads="1"/>
              </p:cNvSpPr>
              <p:nvPr/>
            </p:nvSpPr>
            <p:spPr bwMode="auto">
              <a:xfrm>
                <a:off x="5919787" y="5303838"/>
                <a:ext cx="1487536" cy="296324"/>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DATE:  20150401</a:t>
                </a:r>
              </a:p>
            </p:txBody>
          </p:sp>
          <p:sp>
            <p:nvSpPr>
              <p:cNvPr id="58" name="Rectangle 50"/>
              <p:cNvSpPr>
                <a:spLocks noChangeArrowheads="1"/>
              </p:cNvSpPr>
              <p:nvPr/>
            </p:nvSpPr>
            <p:spPr bwMode="auto">
              <a:xfrm>
                <a:off x="5919787" y="5541962"/>
                <a:ext cx="2216900"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TOTAL RATINGS:  02</a:t>
                </a:r>
              </a:p>
            </p:txBody>
          </p:sp>
          <p:sp>
            <p:nvSpPr>
              <p:cNvPr id="59" name="Rectangle 51"/>
              <p:cNvSpPr>
                <a:spLocks noChangeArrowheads="1"/>
              </p:cNvSpPr>
              <p:nvPr/>
            </p:nvSpPr>
            <p:spPr bwMode="auto">
              <a:xfrm>
                <a:off x="5919789" y="5800727"/>
                <a:ext cx="2959575" cy="306202"/>
              </a:xfrm>
              <a:prstGeom prst="rect">
                <a:avLst/>
              </a:prstGeom>
              <a:grpFill/>
              <a:ln w="12700">
                <a:noFill/>
                <a:miter lim="800000"/>
                <a:headEnd/>
                <a:tailEnd/>
              </a:ln>
            </p:spPr>
            <p:txBody>
              <a:bodyPr wrap="none" lIns="120639" tIns="61906" rIns="120639" bIns="61906">
                <a:spAutoFit/>
              </a:bodyPr>
              <a:lstStyle/>
              <a:p>
                <a:pPr defTabSz="1585913">
                  <a:defRPr/>
                </a:pPr>
                <a:r>
                  <a:rPr lang="en-US" sz="800" b="1" dirty="0">
                    <a:solidFill>
                      <a:srgbClr val="000000"/>
                    </a:solidFill>
                    <a:latin typeface="Arial" pitchFamily="34" charset="0"/>
                    <a:cs typeface="+mn-cs"/>
                  </a:rPr>
                  <a:t>RATINGS  THIS  OFFICER : 1  </a:t>
                </a:r>
              </a:p>
            </p:txBody>
          </p:sp>
        </p:grpSp>
      </p:grpSp>
      <p:sp>
        <p:nvSpPr>
          <p:cNvPr id="45065" name="TextBox 59"/>
          <p:cNvSpPr txBox="1">
            <a:spLocks noChangeArrowheads="1"/>
          </p:cNvSpPr>
          <p:nvPr/>
        </p:nvSpPr>
        <p:spPr bwMode="auto">
          <a:xfrm>
            <a:off x="3429000" y="4038600"/>
            <a:ext cx="381000" cy="246063"/>
          </a:xfrm>
          <a:prstGeom prst="rect">
            <a:avLst/>
          </a:prstGeom>
          <a:noFill/>
          <a:ln w="9525">
            <a:noFill/>
            <a:miter lim="800000"/>
            <a:headEnd/>
            <a:tailEnd/>
          </a:ln>
        </p:spPr>
        <p:txBody>
          <a:bodyPr>
            <a:spAutoFit/>
          </a:bodyPr>
          <a:lstStyle/>
          <a:p>
            <a:r>
              <a:rPr lang="en-US" sz="1000" b="1" dirty="0"/>
              <a:t>10</a:t>
            </a:r>
          </a:p>
        </p:txBody>
      </p:sp>
      <p:sp>
        <p:nvSpPr>
          <p:cNvPr id="45066" name="TextBox 60"/>
          <p:cNvSpPr txBox="1">
            <a:spLocks noChangeArrowheads="1"/>
          </p:cNvSpPr>
          <p:nvPr/>
        </p:nvSpPr>
        <p:spPr bwMode="auto">
          <a:xfrm>
            <a:off x="3276600" y="1219200"/>
            <a:ext cx="381000" cy="246063"/>
          </a:xfrm>
          <a:prstGeom prst="rect">
            <a:avLst/>
          </a:prstGeom>
          <a:noFill/>
          <a:ln w="9525">
            <a:noFill/>
            <a:miter lim="800000"/>
            <a:headEnd/>
            <a:tailEnd/>
          </a:ln>
        </p:spPr>
        <p:txBody>
          <a:bodyPr>
            <a:spAutoFit/>
          </a:bodyPr>
          <a:lstStyle/>
          <a:p>
            <a:r>
              <a:rPr lang="en-US" sz="1000" b="1" dirty="0"/>
              <a:t>10</a:t>
            </a:r>
          </a:p>
        </p:txBody>
      </p:sp>
      <p:sp>
        <p:nvSpPr>
          <p:cNvPr id="45067" name="Oval 60"/>
          <p:cNvSpPr>
            <a:spLocks noChangeArrowheads="1"/>
          </p:cNvSpPr>
          <p:nvPr/>
        </p:nvSpPr>
        <p:spPr bwMode="auto">
          <a:xfrm>
            <a:off x="762000" y="5638800"/>
            <a:ext cx="914400" cy="3048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
        <p:nvSpPr>
          <p:cNvPr id="45068" name="Rectangle 48"/>
          <p:cNvSpPr>
            <a:spLocks noChangeArrowheads="1"/>
          </p:cNvSpPr>
          <p:nvPr/>
        </p:nvSpPr>
        <p:spPr bwMode="auto">
          <a:xfrm>
            <a:off x="533400" y="2895600"/>
            <a:ext cx="1603375" cy="247650"/>
          </a:xfrm>
          <a:prstGeom prst="rect">
            <a:avLst/>
          </a:prstGeom>
          <a:solidFill>
            <a:schemeClr val="bg1"/>
          </a:solidFill>
          <a:ln w="12700">
            <a:noFill/>
            <a:miter lim="800000"/>
            <a:headEnd/>
            <a:tailEnd/>
          </a:ln>
        </p:spPr>
        <p:txBody>
          <a:bodyPr wrap="none" lIns="120639" tIns="61906" rIns="120639" bIns="61906">
            <a:spAutoFit/>
          </a:bodyPr>
          <a:lstStyle/>
          <a:p>
            <a:pPr defTabSz="1585913"/>
            <a:r>
              <a:rPr lang="en-US" sz="800" b="1" dirty="0">
                <a:solidFill>
                  <a:srgbClr val="000000"/>
                </a:solidFill>
              </a:rPr>
              <a:t>SR: COL BUCKMILL   6677</a:t>
            </a:r>
          </a:p>
        </p:txBody>
      </p:sp>
      <p:sp>
        <p:nvSpPr>
          <p:cNvPr id="45069" name="TextBox 63"/>
          <p:cNvSpPr txBox="1">
            <a:spLocks noChangeArrowheads="1"/>
          </p:cNvSpPr>
          <p:nvPr/>
        </p:nvSpPr>
        <p:spPr bwMode="auto">
          <a:xfrm>
            <a:off x="2384425" y="4419600"/>
            <a:ext cx="4953000" cy="1077913"/>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MAJ Smith is the #1 of the 10 Majors I senior rate. A natural and confident leader  whose judgment and vision surpass that of his peers. Select below the zone to LTC, select for Battalion Command and the Army War College</a:t>
            </a: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a:p>
            <a:endParaRPr lang="en-US" sz="800" dirty="0">
              <a:latin typeface="Arial Black" pitchFamily="34" charset="0"/>
            </a:endParaRPr>
          </a:p>
        </p:txBody>
      </p:sp>
      <p:sp>
        <p:nvSpPr>
          <p:cNvPr id="45070" name="Oval 60"/>
          <p:cNvSpPr>
            <a:spLocks noChangeArrowheads="1"/>
          </p:cNvSpPr>
          <p:nvPr/>
        </p:nvSpPr>
        <p:spPr bwMode="auto">
          <a:xfrm>
            <a:off x="762000" y="2819400"/>
            <a:ext cx="1066800" cy="381000"/>
          </a:xfrm>
          <a:prstGeom prst="ellipse">
            <a:avLst/>
          </a:prstGeom>
          <a:noFill/>
          <a:ln w="28575">
            <a:solidFill>
              <a:schemeClr val="hlink"/>
            </a:solidFill>
            <a:round/>
            <a:headEnd/>
            <a:tailEnd/>
          </a:ln>
        </p:spPr>
        <p:txBody>
          <a:bodyPr wrap="none" anchor="ctr"/>
          <a:lstStyle/>
          <a:p>
            <a:endParaRPr lang="en-US" dirty="0">
              <a:latin typeface="Calibri" pitchFamily="34" charset="0"/>
            </a:endParaRPr>
          </a:p>
        </p:txBody>
      </p:sp>
      <p:sp>
        <p:nvSpPr>
          <p:cNvPr id="45071" name="TextBox 26"/>
          <p:cNvSpPr txBox="1">
            <a:spLocks noChangeArrowheads="1"/>
          </p:cNvSpPr>
          <p:nvPr/>
        </p:nvSpPr>
        <p:spPr bwMode="auto">
          <a:xfrm>
            <a:off x="2362200" y="3505200"/>
            <a:ext cx="4953000" cy="338138"/>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Battalion Command, Joint Staff, Brigade Command</a:t>
            </a:r>
          </a:p>
          <a:p>
            <a:endParaRPr lang="en-US" sz="800" dirty="0">
              <a:latin typeface="Arial Black" pitchFamily="34" charset="0"/>
            </a:endParaRPr>
          </a:p>
        </p:txBody>
      </p:sp>
      <p:sp>
        <p:nvSpPr>
          <p:cNvPr id="45072" name="TextBox 27"/>
          <p:cNvSpPr txBox="1">
            <a:spLocks noChangeArrowheads="1"/>
          </p:cNvSpPr>
          <p:nvPr/>
        </p:nvSpPr>
        <p:spPr bwMode="auto">
          <a:xfrm>
            <a:off x="2438400" y="6367463"/>
            <a:ext cx="4953000" cy="338137"/>
          </a:xfrm>
          <a:prstGeom prst="rect">
            <a:avLst/>
          </a:prstGeom>
          <a:solidFill>
            <a:schemeClr val="bg1"/>
          </a:solidFill>
          <a:ln w="9525">
            <a:noFill/>
            <a:miter lim="800000"/>
            <a:headEnd/>
            <a:tailEnd/>
          </a:ln>
        </p:spPr>
        <p:txBody>
          <a:bodyPr>
            <a:spAutoFit/>
          </a:bodyPr>
          <a:lstStyle/>
          <a:p>
            <a:r>
              <a:rPr lang="en-US" sz="800" dirty="0">
                <a:latin typeface="Arial Black" pitchFamily="34" charset="0"/>
              </a:rPr>
              <a:t>Battalion Command, Joint Staff, Brigade Command</a:t>
            </a:r>
          </a:p>
          <a:p>
            <a:endParaRPr lang="en-US" sz="800" dirty="0">
              <a:latin typeface="Arial Black"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1371600" y="254000"/>
            <a:ext cx="6705600" cy="6604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6083" name="Rectangle 4"/>
          <p:cNvSpPr>
            <a:spLocks noChangeArrowheads="1"/>
          </p:cNvSpPr>
          <p:nvPr/>
        </p:nvSpPr>
        <p:spPr bwMode="auto">
          <a:xfrm>
            <a:off x="1447800" y="304800"/>
            <a:ext cx="6553200" cy="644525"/>
          </a:xfrm>
          <a:prstGeom prst="rect">
            <a:avLst/>
          </a:prstGeom>
          <a:noFill/>
          <a:ln w="12700">
            <a:noFill/>
            <a:miter lim="800000"/>
            <a:headEnd/>
            <a:tailEnd/>
          </a:ln>
        </p:spPr>
        <p:txBody>
          <a:bodyPr lIns="90480" tIns="44446" rIns="90480" bIns="44446">
            <a:spAutoFit/>
          </a:bodyPr>
          <a:lstStyle/>
          <a:p>
            <a:pPr algn="ctr"/>
            <a:r>
              <a:rPr lang="en-US" sz="3600" b="1" dirty="0"/>
              <a:t>Evaluations Summary</a:t>
            </a:r>
          </a:p>
        </p:txBody>
      </p:sp>
      <p:sp>
        <p:nvSpPr>
          <p:cNvPr id="27652" name="Rectangle 6"/>
          <p:cNvSpPr>
            <a:spLocks noChangeArrowheads="1"/>
          </p:cNvSpPr>
          <p:nvPr/>
        </p:nvSpPr>
        <p:spPr bwMode="auto">
          <a:xfrm>
            <a:off x="0" y="1262063"/>
            <a:ext cx="9144000" cy="5103812"/>
          </a:xfrm>
          <a:prstGeom prst="rect">
            <a:avLst/>
          </a:prstGeom>
          <a:noFill/>
          <a:ln w="12700">
            <a:noFill/>
            <a:miter lim="800000"/>
            <a:headEnd/>
            <a:tailEnd/>
          </a:ln>
        </p:spPr>
        <p:txBody>
          <a:bodyPr lIns="90480" tIns="44446" rIns="90480" bIns="44446">
            <a:spAutoFit/>
          </a:bodyPr>
          <a:lstStyle/>
          <a:p>
            <a:pPr>
              <a:defRPr/>
            </a:pPr>
            <a:r>
              <a:rPr lang="en-US" dirty="0">
                <a:latin typeface="+mn-lt"/>
                <a:cs typeface="+mn-cs"/>
              </a:rPr>
              <a:t>  </a:t>
            </a:r>
            <a:r>
              <a:rPr lang="en-US" u="sng" dirty="0">
                <a:latin typeface="+mn-lt"/>
                <a:cs typeface="+mn-cs"/>
              </a:rPr>
              <a:t>Purpose of Evaluations</a:t>
            </a:r>
            <a:r>
              <a:rPr lang="en-US" dirty="0">
                <a:latin typeface="+mn-lt"/>
                <a:cs typeface="+mn-cs"/>
              </a:rPr>
              <a:t>:  Identify our Army’s best performers and those with the greatest potential.  They help:</a:t>
            </a:r>
          </a:p>
          <a:p>
            <a:pPr>
              <a:lnSpc>
                <a:spcPct val="70000"/>
              </a:lnSpc>
              <a:spcBef>
                <a:spcPct val="50000"/>
              </a:spcBef>
              <a:defRPr/>
            </a:pPr>
            <a:r>
              <a:rPr lang="en-US" dirty="0">
                <a:latin typeface="+mn-lt"/>
                <a:cs typeface="+mn-cs"/>
              </a:rPr>
              <a:t>   Maintain discipline</a:t>
            </a:r>
          </a:p>
          <a:p>
            <a:pPr>
              <a:lnSpc>
                <a:spcPct val="70000"/>
              </a:lnSpc>
              <a:spcBef>
                <a:spcPct val="50000"/>
              </a:spcBef>
              <a:defRPr/>
            </a:pPr>
            <a:r>
              <a:rPr lang="en-US" dirty="0">
                <a:latin typeface="+mn-lt"/>
                <a:cs typeface="+mn-cs"/>
              </a:rPr>
              <a:t>   Promote leader development/professionalism by linking performance to missions and doctrine (assessed by field leaders)</a:t>
            </a:r>
          </a:p>
          <a:p>
            <a:pPr>
              <a:spcBef>
                <a:spcPts val="0"/>
              </a:spcBef>
              <a:defRPr/>
            </a:pPr>
            <a:r>
              <a:rPr lang="en-US" dirty="0">
                <a:latin typeface="+mn-lt"/>
                <a:cs typeface="+mn-cs"/>
              </a:rPr>
              <a:t>   Provide feedback to rated individuals **counseling is critical</a:t>
            </a:r>
          </a:p>
          <a:p>
            <a:pPr>
              <a:buFontTx/>
              <a:buChar char="•"/>
              <a:defRPr/>
            </a:pPr>
            <a:endParaRPr lang="en-US" dirty="0">
              <a:latin typeface="+mn-lt"/>
              <a:cs typeface="+mn-cs"/>
            </a:endParaRPr>
          </a:p>
          <a:p>
            <a:pPr>
              <a:defRPr/>
            </a:pPr>
            <a:r>
              <a:rPr lang="en-US" dirty="0">
                <a:latin typeface="+mn-lt"/>
                <a:cs typeface="+mn-cs"/>
              </a:rPr>
              <a:t> Leader must know how the system works, know when reports are due and have a rating philosophy</a:t>
            </a:r>
          </a:p>
          <a:p>
            <a:pPr>
              <a:defRPr/>
            </a:pPr>
            <a:endParaRPr lang="en-US" dirty="0">
              <a:latin typeface="+mn-lt"/>
              <a:cs typeface="+mn-cs"/>
            </a:endParaRPr>
          </a:p>
          <a:p>
            <a:pPr>
              <a:defRPr/>
            </a:pPr>
            <a:r>
              <a:rPr lang="en-US" dirty="0">
                <a:latin typeface="+mn-lt"/>
                <a:cs typeface="+mn-cs"/>
              </a:rPr>
              <a:t>NARRATIVES - </a:t>
            </a:r>
            <a:r>
              <a:rPr lang="en-US" u="sng" dirty="0">
                <a:latin typeface="+mn-lt"/>
                <a:cs typeface="+mn-cs"/>
              </a:rPr>
              <a:t>THEY ARE THE KEY </a:t>
            </a:r>
            <a:r>
              <a:rPr lang="en-US" dirty="0">
                <a:latin typeface="+mn-lt"/>
                <a:cs typeface="+mn-cs"/>
              </a:rPr>
              <a:t>to the system  99.008% of all Officers have at least one DA67-9 Center of Mass report and we expect use of Highly Qualified to remain consistent.</a:t>
            </a:r>
          </a:p>
          <a:p>
            <a:pPr>
              <a:defRPr/>
            </a:pPr>
            <a:endParaRPr lang="en-US" dirty="0">
              <a:latin typeface="+mn-lt"/>
              <a:cs typeface="+mn-cs"/>
            </a:endParaRPr>
          </a:p>
          <a:p>
            <a:pPr>
              <a:defRPr/>
            </a:pPr>
            <a:r>
              <a:rPr lang="en-US" dirty="0">
                <a:latin typeface="+mn-lt"/>
                <a:cs typeface="+mn-cs"/>
              </a:rPr>
              <a:t> 67-10 OERs:</a:t>
            </a:r>
          </a:p>
          <a:p>
            <a:pPr>
              <a:defRPr/>
            </a:pPr>
            <a:r>
              <a:rPr lang="en-US" dirty="0">
                <a:latin typeface="+mn-lt"/>
                <a:cs typeface="+mn-cs"/>
              </a:rPr>
              <a:t>    - “Highly Qualified” ratings will be the norm</a:t>
            </a:r>
          </a:p>
          <a:p>
            <a:pPr>
              <a:defRPr/>
            </a:pPr>
            <a:r>
              <a:rPr lang="en-US" dirty="0">
                <a:latin typeface="+mn-lt"/>
                <a:cs typeface="+mn-cs"/>
              </a:rPr>
              <a:t>    -  Small populations/immature profile  are common  in any profile system </a:t>
            </a:r>
          </a:p>
          <a:p>
            <a:pPr>
              <a:defRPr/>
            </a:pPr>
            <a:r>
              <a:rPr lang="en-US" dirty="0">
                <a:latin typeface="+mn-lt"/>
                <a:cs typeface="+mn-cs"/>
              </a:rPr>
              <a:t>    -  Label never shows down-turn in performance. 	</a:t>
            </a:r>
          </a:p>
          <a:p>
            <a:pPr>
              <a:defRPr/>
            </a:pPr>
            <a:r>
              <a:rPr lang="en-US" dirty="0">
                <a:latin typeface="+mn-lt"/>
                <a:cs typeface="+mn-cs"/>
              </a:rPr>
              <a:t> </a:t>
            </a:r>
          </a:p>
        </p:txBody>
      </p:sp>
      <p:sp>
        <p:nvSpPr>
          <p:cNvPr id="5" name="Slide Number Placeholder 4"/>
          <p:cNvSpPr>
            <a:spLocks noGrp="1"/>
          </p:cNvSpPr>
          <p:nvPr>
            <p:ph type="sldNum" sz="quarter" idx="12"/>
          </p:nvPr>
        </p:nvSpPr>
        <p:spPr/>
        <p:txBody>
          <a:bodyPr/>
          <a:lstStyle/>
          <a:p>
            <a:pPr>
              <a:defRPr/>
            </a:pPr>
            <a:fld id="{66B614D6-4F19-4D51-B840-AB44F488DDE7}"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D8A7A1-4E51-4F5D-8211-8DA55C1DEA11}" type="slidenum">
              <a:rPr lang="en-US" smtClean="0"/>
              <a:pPr>
                <a:defRPr/>
              </a:pPr>
              <a:t>38</a:t>
            </a:fld>
            <a:endParaRPr lang="en-US" dirty="0"/>
          </a:p>
        </p:txBody>
      </p:sp>
      <p:sp>
        <p:nvSpPr>
          <p:cNvPr id="47107" name="TextBox 2"/>
          <p:cNvSpPr txBox="1">
            <a:spLocks noChangeArrowheads="1"/>
          </p:cNvSpPr>
          <p:nvPr/>
        </p:nvSpPr>
        <p:spPr bwMode="auto">
          <a:xfrm>
            <a:off x="3962400" y="2743200"/>
            <a:ext cx="1196975" cy="369888"/>
          </a:xfrm>
          <a:prstGeom prst="rect">
            <a:avLst/>
          </a:prstGeom>
          <a:noFill/>
          <a:ln w="9525">
            <a:noFill/>
            <a:miter lim="800000"/>
            <a:headEnd/>
            <a:tailEnd/>
          </a:ln>
        </p:spPr>
        <p:txBody>
          <a:bodyPr wrap="none">
            <a:spAutoFit/>
          </a:bodyPr>
          <a:lstStyle/>
          <a:p>
            <a:r>
              <a:rPr lang="en-US" dirty="0"/>
              <a:t>BACK UP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1219200" y="254000"/>
            <a:ext cx="6705600" cy="6604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48131" name="Rectangle 4"/>
          <p:cNvSpPr>
            <a:spLocks noChangeArrowheads="1"/>
          </p:cNvSpPr>
          <p:nvPr/>
        </p:nvSpPr>
        <p:spPr bwMode="auto">
          <a:xfrm>
            <a:off x="1524000" y="304800"/>
            <a:ext cx="6146800" cy="458788"/>
          </a:xfrm>
          <a:prstGeom prst="rect">
            <a:avLst/>
          </a:prstGeom>
          <a:noFill/>
          <a:ln w="12700">
            <a:noFill/>
            <a:miter lim="800000"/>
            <a:headEnd/>
            <a:tailEnd/>
          </a:ln>
        </p:spPr>
        <p:txBody>
          <a:bodyPr wrap="none" lIns="90480" tIns="44446" rIns="90480" bIns="44446">
            <a:spAutoFit/>
          </a:bodyPr>
          <a:lstStyle/>
          <a:p>
            <a:r>
              <a:rPr lang="en-US" sz="2400" b="1" dirty="0"/>
              <a:t>Evaluation Entry System – Landing Page</a:t>
            </a:r>
          </a:p>
        </p:txBody>
      </p:sp>
      <p:sp>
        <p:nvSpPr>
          <p:cNvPr id="48132" name="Rectangle 6"/>
          <p:cNvSpPr>
            <a:spLocks noChangeArrowheads="1"/>
          </p:cNvSpPr>
          <p:nvPr/>
        </p:nvSpPr>
        <p:spPr bwMode="auto">
          <a:xfrm>
            <a:off x="381000" y="1066800"/>
            <a:ext cx="8224838" cy="520700"/>
          </a:xfrm>
          <a:prstGeom prst="rect">
            <a:avLst/>
          </a:prstGeom>
          <a:noFill/>
          <a:ln w="12700">
            <a:noFill/>
            <a:miter lim="800000"/>
            <a:headEnd/>
            <a:tailEnd/>
          </a:ln>
        </p:spPr>
        <p:txBody>
          <a:bodyPr lIns="90480" tIns="44446" rIns="90480" bIns="44446">
            <a:spAutoFit/>
          </a:bodyPr>
          <a:lstStyle/>
          <a:p>
            <a:pPr>
              <a:buFontTx/>
              <a:buChar char="•"/>
            </a:pPr>
            <a:r>
              <a:rPr lang="en-US" sz="1400" b="1" dirty="0">
                <a:latin typeface="Calibri" pitchFamily="34" charset="0"/>
              </a:rPr>
              <a:t>  The Evaluations Entry System consolidates AKO MyForms, Army Forms, and reporting and tracking tools and profile monitoring from  4 different locations (websites)  across the Army to one location</a:t>
            </a:r>
            <a:endParaRPr lang="en-US" sz="1400" b="1" u="sng"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F68B5B28-82F5-4393-9646-6504B1D82972}" type="slidenum">
              <a:rPr lang="en-US" smtClean="0"/>
              <a:pPr>
                <a:defRPr/>
              </a:pPr>
              <a:t>39</a:t>
            </a:fld>
            <a:endParaRPr lang="en-US" dirty="0"/>
          </a:p>
        </p:txBody>
      </p:sp>
      <p:pic>
        <p:nvPicPr>
          <p:cNvPr id="48134" name="Picture 2"/>
          <p:cNvPicPr>
            <a:picLocks noChangeAspect="1" noChangeArrowheads="1"/>
          </p:cNvPicPr>
          <p:nvPr/>
        </p:nvPicPr>
        <p:blipFill>
          <a:blip r:embed="rId3" cstate="print"/>
          <a:srcRect/>
          <a:stretch>
            <a:fillRect/>
          </a:stretch>
        </p:blipFill>
        <p:spPr bwMode="auto">
          <a:xfrm>
            <a:off x="1371600" y="1676400"/>
            <a:ext cx="6477000" cy="5019675"/>
          </a:xfrm>
          <a:prstGeom prst="rect">
            <a:avLst/>
          </a:prstGeom>
          <a:noFill/>
          <a:ln w="9525">
            <a:noFill/>
            <a:miter lim="800000"/>
            <a:headEnd/>
            <a:tailEnd/>
          </a:ln>
        </p:spPr>
      </p:pic>
      <p:sp>
        <p:nvSpPr>
          <p:cNvPr id="7" name="TextBox 6"/>
          <p:cNvSpPr txBox="1"/>
          <p:nvPr/>
        </p:nvSpPr>
        <p:spPr>
          <a:xfrm>
            <a:off x="76682" y="4953000"/>
            <a:ext cx="1294918" cy="461665"/>
          </a:xfrm>
          <a:prstGeom prst="rect">
            <a:avLst/>
          </a:prstGeom>
          <a:solidFill>
            <a:schemeClr val="accent3">
              <a:lumMod val="60000"/>
              <a:lumOff val="40000"/>
            </a:schemeClr>
          </a:solidFill>
          <a:scene3d>
            <a:camera prst="orthographicFront"/>
            <a:lightRig rig="threePt" dir="t"/>
          </a:scene3d>
          <a:sp3d>
            <a:bevelT/>
          </a:sp3d>
        </p:spPr>
        <p:txBody>
          <a:bodyPr>
            <a:spAutoFit/>
          </a:bodyPr>
          <a:lstStyle/>
          <a:p>
            <a:pPr>
              <a:defRPr/>
            </a:pPr>
            <a:r>
              <a:rPr lang="en-US" sz="1200" b="1" dirty="0">
                <a:latin typeface="Arial" pitchFamily="34" charset="0"/>
                <a:cs typeface="+mn-cs"/>
              </a:rPr>
              <a:t>Doctrine &amp; </a:t>
            </a:r>
          </a:p>
          <a:p>
            <a:pPr>
              <a:defRPr/>
            </a:pPr>
            <a:r>
              <a:rPr lang="en-US" sz="1200" b="1" dirty="0">
                <a:latin typeface="Arial" pitchFamily="34" charset="0"/>
                <a:cs typeface="+mn-cs"/>
              </a:rPr>
              <a:t>Regulations</a:t>
            </a:r>
          </a:p>
        </p:txBody>
      </p:sp>
      <p:sp>
        <p:nvSpPr>
          <p:cNvPr id="8" name="TextBox 7"/>
          <p:cNvSpPr txBox="1"/>
          <p:nvPr/>
        </p:nvSpPr>
        <p:spPr>
          <a:xfrm>
            <a:off x="152400" y="3200400"/>
            <a:ext cx="1170513" cy="276999"/>
          </a:xfrm>
          <a:prstGeom prst="rect">
            <a:avLst/>
          </a:prstGeom>
          <a:solidFill>
            <a:schemeClr val="accent3">
              <a:lumMod val="60000"/>
              <a:lumOff val="40000"/>
            </a:schemeClr>
          </a:solidFill>
          <a:scene3d>
            <a:camera prst="orthographicFront"/>
            <a:lightRig rig="threePt" dir="t"/>
          </a:scene3d>
          <a:sp3d>
            <a:bevelT/>
          </a:sp3d>
        </p:spPr>
        <p:txBody>
          <a:bodyPr wrap="none">
            <a:spAutoFit/>
          </a:bodyPr>
          <a:lstStyle/>
          <a:p>
            <a:pPr>
              <a:defRPr/>
            </a:pPr>
            <a:r>
              <a:rPr lang="en-US" sz="1200" b="1" dirty="0">
                <a:latin typeface="Arial" pitchFamily="34" charset="0"/>
                <a:cs typeface="+mn-cs"/>
              </a:rPr>
              <a:t>Support links</a:t>
            </a:r>
          </a:p>
        </p:txBody>
      </p:sp>
      <p:sp>
        <p:nvSpPr>
          <p:cNvPr id="9" name="TextBox 8"/>
          <p:cNvSpPr txBox="1"/>
          <p:nvPr/>
        </p:nvSpPr>
        <p:spPr>
          <a:xfrm>
            <a:off x="7644012" y="3048000"/>
            <a:ext cx="1423788" cy="461665"/>
          </a:xfrm>
          <a:prstGeom prst="rect">
            <a:avLst/>
          </a:prstGeom>
          <a:solidFill>
            <a:schemeClr val="accent3">
              <a:lumMod val="60000"/>
              <a:lumOff val="40000"/>
            </a:schemeClr>
          </a:solidFill>
          <a:scene3d>
            <a:camera prst="orthographicFront"/>
            <a:lightRig rig="threePt" dir="t"/>
          </a:scene3d>
          <a:sp3d>
            <a:bevelT/>
          </a:sp3d>
        </p:spPr>
        <p:txBody>
          <a:bodyPr wrap="none">
            <a:spAutoFit/>
          </a:bodyPr>
          <a:lstStyle/>
          <a:p>
            <a:pPr>
              <a:defRPr/>
            </a:pPr>
            <a:r>
              <a:rPr lang="en-US" sz="1200" b="1" dirty="0">
                <a:latin typeface="Arial" pitchFamily="34" charset="0"/>
                <a:cs typeface="+mn-cs"/>
              </a:rPr>
              <a:t>10 most current  </a:t>
            </a:r>
          </a:p>
          <a:p>
            <a:pPr>
              <a:defRPr/>
            </a:pPr>
            <a:r>
              <a:rPr lang="en-US" sz="1200" b="1" dirty="0">
                <a:latin typeface="Arial" pitchFamily="34" charset="0"/>
                <a:cs typeface="+mn-cs"/>
              </a:rPr>
              <a:t>Evaluations</a:t>
            </a:r>
          </a:p>
        </p:txBody>
      </p:sp>
      <p:sp>
        <p:nvSpPr>
          <p:cNvPr id="10" name="TextBox 9"/>
          <p:cNvSpPr txBox="1"/>
          <p:nvPr/>
        </p:nvSpPr>
        <p:spPr>
          <a:xfrm>
            <a:off x="7635998" y="5105400"/>
            <a:ext cx="1431802" cy="461665"/>
          </a:xfrm>
          <a:prstGeom prst="rect">
            <a:avLst/>
          </a:prstGeom>
          <a:solidFill>
            <a:schemeClr val="accent3">
              <a:lumMod val="60000"/>
              <a:lumOff val="40000"/>
            </a:schemeClr>
          </a:solidFill>
          <a:scene3d>
            <a:camera prst="orthographicFront"/>
            <a:lightRig rig="threePt" dir="t"/>
          </a:scene3d>
          <a:sp3d>
            <a:bevelT/>
          </a:sp3d>
        </p:spPr>
        <p:txBody>
          <a:bodyPr wrap="none">
            <a:spAutoFit/>
          </a:bodyPr>
          <a:lstStyle/>
          <a:p>
            <a:pPr>
              <a:defRPr/>
            </a:pPr>
            <a:r>
              <a:rPr lang="en-US" sz="1200" b="1" dirty="0">
                <a:latin typeface="Arial" pitchFamily="34" charset="0"/>
                <a:cs typeface="+mn-cs"/>
              </a:rPr>
              <a:t>10 most current </a:t>
            </a:r>
          </a:p>
          <a:p>
            <a:pPr>
              <a:defRPr/>
            </a:pPr>
            <a:r>
              <a:rPr lang="en-US" sz="1200" b="1" dirty="0">
                <a:latin typeface="Arial" pitchFamily="34" charset="0"/>
                <a:cs typeface="+mn-cs"/>
              </a:rPr>
              <a:t>Support Forms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
          <p:cNvGrpSpPr>
            <a:grpSpLocks/>
          </p:cNvGrpSpPr>
          <p:nvPr/>
        </p:nvGrpSpPr>
        <p:grpSpPr bwMode="auto">
          <a:xfrm>
            <a:off x="-219075" y="5797550"/>
            <a:ext cx="9563100" cy="466725"/>
            <a:chOff x="-219853" y="6433589"/>
            <a:chExt cx="9563878" cy="467043"/>
          </a:xfrm>
        </p:grpSpPr>
        <p:sp>
          <p:nvSpPr>
            <p:cNvPr id="341064" name="Rectangle 72"/>
            <p:cNvSpPr>
              <a:spLocks noChangeArrowheads="1"/>
            </p:cNvSpPr>
            <p:nvPr/>
          </p:nvSpPr>
          <p:spPr bwMode="auto">
            <a:xfrm>
              <a:off x="261199" y="6433589"/>
              <a:ext cx="8649404" cy="467043"/>
            </a:xfrm>
            <a:prstGeom prst="rect">
              <a:avLst/>
            </a:prstGeom>
            <a:solidFill>
              <a:srgbClr val="FFFF99"/>
            </a:solidFill>
            <a:ln w="12700">
              <a:solidFill>
                <a:schemeClr val="bg1"/>
              </a:solidFill>
              <a:miter lim="800000"/>
              <a:headEnd/>
              <a:tailEnd/>
            </a:ln>
            <a:effectLst>
              <a:outerShdw dist="71842" dir="2700000" algn="ctr" rotWithShape="0">
                <a:srgbClr val="996633"/>
              </a:outerShdw>
            </a:effectLst>
          </p:spPr>
          <p:txBody>
            <a:bodyPr lIns="90488" tIns="44450" rIns="90488" bIns="44450" anchor="ctr">
              <a:spAutoFit/>
            </a:bodyPr>
            <a:lstStyle/>
            <a:p>
              <a:pPr fontAlgn="auto">
                <a:spcBef>
                  <a:spcPts val="0"/>
                </a:spcBef>
                <a:spcAft>
                  <a:spcPts val="0"/>
                </a:spcAft>
                <a:defRPr/>
              </a:pPr>
              <a:endParaRPr lang="en-US" dirty="0">
                <a:latin typeface="+mn-lt"/>
                <a:cs typeface="+mn-cs"/>
              </a:endParaRPr>
            </a:p>
          </p:txBody>
        </p:sp>
        <p:sp>
          <p:nvSpPr>
            <p:cNvPr id="12298" name="Rectangle 71"/>
            <p:cNvSpPr>
              <a:spLocks noChangeArrowheads="1"/>
            </p:cNvSpPr>
            <p:nvPr/>
          </p:nvSpPr>
          <p:spPr bwMode="auto">
            <a:xfrm>
              <a:off x="-219853" y="6522011"/>
              <a:ext cx="9563878" cy="335989"/>
            </a:xfrm>
            <a:prstGeom prst="rect">
              <a:avLst/>
            </a:prstGeom>
            <a:noFill/>
            <a:ln w="12700">
              <a:noFill/>
              <a:miter lim="800000"/>
              <a:headEnd/>
              <a:tailEnd/>
            </a:ln>
          </p:spPr>
          <p:txBody>
            <a:bodyPr lIns="90488" tIns="44450" rIns="90488" bIns="44450">
              <a:spAutoFit/>
            </a:bodyPr>
            <a:lstStyle/>
            <a:p>
              <a:pPr algn="ctr"/>
              <a:r>
                <a:rPr lang="en-US" sz="1600" dirty="0"/>
                <a:t>“The eval is as important to the Army for the behavior it causes as for that which it measures.”</a:t>
              </a:r>
            </a:p>
          </p:txBody>
        </p:sp>
      </p:grpSp>
      <p:sp>
        <p:nvSpPr>
          <p:cNvPr id="13" name="Rectangle 3"/>
          <p:cNvSpPr>
            <a:spLocks noChangeArrowheads="1"/>
          </p:cNvSpPr>
          <p:nvPr/>
        </p:nvSpPr>
        <p:spPr bwMode="auto">
          <a:xfrm>
            <a:off x="915988" y="136525"/>
            <a:ext cx="7292975" cy="515938"/>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2292" name="Rectangle 3"/>
          <p:cNvSpPr>
            <a:spLocks noChangeArrowheads="1"/>
          </p:cNvSpPr>
          <p:nvPr/>
        </p:nvSpPr>
        <p:spPr bwMode="auto">
          <a:xfrm>
            <a:off x="939800" y="130175"/>
            <a:ext cx="7270750" cy="515938"/>
          </a:xfrm>
          <a:prstGeom prst="rect">
            <a:avLst/>
          </a:prstGeom>
          <a:noFill/>
          <a:ln w="12700">
            <a:noFill/>
            <a:miter lim="800000"/>
            <a:headEnd/>
            <a:tailEnd/>
          </a:ln>
        </p:spPr>
        <p:txBody>
          <a:bodyPr lIns="90488" tIns="44450" rIns="90488" bIns="44450">
            <a:spAutoFit/>
          </a:bodyPr>
          <a:lstStyle/>
          <a:p>
            <a:pPr algn="ctr">
              <a:spcBef>
                <a:spcPct val="50000"/>
              </a:spcBef>
            </a:pPr>
            <a:r>
              <a:rPr lang="en-US" sz="2800" b="1" dirty="0"/>
              <a:t>Evaluation System Principles </a:t>
            </a:r>
          </a:p>
        </p:txBody>
      </p:sp>
      <p:sp>
        <p:nvSpPr>
          <p:cNvPr id="12293" name="Rectangle 4"/>
          <p:cNvSpPr>
            <a:spLocks noChangeArrowheads="1"/>
          </p:cNvSpPr>
          <p:nvPr/>
        </p:nvSpPr>
        <p:spPr bwMode="auto">
          <a:xfrm>
            <a:off x="323850" y="914400"/>
            <a:ext cx="4398963" cy="1487488"/>
          </a:xfrm>
          <a:prstGeom prst="rect">
            <a:avLst/>
          </a:prstGeom>
          <a:noFill/>
          <a:ln w="12700">
            <a:noFill/>
            <a:miter lim="800000"/>
            <a:headEnd/>
            <a:tailEnd/>
          </a:ln>
        </p:spPr>
        <p:txBody>
          <a:bodyPr lIns="90488" tIns="44450" rIns="90488" bIns="44450">
            <a:spAutoFit/>
          </a:bodyPr>
          <a:lstStyle/>
          <a:p>
            <a:pPr>
              <a:lnSpc>
                <a:spcPct val="70000"/>
              </a:lnSpc>
              <a:spcBef>
                <a:spcPct val="50000"/>
              </a:spcBef>
            </a:pPr>
            <a:r>
              <a:rPr lang="en-US" sz="2000" u="sng" dirty="0"/>
              <a:t>Secondary effects of Eval System:</a:t>
            </a:r>
            <a:endParaRPr lang="en-US" sz="2000" dirty="0"/>
          </a:p>
          <a:p>
            <a:pPr>
              <a:lnSpc>
                <a:spcPct val="70000"/>
              </a:lnSpc>
              <a:spcBef>
                <a:spcPct val="50000"/>
              </a:spcBef>
              <a:buFontTx/>
              <a:buChar char="•"/>
            </a:pPr>
            <a:r>
              <a:rPr lang="en-US" sz="1600" dirty="0"/>
              <a:t> Maintain discipline</a:t>
            </a:r>
          </a:p>
          <a:p>
            <a:pPr>
              <a:lnSpc>
                <a:spcPct val="70000"/>
              </a:lnSpc>
              <a:spcBef>
                <a:spcPct val="50000"/>
              </a:spcBef>
              <a:buFontTx/>
              <a:buChar char="•"/>
            </a:pPr>
            <a:r>
              <a:rPr lang="en-US" sz="1600" dirty="0"/>
              <a:t> Promote leader development/professionalism by linking performance to missions and doctrine (assessed by field leaders)</a:t>
            </a:r>
            <a:endParaRPr lang="en-US" sz="800" dirty="0"/>
          </a:p>
          <a:p>
            <a:pPr>
              <a:buFontTx/>
              <a:buChar char="•"/>
            </a:pPr>
            <a:r>
              <a:rPr lang="en-US" sz="1600" dirty="0"/>
              <a:t> Provide feedback to rated individuals</a:t>
            </a:r>
            <a:endParaRPr lang="en-US" sz="2000" dirty="0"/>
          </a:p>
        </p:txBody>
      </p:sp>
      <p:sp>
        <p:nvSpPr>
          <p:cNvPr id="3078" name="Rectangle 5"/>
          <p:cNvSpPr>
            <a:spLocks noChangeArrowheads="1"/>
          </p:cNvSpPr>
          <p:nvPr/>
        </p:nvSpPr>
        <p:spPr bwMode="auto">
          <a:xfrm>
            <a:off x="304800" y="2971800"/>
            <a:ext cx="4365625" cy="2559050"/>
          </a:xfrm>
          <a:prstGeom prst="rect">
            <a:avLst/>
          </a:prstGeom>
          <a:noFill/>
          <a:ln w="9525" algn="ctr">
            <a:noFill/>
            <a:miter lim="800000"/>
            <a:headEnd/>
            <a:tailEnd/>
          </a:ln>
          <a:effectLst/>
        </p:spPr>
        <p:txBody>
          <a:bodyPr lIns="90488" tIns="44450" rIns="90488" bIns="44450">
            <a:spAutoFit/>
          </a:bodyPr>
          <a:lstStyle/>
          <a:p>
            <a:pPr fontAlgn="auto">
              <a:lnSpc>
                <a:spcPct val="50000"/>
              </a:lnSpc>
              <a:spcBef>
                <a:spcPct val="50000"/>
              </a:spcBef>
              <a:spcAft>
                <a:spcPts val="0"/>
              </a:spcAft>
              <a:defRPr/>
            </a:pPr>
            <a:endParaRPr lang="en-US" sz="100" u="sng" dirty="0">
              <a:effectLst>
                <a:outerShdw blurRad="38100" dist="38100" dir="2700000" algn="tl">
                  <a:srgbClr val="000000">
                    <a:alpha val="43137"/>
                  </a:srgbClr>
                </a:outerShdw>
              </a:effectLst>
              <a:latin typeface="Arial" pitchFamily="34" charset="0"/>
              <a:cs typeface="+mn-cs"/>
            </a:endParaRPr>
          </a:p>
          <a:p>
            <a:pPr fontAlgn="auto">
              <a:lnSpc>
                <a:spcPct val="50000"/>
              </a:lnSpc>
              <a:spcBef>
                <a:spcPct val="50000"/>
              </a:spcBef>
              <a:spcAft>
                <a:spcPts val="0"/>
              </a:spcAft>
              <a:defRPr/>
            </a:pPr>
            <a:r>
              <a:rPr lang="en-US" sz="1600" u="sng" dirty="0">
                <a:latin typeface="Arial" pitchFamily="34" charset="0"/>
                <a:cs typeface="+mn-cs"/>
              </a:rPr>
              <a:t>Rating Roles:</a:t>
            </a:r>
            <a:endParaRPr lang="en-US" sz="1600" dirty="0">
              <a:latin typeface="Arial" pitchFamily="34" charset="0"/>
              <a:cs typeface="+mn-cs"/>
            </a:endParaRPr>
          </a:p>
          <a:p>
            <a:pPr fontAlgn="auto">
              <a:spcBef>
                <a:spcPts val="0"/>
              </a:spcBef>
              <a:spcAft>
                <a:spcPts val="0"/>
              </a:spcAft>
              <a:buFontTx/>
              <a:buChar char="•"/>
              <a:defRPr/>
            </a:pPr>
            <a:r>
              <a:rPr lang="en-US" sz="1600" dirty="0">
                <a:latin typeface="Arial" pitchFamily="34" charset="0"/>
                <a:cs typeface="+mn-cs"/>
              </a:rPr>
              <a:t> RATER – Performance &amp; Counseling</a:t>
            </a:r>
          </a:p>
          <a:p>
            <a:pPr lvl="1" fontAlgn="auto">
              <a:spcBef>
                <a:spcPts val="0"/>
              </a:spcBef>
              <a:spcAft>
                <a:spcPts val="0"/>
              </a:spcAft>
              <a:buFontTx/>
              <a:buChar char="•"/>
              <a:defRPr/>
            </a:pPr>
            <a:r>
              <a:rPr lang="en-US" sz="1600" dirty="0">
                <a:latin typeface="Arial" pitchFamily="34" charset="0"/>
                <a:cs typeface="+mn-cs"/>
              </a:rPr>
              <a:t> Met Standards? Yes / No</a:t>
            </a:r>
          </a:p>
          <a:p>
            <a:pPr lvl="1" fontAlgn="auto">
              <a:spcBef>
                <a:spcPts val="0"/>
              </a:spcBef>
              <a:spcAft>
                <a:spcPts val="0"/>
              </a:spcAft>
              <a:buFontTx/>
              <a:buChar char="•"/>
              <a:defRPr/>
            </a:pPr>
            <a:r>
              <a:rPr lang="en-US" sz="1600" dirty="0">
                <a:latin typeface="Arial" pitchFamily="34" charset="0"/>
                <a:cs typeface="+mn-cs"/>
              </a:rPr>
              <a:t> Narrow, more specific </a:t>
            </a:r>
          </a:p>
          <a:p>
            <a:pPr fontAlgn="auto">
              <a:spcBef>
                <a:spcPts val="0"/>
              </a:spcBef>
              <a:spcAft>
                <a:spcPts val="0"/>
              </a:spcAft>
              <a:buFontTx/>
              <a:buChar char="•"/>
              <a:defRPr/>
            </a:pPr>
            <a:r>
              <a:rPr lang="en-US" sz="1600" dirty="0">
                <a:latin typeface="Arial" pitchFamily="34" charset="0"/>
                <a:cs typeface="+mn-cs"/>
              </a:rPr>
              <a:t> SENIOR RATER – Potential &amp; Mentorship</a:t>
            </a:r>
          </a:p>
          <a:p>
            <a:pPr lvl="1" fontAlgn="auto">
              <a:spcBef>
                <a:spcPts val="0"/>
              </a:spcBef>
              <a:spcAft>
                <a:spcPts val="0"/>
              </a:spcAft>
              <a:buFontTx/>
              <a:buChar char="–"/>
              <a:defRPr/>
            </a:pPr>
            <a:r>
              <a:rPr lang="en-US" sz="1600" dirty="0">
                <a:latin typeface="Arial" pitchFamily="34" charset="0"/>
                <a:cs typeface="+mn-cs"/>
              </a:rPr>
              <a:t>  Capstone evaluation, spread of quality </a:t>
            </a:r>
          </a:p>
          <a:p>
            <a:pPr lvl="1" fontAlgn="auto">
              <a:spcBef>
                <a:spcPts val="0"/>
              </a:spcBef>
              <a:spcAft>
                <a:spcPts val="0"/>
              </a:spcAft>
              <a:buFontTx/>
              <a:buChar char="–"/>
              <a:defRPr/>
            </a:pPr>
            <a:r>
              <a:rPr lang="en-US" sz="1600" dirty="0">
                <a:latin typeface="Arial" pitchFamily="34" charset="0"/>
                <a:cs typeface="+mn-cs"/>
              </a:rPr>
              <a:t>  Broader, more general </a:t>
            </a:r>
          </a:p>
          <a:p>
            <a:pPr fontAlgn="auto">
              <a:spcBef>
                <a:spcPts val="0"/>
              </a:spcBef>
              <a:spcAft>
                <a:spcPts val="0"/>
              </a:spcAft>
              <a:buFontTx/>
              <a:buChar char="•"/>
              <a:defRPr/>
            </a:pPr>
            <a:r>
              <a:rPr lang="en-US" sz="1600" dirty="0">
                <a:latin typeface="Arial" pitchFamily="34" charset="0"/>
                <a:cs typeface="+mn-cs"/>
              </a:rPr>
              <a:t> REVIEWER – adherence to policy &amp; intent</a:t>
            </a:r>
          </a:p>
          <a:p>
            <a:pPr lvl="1" fontAlgn="auto">
              <a:spcBef>
                <a:spcPts val="0"/>
              </a:spcBef>
              <a:spcAft>
                <a:spcPts val="0"/>
              </a:spcAft>
              <a:buFont typeface="Arial" charset="0"/>
              <a:buChar char="–"/>
              <a:defRPr/>
            </a:pPr>
            <a:r>
              <a:rPr lang="en-US" sz="1600" dirty="0">
                <a:latin typeface="Arial" pitchFamily="34" charset="0"/>
                <a:cs typeface="+mn-cs"/>
              </a:rPr>
              <a:t>  On OER:  When required</a:t>
            </a:r>
          </a:p>
          <a:p>
            <a:pPr lvl="1" fontAlgn="auto">
              <a:spcBef>
                <a:spcPts val="0"/>
              </a:spcBef>
              <a:spcAft>
                <a:spcPts val="0"/>
              </a:spcAft>
              <a:buFont typeface="Arial" charset="0"/>
              <a:buChar char="–"/>
              <a:defRPr/>
            </a:pPr>
            <a:r>
              <a:rPr lang="en-US" sz="1600" dirty="0">
                <a:latin typeface="Arial" pitchFamily="34" charset="0"/>
                <a:cs typeface="+mn-cs"/>
              </a:rPr>
              <a:t>  On NCOER:  Separate individual</a:t>
            </a:r>
          </a:p>
        </p:txBody>
      </p:sp>
      <p:sp>
        <p:nvSpPr>
          <p:cNvPr id="12295" name="TextBox 8"/>
          <p:cNvSpPr txBox="1">
            <a:spLocks noChangeArrowheads="1"/>
          </p:cNvSpPr>
          <p:nvPr/>
        </p:nvSpPr>
        <p:spPr bwMode="auto">
          <a:xfrm>
            <a:off x="4935538" y="838200"/>
            <a:ext cx="4208462" cy="2370138"/>
          </a:xfrm>
          <a:prstGeom prst="rect">
            <a:avLst/>
          </a:prstGeom>
          <a:noFill/>
          <a:ln w="9525">
            <a:noFill/>
            <a:miter lim="800000"/>
            <a:headEnd/>
            <a:tailEnd/>
          </a:ln>
        </p:spPr>
        <p:txBody>
          <a:bodyPr>
            <a:spAutoFit/>
          </a:bodyPr>
          <a:lstStyle/>
          <a:p>
            <a:r>
              <a:rPr lang="en-US" sz="2000" u="sng" dirty="0"/>
              <a:t>The System’s Components:</a:t>
            </a:r>
            <a:endParaRPr lang="en-US" sz="1600" u="sng" dirty="0"/>
          </a:p>
          <a:p>
            <a:r>
              <a:rPr lang="en-US" sz="1600" dirty="0"/>
              <a:t>     (as approved by CSA/SECARMY)</a:t>
            </a:r>
          </a:p>
          <a:p>
            <a:pPr>
              <a:buFontTx/>
              <a:buChar char="•"/>
            </a:pPr>
            <a:r>
              <a:rPr lang="en-US" sz="1600" dirty="0"/>
              <a:t> Rating relationship that exists between</a:t>
            </a:r>
          </a:p>
          <a:p>
            <a:r>
              <a:rPr lang="en-US" sz="1600" dirty="0"/>
              <a:t>  Rater and Rated Soldier (w/oversight by</a:t>
            </a:r>
          </a:p>
          <a:p>
            <a:r>
              <a:rPr lang="en-US" sz="1600" dirty="0"/>
              <a:t>  Senior Rater)</a:t>
            </a:r>
          </a:p>
          <a:p>
            <a:pPr>
              <a:buFontTx/>
              <a:buChar char="•"/>
            </a:pPr>
            <a:r>
              <a:rPr lang="en-US" sz="1600" dirty="0"/>
              <a:t> Counseling documented on support and</a:t>
            </a:r>
          </a:p>
          <a:p>
            <a:r>
              <a:rPr lang="en-US" sz="1600" dirty="0"/>
              <a:t>  counseling forms.</a:t>
            </a:r>
          </a:p>
          <a:p>
            <a:pPr>
              <a:buFontTx/>
              <a:buChar char="•"/>
            </a:pPr>
            <a:r>
              <a:rPr lang="en-US" sz="1600" dirty="0"/>
              <a:t> Final assessment documented on </a:t>
            </a:r>
          </a:p>
          <a:p>
            <a:r>
              <a:rPr lang="en-US" sz="1600" dirty="0"/>
              <a:t>  evaluation form.</a:t>
            </a:r>
          </a:p>
        </p:txBody>
      </p:sp>
      <p:grpSp>
        <p:nvGrpSpPr>
          <p:cNvPr id="3" name="Group 14"/>
          <p:cNvGrpSpPr/>
          <p:nvPr/>
        </p:nvGrpSpPr>
        <p:grpSpPr>
          <a:xfrm>
            <a:off x="4953000" y="3429000"/>
            <a:ext cx="3416300" cy="1877437"/>
            <a:chOff x="5486400" y="3359150"/>
            <a:chExt cx="3416300" cy="1877437"/>
          </a:xfrm>
          <a:blipFill>
            <a:blip r:embed="rId3"/>
            <a:tile tx="0" ty="0" sx="100000" sy="100000" flip="none" algn="tl"/>
          </a:blipFill>
        </p:grpSpPr>
        <p:sp>
          <p:nvSpPr>
            <p:cNvPr id="10248" name="TextBox 11"/>
            <p:cNvSpPr txBox="1">
              <a:spLocks noChangeArrowheads="1"/>
            </p:cNvSpPr>
            <p:nvPr/>
          </p:nvSpPr>
          <p:spPr bwMode="auto">
            <a:xfrm>
              <a:off x="5745163" y="3359150"/>
              <a:ext cx="3157537" cy="1877437"/>
            </a:xfrm>
            <a:prstGeom prst="rect">
              <a:avLst/>
            </a:prstGeom>
            <a:solidFill>
              <a:schemeClr val="accent6">
                <a:lumMod val="20000"/>
                <a:lumOff val="80000"/>
              </a:schemeClr>
            </a:solidFill>
            <a:ln w="38100">
              <a:solidFill>
                <a:srgbClr val="005400"/>
              </a:solidFill>
              <a:miter lim="800000"/>
              <a:headEnd/>
              <a:tailEnd/>
            </a:ln>
          </p:spPr>
          <p:txBody>
            <a:bodyPr>
              <a:spAutoFit/>
            </a:bodyPr>
            <a:lstStyle/>
            <a:p>
              <a:pPr algn="ctr">
                <a:defRPr/>
              </a:pPr>
              <a:r>
                <a:rPr lang="en-US" sz="1600" b="1" i="1" dirty="0">
                  <a:latin typeface="Arial" pitchFamily="34" charset="0"/>
                  <a:cs typeface="+mn-cs"/>
                </a:rPr>
                <a:t>Critical Point:</a:t>
              </a:r>
            </a:p>
            <a:p>
              <a:pPr algn="ctr">
                <a:defRPr/>
              </a:pPr>
              <a:r>
                <a:rPr lang="en-US" sz="1600" i="1" dirty="0">
                  <a:latin typeface="Arial" pitchFamily="34" charset="0"/>
                  <a:cs typeface="+mn-cs"/>
                </a:rPr>
                <a:t>Separating Rater and Senior Rater &amp; keeping supervisors at lowest levels have been keys to success</a:t>
              </a:r>
              <a:r>
                <a:rPr lang="en-US" sz="2000" i="1" dirty="0">
                  <a:latin typeface="Arial" pitchFamily="34" charset="0"/>
                  <a:cs typeface="+mn-cs"/>
                </a:rPr>
                <a:t> </a:t>
              </a:r>
              <a:r>
                <a:rPr lang="en-US" sz="1600" i="1" dirty="0">
                  <a:latin typeface="Arial" pitchFamily="34" charset="0"/>
                  <a:cs typeface="+mn-cs"/>
                </a:rPr>
                <a:t>for over 32 years (since introduction of DA Form 67-8 and 2166-9)</a:t>
              </a:r>
            </a:p>
          </p:txBody>
        </p:sp>
        <p:sp>
          <p:nvSpPr>
            <p:cNvPr id="10249" name="AutoShape 12"/>
            <p:cNvSpPr>
              <a:spLocks noChangeArrowheads="1"/>
            </p:cNvSpPr>
            <p:nvPr/>
          </p:nvSpPr>
          <p:spPr bwMode="auto">
            <a:xfrm flipH="1">
              <a:off x="5486400" y="3581400"/>
              <a:ext cx="215900" cy="1393825"/>
            </a:xfrm>
            <a:prstGeom prst="homePlate">
              <a:avLst>
                <a:gd name="adj" fmla="val 100000"/>
              </a:avLst>
            </a:prstGeom>
            <a:solidFill>
              <a:schemeClr val="accent6">
                <a:lumMod val="40000"/>
                <a:lumOff val="60000"/>
              </a:schemeClr>
            </a:solidFill>
            <a:ln w="12700">
              <a:solidFill>
                <a:schemeClr val="tx1"/>
              </a:solidFill>
              <a:miter lim="800000"/>
              <a:headEnd/>
              <a:tailEnd/>
            </a:ln>
          </p:spPr>
          <p:txBody>
            <a:bodyPr wrap="none" anchor="ctr"/>
            <a:lstStyle/>
            <a:p>
              <a:pPr>
                <a:defRPr/>
              </a:pPr>
              <a:endParaRPr lang="en-US" dirty="0">
                <a:latin typeface="Calibri" pitchFamily="34" charset="0"/>
                <a:cs typeface="+mn-cs"/>
              </a:endParaRP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E62C7E-9DA4-4553-8CCB-2A51E2D38CAC}" type="slidenum">
              <a:rPr lang="en-US" smtClean="0"/>
              <a:pPr>
                <a:defRPr/>
              </a:pPr>
              <a:t>40</a:t>
            </a:fld>
            <a:endParaRPr lang="en-US" dirty="0"/>
          </a:p>
        </p:txBody>
      </p:sp>
      <p:pic>
        <p:nvPicPr>
          <p:cNvPr id="49155" name="Picture 2"/>
          <p:cNvPicPr>
            <a:picLocks noChangeAspect="1" noChangeArrowheads="1"/>
          </p:cNvPicPr>
          <p:nvPr/>
        </p:nvPicPr>
        <p:blipFill>
          <a:blip r:embed="rId2" cstate="print"/>
          <a:srcRect/>
          <a:stretch>
            <a:fillRect/>
          </a:stretch>
        </p:blipFill>
        <p:spPr bwMode="auto">
          <a:xfrm>
            <a:off x="2243138" y="2000250"/>
            <a:ext cx="4191000" cy="4010025"/>
          </a:xfrm>
          <a:prstGeom prst="rect">
            <a:avLst/>
          </a:prstGeom>
          <a:noFill/>
          <a:ln w="9525">
            <a:noFill/>
            <a:miter lim="800000"/>
            <a:headEnd/>
            <a:tailEnd/>
          </a:ln>
        </p:spPr>
      </p:pic>
      <p:sp>
        <p:nvSpPr>
          <p:cNvPr id="4" name="TextBox 3"/>
          <p:cNvSpPr txBox="1"/>
          <p:nvPr/>
        </p:nvSpPr>
        <p:spPr>
          <a:xfrm>
            <a:off x="6358596" y="5124271"/>
            <a:ext cx="2667000" cy="1200329"/>
          </a:xfrm>
          <a:prstGeom prst="rect">
            <a:avLst/>
          </a:prstGeom>
          <a:solidFill>
            <a:schemeClr val="accent3">
              <a:lumMod val="60000"/>
              <a:lumOff val="40000"/>
            </a:schemeClr>
          </a:solidFill>
          <a:scene3d>
            <a:camera prst="orthographicFront"/>
            <a:lightRig rig="threePt" dir="t"/>
          </a:scene3d>
          <a:sp3d>
            <a:bevelT/>
          </a:sp3d>
        </p:spPr>
        <p:txBody>
          <a:bodyPr>
            <a:spAutoFit/>
          </a:bodyPr>
          <a:lstStyle/>
          <a:p>
            <a:pPr>
              <a:defRPr/>
            </a:pPr>
            <a:r>
              <a:rPr lang="en-US" sz="1200" b="1" dirty="0">
                <a:latin typeface="Arial" pitchFamily="34" charset="0"/>
                <a:cs typeface="+mn-cs"/>
              </a:rPr>
              <a:t>Allows Senior Rater or Rater to add Delegates </a:t>
            </a:r>
            <a:r>
              <a:rPr lang="en-US" sz="1200" b="1" u="sng" dirty="0">
                <a:latin typeface="Arial" pitchFamily="34" charset="0"/>
                <a:cs typeface="+mn-cs"/>
              </a:rPr>
              <a:t>who can draft, edit and submit reports on your behalf</a:t>
            </a:r>
          </a:p>
          <a:p>
            <a:pPr>
              <a:defRPr/>
            </a:pPr>
            <a:endParaRPr lang="en-US" sz="1200" b="1" dirty="0">
              <a:latin typeface="Arial" pitchFamily="34" charset="0"/>
              <a:cs typeface="+mn-cs"/>
            </a:endParaRPr>
          </a:p>
          <a:p>
            <a:pPr>
              <a:defRPr/>
            </a:pPr>
            <a:r>
              <a:rPr lang="en-US" sz="1200" b="1" dirty="0">
                <a:latin typeface="Arial" pitchFamily="34" charset="0"/>
                <a:cs typeface="+mn-cs"/>
              </a:rPr>
              <a:t>DELEGATES CANNOT SIGN FOR YOU</a:t>
            </a:r>
          </a:p>
        </p:txBody>
      </p:sp>
      <p:sp>
        <p:nvSpPr>
          <p:cNvPr id="5" name="TextBox 4"/>
          <p:cNvSpPr txBox="1"/>
          <p:nvPr/>
        </p:nvSpPr>
        <p:spPr>
          <a:xfrm>
            <a:off x="186396" y="3447871"/>
            <a:ext cx="1828800" cy="830997"/>
          </a:xfrm>
          <a:prstGeom prst="rect">
            <a:avLst/>
          </a:prstGeom>
          <a:solidFill>
            <a:schemeClr val="accent3">
              <a:lumMod val="60000"/>
              <a:lumOff val="40000"/>
            </a:schemeClr>
          </a:solidFill>
          <a:scene3d>
            <a:camera prst="orthographicFront"/>
            <a:lightRig rig="threePt" dir="t"/>
          </a:scene3d>
          <a:sp3d>
            <a:bevelT w="165100" prst="coolSlant"/>
          </a:sp3d>
        </p:spPr>
        <p:txBody>
          <a:bodyPr>
            <a:spAutoFit/>
          </a:bodyPr>
          <a:lstStyle/>
          <a:p>
            <a:pPr>
              <a:defRPr/>
            </a:pPr>
            <a:r>
              <a:rPr lang="en-US" sz="1200" b="1" dirty="0">
                <a:latin typeface="Arial" pitchFamily="34" charset="0"/>
                <a:cs typeface="+mn-cs"/>
              </a:rPr>
              <a:t>Shows ALL active evaluations related to you as: Rater, Senior Rater, or Delegate.</a:t>
            </a:r>
          </a:p>
        </p:txBody>
      </p:sp>
      <p:sp>
        <p:nvSpPr>
          <p:cNvPr id="6" name="TextBox 5"/>
          <p:cNvSpPr txBox="1"/>
          <p:nvPr/>
        </p:nvSpPr>
        <p:spPr>
          <a:xfrm>
            <a:off x="6358596" y="3905071"/>
            <a:ext cx="2667000" cy="1200329"/>
          </a:xfrm>
          <a:prstGeom prst="rect">
            <a:avLst/>
          </a:prstGeom>
          <a:solidFill>
            <a:schemeClr val="accent3">
              <a:lumMod val="60000"/>
              <a:lumOff val="40000"/>
            </a:schemeClr>
          </a:solidFill>
          <a:scene3d>
            <a:camera prst="orthographicFront"/>
            <a:lightRig rig="threePt" dir="t"/>
          </a:scene3d>
          <a:sp3d>
            <a:bevelT/>
          </a:sp3d>
        </p:spPr>
        <p:txBody>
          <a:bodyPr>
            <a:spAutoFit/>
          </a:bodyPr>
          <a:lstStyle/>
          <a:p>
            <a:pPr>
              <a:defRPr/>
            </a:pPr>
            <a:r>
              <a:rPr lang="en-US" sz="1200" b="1" dirty="0">
                <a:latin typeface="Arial" pitchFamily="34" charset="0"/>
                <a:cs typeface="+mn-cs"/>
              </a:rPr>
              <a:t>Shows your Rater &amp; Senior Rater Profile.</a:t>
            </a:r>
          </a:p>
          <a:p>
            <a:pPr>
              <a:defRPr/>
            </a:pPr>
            <a:endParaRPr lang="en-US" sz="1200" b="1" dirty="0">
              <a:latin typeface="Arial" pitchFamily="34" charset="0"/>
              <a:cs typeface="+mn-cs"/>
            </a:endParaRPr>
          </a:p>
          <a:p>
            <a:pPr>
              <a:defRPr/>
            </a:pPr>
            <a:r>
              <a:rPr lang="en-US" sz="1200" b="1" dirty="0">
                <a:latin typeface="Arial" pitchFamily="34" charset="0"/>
                <a:cs typeface="+mn-cs"/>
              </a:rPr>
              <a:t>* Names associated with profile will be added at a later date – similar to the DASH 2 report</a:t>
            </a:r>
          </a:p>
        </p:txBody>
      </p:sp>
      <p:sp>
        <p:nvSpPr>
          <p:cNvPr id="7" name="TextBox 6"/>
          <p:cNvSpPr txBox="1"/>
          <p:nvPr/>
        </p:nvSpPr>
        <p:spPr>
          <a:xfrm>
            <a:off x="186396" y="4362271"/>
            <a:ext cx="1828800" cy="830997"/>
          </a:xfrm>
          <a:prstGeom prst="rect">
            <a:avLst/>
          </a:prstGeom>
          <a:solidFill>
            <a:schemeClr val="accent3">
              <a:lumMod val="60000"/>
              <a:lumOff val="40000"/>
            </a:schemeClr>
          </a:solidFill>
          <a:scene3d>
            <a:camera prst="orthographicFront"/>
            <a:lightRig rig="threePt" dir="t"/>
          </a:scene3d>
          <a:sp3d>
            <a:bevelT w="165100" prst="coolSlant"/>
          </a:sp3d>
        </p:spPr>
        <p:txBody>
          <a:bodyPr>
            <a:spAutoFit/>
          </a:bodyPr>
          <a:lstStyle/>
          <a:p>
            <a:pPr>
              <a:defRPr/>
            </a:pPr>
            <a:r>
              <a:rPr lang="en-US" sz="1200" b="1" dirty="0">
                <a:latin typeface="Arial" pitchFamily="34" charset="0"/>
                <a:cs typeface="+mn-cs"/>
              </a:rPr>
              <a:t>Allows delegates to view Rater or Senior Rater profile (if delegated). </a:t>
            </a:r>
          </a:p>
        </p:txBody>
      </p:sp>
      <p:sp>
        <p:nvSpPr>
          <p:cNvPr id="8" name="TextBox 7"/>
          <p:cNvSpPr txBox="1"/>
          <p:nvPr/>
        </p:nvSpPr>
        <p:spPr>
          <a:xfrm>
            <a:off x="186396" y="5200471"/>
            <a:ext cx="1828800" cy="830997"/>
          </a:xfrm>
          <a:prstGeom prst="rect">
            <a:avLst/>
          </a:prstGeom>
          <a:solidFill>
            <a:schemeClr val="accent3">
              <a:lumMod val="60000"/>
              <a:lumOff val="40000"/>
            </a:schemeClr>
          </a:solidFill>
          <a:scene3d>
            <a:camera prst="orthographicFront"/>
            <a:lightRig rig="threePt" dir="t"/>
          </a:scene3d>
          <a:sp3d>
            <a:bevelT w="165100" prst="coolSlant"/>
          </a:sp3d>
        </p:spPr>
        <p:txBody>
          <a:bodyPr>
            <a:spAutoFit/>
          </a:bodyPr>
          <a:lstStyle/>
          <a:p>
            <a:pPr>
              <a:defRPr/>
            </a:pPr>
            <a:r>
              <a:rPr lang="en-US" sz="1200" b="1" dirty="0">
                <a:latin typeface="Arial" pitchFamily="34" charset="0"/>
                <a:cs typeface="+mn-cs"/>
              </a:rPr>
              <a:t>Allows signature removal if correction or amendment is required</a:t>
            </a:r>
          </a:p>
        </p:txBody>
      </p:sp>
      <p:sp>
        <p:nvSpPr>
          <p:cNvPr id="9" name="Rectangle 3"/>
          <p:cNvSpPr>
            <a:spLocks noChangeArrowheads="1"/>
          </p:cNvSpPr>
          <p:nvPr/>
        </p:nvSpPr>
        <p:spPr bwMode="auto">
          <a:xfrm>
            <a:off x="990600" y="177800"/>
            <a:ext cx="6705600" cy="660400"/>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cxnSp>
        <p:nvCxnSpPr>
          <p:cNvPr id="12" name="Straight Arrow Connector 11"/>
          <p:cNvCxnSpPr>
            <a:stCxn id="0" idx="1"/>
          </p:cNvCxnSpPr>
          <p:nvPr/>
        </p:nvCxnSpPr>
        <p:spPr>
          <a:xfrm flipH="1" flipV="1">
            <a:off x="5900738" y="5353050"/>
            <a:ext cx="457200" cy="371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976938" y="4591050"/>
            <a:ext cx="457200" cy="371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14538" y="5353050"/>
            <a:ext cx="381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014538" y="4667250"/>
            <a:ext cx="381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38338" y="4210050"/>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77" name="Rectangle 4"/>
          <p:cNvSpPr>
            <a:spLocks noChangeArrowheads="1"/>
          </p:cNvSpPr>
          <p:nvPr/>
        </p:nvSpPr>
        <p:spPr bwMode="auto">
          <a:xfrm>
            <a:off x="1295400" y="304800"/>
            <a:ext cx="6146800" cy="458788"/>
          </a:xfrm>
          <a:prstGeom prst="rect">
            <a:avLst/>
          </a:prstGeom>
          <a:noFill/>
          <a:ln w="12700">
            <a:noFill/>
            <a:miter lim="800000"/>
            <a:headEnd/>
            <a:tailEnd/>
          </a:ln>
        </p:spPr>
        <p:txBody>
          <a:bodyPr wrap="none" lIns="90480" tIns="44446" rIns="90480" bIns="44446">
            <a:spAutoFit/>
          </a:bodyPr>
          <a:lstStyle/>
          <a:p>
            <a:r>
              <a:rPr lang="en-US" sz="2400" b="1" dirty="0"/>
              <a:t>Evaluation Entry System – Landing Page</a:t>
            </a:r>
          </a:p>
        </p:txBody>
      </p:sp>
      <p:sp>
        <p:nvSpPr>
          <p:cNvPr id="17" name="TextBox 16"/>
          <p:cNvSpPr txBox="1"/>
          <p:nvPr/>
        </p:nvSpPr>
        <p:spPr>
          <a:xfrm>
            <a:off x="3276600" y="1219200"/>
            <a:ext cx="1711325" cy="369888"/>
          </a:xfrm>
          <a:prstGeom prst="rect">
            <a:avLst/>
          </a:prstGeom>
          <a:solidFill>
            <a:schemeClr val="accent3">
              <a:lumMod val="60000"/>
              <a:lumOff val="40000"/>
            </a:schemeClr>
          </a:solidFill>
        </p:spPr>
        <p:txBody>
          <a:bodyPr wrap="none">
            <a:spAutoFit/>
          </a:bodyPr>
          <a:lstStyle/>
          <a:p>
            <a:pPr>
              <a:defRPr/>
            </a:pPr>
            <a:r>
              <a:rPr lang="en-US" dirty="0">
                <a:latin typeface="Arial" pitchFamily="34" charset="0"/>
                <a:cs typeface="+mn-cs"/>
              </a:rPr>
              <a:t>Center Section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title" idx="4294967295"/>
          </p:nvPr>
        </p:nvSpPr>
        <p:spPr>
          <a:xfrm>
            <a:off x="685800" y="1066800"/>
            <a:ext cx="8229600" cy="1143000"/>
          </a:xfrm>
        </p:spPr>
        <p:txBody>
          <a:bodyPr/>
          <a:lstStyle/>
          <a:p>
            <a:endParaRPr lang="en-US" dirty="0" smtClean="0"/>
          </a:p>
        </p:txBody>
      </p:sp>
      <p:sp>
        <p:nvSpPr>
          <p:cNvPr id="501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50180" name="TextBox 13"/>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
        <p:nvSpPr>
          <p:cNvPr id="12" name="Title 1"/>
          <p:cNvSpPr txBox="1">
            <a:spLocks/>
          </p:cNvSpPr>
          <p:nvPr/>
        </p:nvSpPr>
        <p:spPr bwMode="auto">
          <a:xfrm>
            <a:off x="822325" y="46038"/>
            <a:ext cx="7499350" cy="411162"/>
          </a:xfrm>
          <a:prstGeom prst="rect">
            <a:avLst/>
          </a:prstGeom>
          <a:noFill/>
          <a:ln w="9525">
            <a:noFill/>
            <a:miter lim="800000"/>
            <a:headEnd/>
            <a:tailEnd/>
          </a:ln>
        </p:spPr>
        <p:txBody>
          <a:bodyPr anchor="ctr"/>
          <a:lstStyle/>
          <a:p>
            <a:pPr algn="ctr" eaLnBrk="0" hangingPunct="0">
              <a:defRPr/>
            </a:pPr>
            <a:r>
              <a:rPr lang="en-US" sz="2400" b="1" i="1" dirty="0">
                <a:solidFill>
                  <a:schemeClr val="bg1"/>
                </a:solidFill>
                <a:latin typeface="+mj-lt"/>
                <a:ea typeface="+mj-ea"/>
                <a:cs typeface="Arial" pitchFamily="34" charset="0"/>
              </a:rPr>
              <a:t>Manage Delegates</a:t>
            </a:r>
          </a:p>
        </p:txBody>
      </p:sp>
      <p:pic>
        <p:nvPicPr>
          <p:cNvPr id="50182" name="Picture 3"/>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a:ln w="9525">
            <a:noFill/>
            <a:miter lim="800000"/>
            <a:headEnd/>
            <a:tailEnd/>
          </a:ln>
        </p:spPr>
      </p:pic>
      <p:sp>
        <p:nvSpPr>
          <p:cNvPr id="7" name="Rectangle 6"/>
          <p:cNvSpPr/>
          <p:nvPr/>
        </p:nvSpPr>
        <p:spPr>
          <a:xfrm>
            <a:off x="3733800" y="2057400"/>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YOUR NAME</a:t>
            </a:r>
          </a:p>
        </p:txBody>
      </p:sp>
      <p:sp>
        <p:nvSpPr>
          <p:cNvPr id="50184" name="TextBox 7"/>
          <p:cNvSpPr txBox="1">
            <a:spLocks noChangeArrowheads="1"/>
          </p:cNvSpPr>
          <p:nvPr/>
        </p:nvSpPr>
        <p:spPr bwMode="auto">
          <a:xfrm>
            <a:off x="0" y="2362200"/>
            <a:ext cx="2103438" cy="923925"/>
          </a:xfrm>
          <a:prstGeom prst="rect">
            <a:avLst/>
          </a:prstGeom>
          <a:noFill/>
          <a:ln w="9525">
            <a:noFill/>
            <a:miter lim="800000"/>
            <a:headEnd/>
            <a:tailEnd/>
          </a:ln>
        </p:spPr>
        <p:txBody>
          <a:bodyPr wrap="none">
            <a:spAutoFit/>
          </a:bodyPr>
          <a:lstStyle/>
          <a:p>
            <a:r>
              <a:rPr lang="en-US" dirty="0"/>
              <a:t>SGS, ADMIN</a:t>
            </a:r>
          </a:p>
          <a:p>
            <a:r>
              <a:rPr lang="en-US" dirty="0"/>
              <a:t>S1, 420 series,</a:t>
            </a:r>
          </a:p>
          <a:p>
            <a:r>
              <a:rPr lang="en-US" dirty="0"/>
              <a:t>PAC NCO or  SGS</a:t>
            </a:r>
          </a:p>
        </p:txBody>
      </p:sp>
      <p:sp>
        <p:nvSpPr>
          <p:cNvPr id="50185" name="TextBox 8"/>
          <p:cNvSpPr txBox="1">
            <a:spLocks noChangeArrowheads="1"/>
          </p:cNvSpPr>
          <p:nvPr/>
        </p:nvSpPr>
        <p:spPr bwMode="auto">
          <a:xfrm>
            <a:off x="0" y="3352800"/>
            <a:ext cx="1752600" cy="646113"/>
          </a:xfrm>
          <a:prstGeom prst="rect">
            <a:avLst/>
          </a:prstGeom>
          <a:noFill/>
          <a:ln w="9525">
            <a:noFill/>
            <a:miter lim="800000"/>
            <a:headEnd/>
            <a:tailEnd/>
          </a:ln>
        </p:spPr>
        <p:txBody>
          <a:bodyPr>
            <a:spAutoFit/>
          </a:bodyPr>
          <a:lstStyle/>
          <a:p>
            <a:r>
              <a:rPr lang="en-US" dirty="0"/>
              <a:t>Evaluations Clerks, Other</a:t>
            </a:r>
          </a:p>
        </p:txBody>
      </p:sp>
      <p:cxnSp>
        <p:nvCxnSpPr>
          <p:cNvPr id="11" name="Straight Connector 10"/>
          <p:cNvCxnSpPr/>
          <p:nvPr/>
        </p:nvCxnSpPr>
        <p:spPr>
          <a:xfrm flipH="1">
            <a:off x="0" y="3276600"/>
            <a:ext cx="6858000"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5181600"/>
            <a:ext cx="6553200" cy="954088"/>
          </a:xfrm>
          <a:prstGeom prst="rect">
            <a:avLst/>
          </a:prstGeom>
          <a:solidFill>
            <a:schemeClr val="accent3">
              <a:lumMod val="60000"/>
              <a:lumOff val="40000"/>
            </a:schemeClr>
          </a:solidFill>
        </p:spPr>
        <p:txBody>
          <a:bodyPr>
            <a:spAutoFit/>
          </a:bodyPr>
          <a:lstStyle/>
          <a:p>
            <a:pPr>
              <a:defRPr/>
            </a:pPr>
            <a:r>
              <a:rPr lang="en-US" sz="1400" b="1" dirty="0">
                <a:latin typeface="Arial" pitchFamily="34" charset="0"/>
                <a:cs typeface="+mn-cs"/>
              </a:rPr>
              <a:t>Above the line allows 2 personnel who can add additional delegates,</a:t>
            </a:r>
          </a:p>
          <a:p>
            <a:pPr>
              <a:defRPr/>
            </a:pPr>
            <a:r>
              <a:rPr lang="en-US" sz="1400" b="1" dirty="0">
                <a:latin typeface="Arial" pitchFamily="34" charset="0"/>
                <a:cs typeface="+mn-cs"/>
              </a:rPr>
              <a:t>View profile, edit and submit.</a:t>
            </a:r>
          </a:p>
          <a:p>
            <a:pPr>
              <a:defRPr/>
            </a:pPr>
            <a:endParaRPr lang="en-US" sz="1400" b="1" dirty="0">
              <a:latin typeface="Arial" pitchFamily="34" charset="0"/>
              <a:cs typeface="+mn-cs"/>
            </a:endParaRPr>
          </a:p>
          <a:p>
            <a:pPr>
              <a:defRPr/>
            </a:pPr>
            <a:r>
              <a:rPr lang="en-US" sz="1400" b="1" dirty="0">
                <a:latin typeface="Arial" pitchFamily="34" charset="0"/>
                <a:cs typeface="+mn-cs"/>
              </a:rPr>
              <a:t>Below the line, allows visibility, edit and submit capability (once signed).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209550" y="908050"/>
            <a:ext cx="8934450" cy="584200"/>
          </a:xfrm>
          <a:prstGeom prst="rect">
            <a:avLst/>
          </a:prstGeom>
          <a:noFill/>
          <a:ln w="9525">
            <a:noFill/>
            <a:miter lim="800000"/>
            <a:headEnd/>
            <a:tailEnd/>
          </a:ln>
        </p:spPr>
        <p:txBody>
          <a:bodyPr>
            <a:spAutoFit/>
          </a:bodyPr>
          <a:lstStyle/>
          <a:p>
            <a:endParaRPr lang="en-US" sz="1600" i="1" dirty="0">
              <a:solidFill>
                <a:srgbClr val="000000"/>
              </a:solidFill>
            </a:endParaRPr>
          </a:p>
          <a:p>
            <a:endParaRPr lang="en-US" sz="1600" i="1" dirty="0">
              <a:solidFill>
                <a:srgbClr val="000000"/>
              </a:solidFill>
            </a:endParaRPr>
          </a:p>
        </p:txBody>
      </p:sp>
      <p:sp>
        <p:nvSpPr>
          <p:cNvPr id="51203" name="TextBox 4"/>
          <p:cNvSpPr txBox="1">
            <a:spLocks noChangeArrowheads="1"/>
          </p:cNvSpPr>
          <p:nvPr/>
        </p:nvSpPr>
        <p:spPr bwMode="auto">
          <a:xfrm>
            <a:off x="304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Functional</a:t>
            </a:r>
          </a:p>
          <a:p>
            <a:endParaRPr lang="en-US" sz="1100" dirty="0">
              <a:solidFill>
                <a:srgbClr val="000000"/>
              </a:solidFill>
            </a:endParaRPr>
          </a:p>
          <a:p>
            <a:pPr>
              <a:buFont typeface="Arial" charset="0"/>
              <a:buChar char="•"/>
            </a:pPr>
            <a:r>
              <a:rPr lang="en-US" sz="1100" dirty="0">
                <a:solidFill>
                  <a:srgbClr val="000000"/>
                </a:solidFill>
              </a:rPr>
              <a:t>ASCC </a:t>
            </a:r>
          </a:p>
          <a:p>
            <a:pPr lvl="1">
              <a:buFont typeface="Arial" charset="0"/>
              <a:buChar char="•"/>
            </a:pPr>
            <a:r>
              <a:rPr lang="en-US" sz="1100" dirty="0">
                <a:solidFill>
                  <a:srgbClr val="000000"/>
                </a:solidFill>
              </a:rPr>
              <a:t>OPS/Plans Officer</a:t>
            </a:r>
          </a:p>
          <a:p>
            <a:pPr lvl="1">
              <a:buFont typeface="Arial" charset="0"/>
              <a:buChar char="•"/>
            </a:pPr>
            <a:r>
              <a:rPr lang="en-US" sz="1100" dirty="0">
                <a:solidFill>
                  <a:srgbClr val="000000"/>
                </a:solidFill>
              </a:rPr>
              <a:t>WFF Chief</a:t>
            </a:r>
          </a:p>
          <a:p>
            <a:pPr>
              <a:buFont typeface="Arial" charset="0"/>
              <a:buChar char="•"/>
            </a:pPr>
            <a:r>
              <a:rPr lang="en-US" sz="1100" dirty="0">
                <a:solidFill>
                  <a:srgbClr val="000000"/>
                </a:solidFill>
              </a:rPr>
              <a:t>ASA/DCS</a:t>
            </a:r>
          </a:p>
          <a:p>
            <a:pPr lvl="1">
              <a:buFont typeface="Arial" charset="0"/>
              <a:buChar char="•"/>
            </a:pPr>
            <a:r>
              <a:rPr lang="en-US" sz="1100" dirty="0">
                <a:solidFill>
                  <a:srgbClr val="000000"/>
                </a:solidFill>
              </a:rPr>
              <a:t>Asst XO</a:t>
            </a:r>
          </a:p>
          <a:p>
            <a:pPr lvl="1">
              <a:buFont typeface="Arial" charset="0"/>
              <a:buChar char="•"/>
            </a:pPr>
            <a:r>
              <a:rPr lang="en-US" sz="1100" dirty="0">
                <a:solidFill>
                  <a:srgbClr val="000000"/>
                </a:solidFill>
              </a:rPr>
              <a:t>ADC</a:t>
            </a:r>
          </a:p>
          <a:p>
            <a:pPr lvl="1">
              <a:buFont typeface="Arial" charset="0"/>
              <a:buChar char="•"/>
            </a:pPr>
            <a:r>
              <a:rPr lang="en-US" sz="1100" dirty="0">
                <a:solidFill>
                  <a:srgbClr val="000000"/>
                </a:solidFill>
              </a:rPr>
              <a:t>Division Chief (BR/ FA Specific)</a:t>
            </a:r>
          </a:p>
          <a:p>
            <a:pPr>
              <a:buFont typeface="Arial" charset="0"/>
              <a:buChar char="•"/>
            </a:pPr>
            <a:r>
              <a:rPr lang="en-US" sz="1100" dirty="0">
                <a:solidFill>
                  <a:srgbClr val="000000"/>
                </a:solidFill>
              </a:rPr>
              <a:t>USACE</a:t>
            </a:r>
          </a:p>
          <a:p>
            <a:pPr lvl="1">
              <a:buFont typeface="Arial" charset="0"/>
              <a:buChar char="•"/>
            </a:pPr>
            <a:r>
              <a:rPr lang="en-US" sz="1100" dirty="0">
                <a:solidFill>
                  <a:srgbClr val="000000"/>
                </a:solidFill>
              </a:rPr>
              <a:t>DCO</a:t>
            </a:r>
          </a:p>
          <a:p>
            <a:pPr>
              <a:buFont typeface="Arial" charset="0"/>
              <a:buChar char="•"/>
            </a:pPr>
            <a:r>
              <a:rPr lang="en-US" sz="1100" dirty="0">
                <a:solidFill>
                  <a:srgbClr val="000000"/>
                </a:solidFill>
              </a:rPr>
              <a:t>ARCIC WFF Chief/Manager</a:t>
            </a:r>
          </a:p>
          <a:p>
            <a:pPr>
              <a:buFont typeface="Arial" charset="0"/>
              <a:buChar char="•"/>
            </a:pPr>
            <a:r>
              <a:rPr lang="en-US" sz="1100" dirty="0">
                <a:solidFill>
                  <a:srgbClr val="000000"/>
                </a:solidFill>
              </a:rPr>
              <a:t>AMC</a:t>
            </a:r>
          </a:p>
          <a:p>
            <a:pPr lvl="1">
              <a:buFont typeface="Arial" charset="0"/>
              <a:buChar char="•"/>
            </a:pPr>
            <a:r>
              <a:rPr lang="en-US" sz="1100" dirty="0">
                <a:solidFill>
                  <a:srgbClr val="000000"/>
                </a:solidFill>
              </a:rPr>
              <a:t>COCOM LNO</a:t>
            </a:r>
          </a:p>
          <a:p>
            <a:pPr lvl="1">
              <a:buFont typeface="Arial" charset="0"/>
              <a:buChar char="•"/>
            </a:pPr>
            <a:r>
              <a:rPr lang="en-US" sz="1100" dirty="0">
                <a:solidFill>
                  <a:srgbClr val="000000"/>
                </a:solidFill>
              </a:rPr>
              <a:t>OCLL LNO</a:t>
            </a:r>
          </a:p>
          <a:p>
            <a:pPr>
              <a:buFont typeface="Arial" charset="0"/>
              <a:buChar char="•"/>
            </a:pPr>
            <a:r>
              <a:rPr lang="en-US" sz="1100" dirty="0">
                <a:solidFill>
                  <a:srgbClr val="000000"/>
                </a:solidFill>
              </a:rPr>
              <a:t>CTC </a:t>
            </a:r>
          </a:p>
          <a:p>
            <a:pPr lvl="1">
              <a:buFont typeface="Arial" charset="0"/>
              <a:buChar char="•"/>
            </a:pPr>
            <a:r>
              <a:rPr lang="en-US" sz="1100" dirty="0">
                <a:solidFill>
                  <a:srgbClr val="000000"/>
                </a:solidFill>
              </a:rPr>
              <a:t>Senior OC-T</a:t>
            </a:r>
          </a:p>
          <a:p>
            <a:pPr lvl="1">
              <a:buFont typeface="Arial" charset="0"/>
              <a:buChar char="•"/>
            </a:pPr>
            <a:r>
              <a:rPr lang="en-US" sz="1100" dirty="0">
                <a:solidFill>
                  <a:srgbClr val="000000"/>
                </a:solidFill>
              </a:rPr>
              <a:t>JRTC Village Stability Director</a:t>
            </a:r>
          </a:p>
          <a:p>
            <a:pPr>
              <a:buFont typeface="Arial" charset="0"/>
              <a:buChar char="•"/>
            </a:pPr>
            <a:r>
              <a:rPr lang="en-US" sz="1100" dirty="0">
                <a:solidFill>
                  <a:srgbClr val="000000"/>
                </a:solidFill>
              </a:rPr>
              <a:t>AC/RC OC-T</a:t>
            </a:r>
          </a:p>
          <a:p>
            <a:pPr>
              <a:buFont typeface="Arial" charset="0"/>
              <a:buChar char="•"/>
            </a:pPr>
            <a:r>
              <a:rPr lang="en-US" sz="1100" dirty="0">
                <a:solidFill>
                  <a:srgbClr val="000000"/>
                </a:solidFill>
              </a:rPr>
              <a:t>DA/ASA/DCS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Director.</a:t>
            </a:r>
          </a:p>
          <a:p>
            <a:pPr>
              <a:buFont typeface="Arial" charset="0"/>
              <a:buChar char="•"/>
            </a:pPr>
            <a:r>
              <a:rPr lang="en-US" sz="1100" dirty="0">
                <a:solidFill>
                  <a:srgbClr val="000000"/>
                </a:solidFill>
              </a:rPr>
              <a:t>AWG (Forward Ops Chief)</a:t>
            </a:r>
          </a:p>
          <a:p>
            <a:pPr>
              <a:buFont typeface="Arial" charset="0"/>
              <a:buChar char="•"/>
            </a:pPr>
            <a:r>
              <a:rPr lang="en-US" sz="1100" dirty="0">
                <a:solidFill>
                  <a:srgbClr val="000000"/>
                </a:solidFill>
              </a:rPr>
              <a:t>TRADOC</a:t>
            </a:r>
          </a:p>
          <a:p>
            <a:pPr lvl="1">
              <a:buFont typeface="Arial" charset="0"/>
              <a:buChar char="•"/>
            </a:pPr>
            <a:r>
              <a:rPr lang="en-US" sz="1100" dirty="0">
                <a:solidFill>
                  <a:srgbClr val="000000"/>
                </a:solidFill>
              </a:rPr>
              <a:t>CAC WFF Chief/SME</a:t>
            </a: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p:txBody>
      </p:sp>
      <p:sp>
        <p:nvSpPr>
          <p:cNvPr id="163" name="Rectangle 4"/>
          <p:cNvSpPr>
            <a:spLocks noChangeArrowheads="1"/>
          </p:cNvSpPr>
          <p:nvPr/>
        </p:nvSpPr>
        <p:spPr bwMode="auto">
          <a:xfrm>
            <a:off x="114300" y="0"/>
            <a:ext cx="9029700" cy="461963"/>
          </a:xfrm>
          <a:prstGeom prst="rect">
            <a:avLst/>
          </a:prstGeom>
          <a:noFill/>
          <a:ln w="9525">
            <a:noFill/>
            <a:miter lim="800000"/>
            <a:headEnd/>
            <a:tailEnd/>
          </a:ln>
        </p:spPr>
        <p:txBody>
          <a:bodyPr>
            <a:spAutoFit/>
          </a:bodyPr>
          <a:lstStyle/>
          <a:p>
            <a:pPr algn="ctr">
              <a:defRPr/>
            </a:pPr>
            <a:r>
              <a:rPr lang="en-US" sz="2400" b="1" i="1" dirty="0">
                <a:solidFill>
                  <a:prstClr val="black"/>
                </a:solidFill>
                <a:latin typeface="+mj-lt"/>
                <a:cs typeface="Arial" pitchFamily="34" charset="0"/>
              </a:rPr>
              <a:t>O-4 Broadening Experiences </a:t>
            </a:r>
          </a:p>
        </p:txBody>
      </p:sp>
      <p:sp>
        <p:nvSpPr>
          <p:cNvPr id="51205" name="TextBox 140"/>
          <p:cNvSpPr txBox="1">
            <a:spLocks noChangeArrowheads="1"/>
          </p:cNvSpPr>
          <p:nvPr/>
        </p:nvSpPr>
        <p:spPr bwMode="auto">
          <a:xfrm>
            <a:off x="6781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JIIM</a:t>
            </a:r>
          </a:p>
          <a:p>
            <a:pPr algn="ctr"/>
            <a:endParaRPr lang="en-US" sz="1100" b="1" dirty="0">
              <a:solidFill>
                <a:srgbClr val="000000"/>
              </a:solidFill>
            </a:endParaRPr>
          </a:p>
          <a:p>
            <a:pPr>
              <a:buFont typeface="Arial" charset="0"/>
              <a:buChar char="•"/>
            </a:pPr>
            <a:r>
              <a:rPr lang="en-US" sz="1100" dirty="0">
                <a:solidFill>
                  <a:srgbClr val="000000"/>
                </a:solidFill>
              </a:rPr>
              <a:t>AIDE TO PRES/VP</a:t>
            </a:r>
          </a:p>
          <a:p>
            <a:pPr>
              <a:buFont typeface="Arial" charset="0"/>
              <a:buChar char="•"/>
            </a:pPr>
            <a:r>
              <a:rPr lang="en-US" sz="1100" dirty="0">
                <a:solidFill>
                  <a:srgbClr val="000000"/>
                </a:solidFill>
              </a:rPr>
              <a:t>COCOM/Joint Staff Asst XO</a:t>
            </a:r>
          </a:p>
          <a:p>
            <a:pPr>
              <a:buFont typeface="Arial" charset="0"/>
              <a:buChar char="•"/>
            </a:pPr>
            <a:r>
              <a:rPr lang="en-US" sz="1100" dirty="0">
                <a:solidFill>
                  <a:srgbClr val="000000"/>
                </a:solidFill>
              </a:rPr>
              <a:t>COCOM HQs Commandant </a:t>
            </a:r>
          </a:p>
          <a:p>
            <a:pPr>
              <a:buFont typeface="Arial" charset="0"/>
              <a:buChar char="•"/>
            </a:pPr>
            <a:r>
              <a:rPr lang="en-US" sz="1100" dirty="0">
                <a:solidFill>
                  <a:srgbClr val="000000"/>
                </a:solidFill>
              </a:rPr>
              <a:t>UN Staff Officer</a:t>
            </a:r>
          </a:p>
          <a:p>
            <a:pPr>
              <a:buFont typeface="Arial" charset="0"/>
              <a:buChar char="•"/>
            </a:pPr>
            <a:r>
              <a:rPr lang="en-US" sz="1100" dirty="0">
                <a:solidFill>
                  <a:srgbClr val="000000"/>
                </a:solidFill>
              </a:rPr>
              <a:t>DCE Region OPS Officer</a:t>
            </a:r>
          </a:p>
          <a:p>
            <a:pPr>
              <a:buFont typeface="Arial" charset="0"/>
              <a:buChar char="•"/>
            </a:pPr>
            <a:r>
              <a:rPr lang="en-US" sz="1100" dirty="0">
                <a:solidFill>
                  <a:srgbClr val="000000"/>
                </a:solidFill>
              </a:rPr>
              <a:t>DOS Defense Trade Analyst</a:t>
            </a:r>
          </a:p>
          <a:p>
            <a:pPr>
              <a:buFont typeface="Arial" charset="0"/>
              <a:buChar char="•"/>
            </a:pPr>
            <a:r>
              <a:rPr lang="en-US" sz="1100" dirty="0">
                <a:solidFill>
                  <a:srgbClr val="000000"/>
                </a:solidFill>
              </a:rPr>
              <a:t>OSD</a:t>
            </a:r>
          </a:p>
          <a:p>
            <a:pPr lvl="1">
              <a:buFont typeface="Arial" charset="0"/>
              <a:buChar char="•"/>
            </a:pPr>
            <a:r>
              <a:rPr lang="en-US" sz="1100" dirty="0">
                <a:solidFill>
                  <a:srgbClr val="000000"/>
                </a:solidFill>
              </a:rPr>
              <a:t>Analyst</a:t>
            </a:r>
          </a:p>
          <a:p>
            <a:pPr lvl="1">
              <a:buFont typeface="Arial" charset="0"/>
              <a:buChar char="•"/>
            </a:pPr>
            <a:r>
              <a:rPr lang="en-US" sz="1100" dirty="0">
                <a:solidFill>
                  <a:srgbClr val="000000"/>
                </a:solidFill>
              </a:rPr>
              <a:t>Planner</a:t>
            </a:r>
          </a:p>
          <a:p>
            <a:pPr lvl="1">
              <a:buFont typeface="Arial" charset="0"/>
              <a:buChar char="•"/>
            </a:pPr>
            <a:r>
              <a:rPr lang="en-US" sz="1100" dirty="0">
                <a:solidFill>
                  <a:srgbClr val="000000"/>
                </a:solidFill>
              </a:rPr>
              <a:t>Emergency Ops officer Assistant</a:t>
            </a:r>
          </a:p>
          <a:p>
            <a:pPr lvl="1">
              <a:buFont typeface="Arial" charset="0"/>
              <a:buChar char="•"/>
            </a:pPr>
            <a:r>
              <a:rPr lang="en-US" sz="1100" dirty="0">
                <a:solidFill>
                  <a:srgbClr val="000000"/>
                </a:solidFill>
              </a:rPr>
              <a:t>Watch Officer</a:t>
            </a:r>
          </a:p>
          <a:p>
            <a:pPr>
              <a:buFont typeface="Arial" charset="0"/>
              <a:buChar char="•"/>
            </a:pPr>
            <a:r>
              <a:rPr lang="en-US" sz="1100" dirty="0">
                <a:solidFill>
                  <a:srgbClr val="000000"/>
                </a:solidFill>
              </a:rPr>
              <a:t>COCOM/Joint Staff </a:t>
            </a:r>
          </a:p>
          <a:p>
            <a:pPr lvl="1">
              <a:buFont typeface="Arial" charset="0"/>
              <a:buChar char="•"/>
            </a:pPr>
            <a:r>
              <a:rPr lang="en-US" sz="1100" dirty="0">
                <a:solidFill>
                  <a:srgbClr val="000000"/>
                </a:solidFill>
              </a:rPr>
              <a:t>Analyst</a:t>
            </a:r>
          </a:p>
          <a:p>
            <a:pPr lvl="1">
              <a:buFont typeface="Arial" charset="0"/>
              <a:buChar char="•"/>
            </a:pPr>
            <a:r>
              <a:rPr lang="en-US" sz="1100" dirty="0">
                <a:solidFill>
                  <a:srgbClr val="000000"/>
                </a:solidFill>
              </a:rPr>
              <a:t>OPS/PLANS/JOC</a:t>
            </a:r>
          </a:p>
          <a:p>
            <a:pPr lvl="1">
              <a:buFont typeface="Arial" charset="0"/>
              <a:buChar char="•"/>
            </a:pPr>
            <a:r>
              <a:rPr lang="en-US" sz="1100" dirty="0">
                <a:solidFill>
                  <a:srgbClr val="000000"/>
                </a:solidFill>
              </a:rPr>
              <a:t>WFF Chief</a:t>
            </a:r>
          </a:p>
          <a:p>
            <a:pPr lvl="1">
              <a:buFont typeface="Arial" charset="0"/>
              <a:buChar char="•"/>
            </a:pPr>
            <a:r>
              <a:rPr lang="en-US" sz="1100" dirty="0">
                <a:solidFill>
                  <a:srgbClr val="000000"/>
                </a:solidFill>
              </a:rPr>
              <a:t>Chiefs/Liaisons</a:t>
            </a:r>
          </a:p>
          <a:p>
            <a:pPr lvl="1">
              <a:buFont typeface="Arial" charset="0"/>
              <a:buChar char="•"/>
            </a:pPr>
            <a:r>
              <a:rPr lang="en-US" sz="1100" dirty="0">
                <a:solidFill>
                  <a:srgbClr val="000000"/>
                </a:solidFill>
              </a:rPr>
              <a:t>IA Liaisons</a:t>
            </a:r>
          </a:p>
          <a:p>
            <a:pPr lvl="1">
              <a:buFont typeface="Arial" charset="0"/>
              <a:buChar char="•"/>
            </a:pPr>
            <a:r>
              <a:rPr lang="en-US" sz="1100" dirty="0">
                <a:solidFill>
                  <a:srgbClr val="000000"/>
                </a:solidFill>
              </a:rPr>
              <a:t>Watch Officer</a:t>
            </a:r>
          </a:p>
          <a:p>
            <a:pPr>
              <a:buFont typeface="Arial" charset="0"/>
              <a:buChar char="•"/>
            </a:pPr>
            <a:r>
              <a:rPr lang="en-US" sz="1100" dirty="0">
                <a:solidFill>
                  <a:srgbClr val="000000"/>
                </a:solidFill>
              </a:rPr>
              <a:t>NORTHCOM Regional Support Chief</a:t>
            </a:r>
          </a:p>
          <a:p>
            <a:pPr>
              <a:buFont typeface="Arial" charset="0"/>
              <a:buChar char="•"/>
            </a:pPr>
            <a:r>
              <a:rPr lang="en-US" sz="1100" dirty="0">
                <a:solidFill>
                  <a:srgbClr val="000000"/>
                </a:solidFill>
              </a:rPr>
              <a:t>State IG</a:t>
            </a:r>
          </a:p>
          <a:p>
            <a:pPr>
              <a:buFont typeface="Arial" charset="0"/>
              <a:buChar char="•"/>
            </a:pPr>
            <a:r>
              <a:rPr lang="en-US" sz="1100" dirty="0">
                <a:solidFill>
                  <a:srgbClr val="000000"/>
                </a:solidFill>
              </a:rPr>
              <a:t>OCLL Liaison</a:t>
            </a:r>
          </a:p>
          <a:p>
            <a:pPr>
              <a:buFont typeface="Arial" charset="0"/>
              <a:buChar char="•"/>
            </a:pPr>
            <a:r>
              <a:rPr lang="en-US" sz="1100" dirty="0">
                <a:solidFill>
                  <a:srgbClr val="000000"/>
                </a:solidFill>
              </a:rPr>
              <a:t>Sister Service Faculty</a:t>
            </a:r>
          </a:p>
          <a:p>
            <a:pPr>
              <a:buFont typeface="Arial" charset="0"/>
              <a:buChar char="•"/>
            </a:pPr>
            <a:r>
              <a:rPr lang="en-US" sz="1100" dirty="0">
                <a:solidFill>
                  <a:srgbClr val="000000"/>
                </a:solidFill>
              </a:rPr>
              <a:t>TRADOC Sister Service LNO</a:t>
            </a:r>
          </a:p>
          <a:p>
            <a:pPr>
              <a:buFont typeface="Arial" charset="0"/>
              <a:buChar char="•"/>
            </a:pPr>
            <a:r>
              <a:rPr lang="en-US" sz="1100" dirty="0">
                <a:solidFill>
                  <a:srgbClr val="000000"/>
                </a:solidFill>
              </a:rPr>
              <a:t>Transition Team</a:t>
            </a:r>
          </a:p>
          <a:p>
            <a:pPr>
              <a:buFont typeface="Arial" charset="0"/>
              <a:buChar char="•"/>
            </a:pPr>
            <a:r>
              <a:rPr lang="en-US" sz="1100" dirty="0">
                <a:solidFill>
                  <a:srgbClr val="000000"/>
                </a:solidFill>
              </a:rPr>
              <a:t>Military Observer</a:t>
            </a:r>
          </a:p>
          <a:p>
            <a:pPr>
              <a:buFont typeface="Arial" charset="0"/>
              <a:buChar char="•"/>
            </a:pPr>
            <a:r>
              <a:rPr lang="en-US" sz="1100" dirty="0">
                <a:solidFill>
                  <a:srgbClr val="000000"/>
                </a:solidFill>
              </a:rPr>
              <a:t>Allied Program Manager</a:t>
            </a:r>
          </a:p>
          <a:p>
            <a:pPr>
              <a:buFont typeface="Arial" charset="0"/>
              <a:buChar char="•"/>
            </a:pPr>
            <a:r>
              <a:rPr lang="en-US" sz="1100" dirty="0">
                <a:solidFill>
                  <a:srgbClr val="000000"/>
                </a:solidFill>
              </a:rPr>
              <a:t>NGB Staff</a:t>
            </a:r>
          </a:p>
          <a:p>
            <a:pPr>
              <a:buFont typeface="Arial" charset="0"/>
              <a:buChar char="•"/>
            </a:pPr>
            <a:r>
              <a:rPr lang="en-US" sz="1100" dirty="0">
                <a:solidFill>
                  <a:srgbClr val="000000"/>
                </a:solidFill>
              </a:rPr>
              <a:t>CGSC IA Fellow</a:t>
            </a:r>
          </a:p>
        </p:txBody>
      </p:sp>
      <p:sp>
        <p:nvSpPr>
          <p:cNvPr id="51206" name="TextBox 159"/>
          <p:cNvSpPr txBox="1">
            <a:spLocks noChangeArrowheads="1"/>
          </p:cNvSpPr>
          <p:nvPr/>
        </p:nvSpPr>
        <p:spPr bwMode="auto">
          <a:xfrm>
            <a:off x="46482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Academia &amp; Civilian Enterprise </a:t>
            </a:r>
          </a:p>
          <a:p>
            <a:pPr>
              <a:buFont typeface="Arial" charset="0"/>
              <a:buChar char="•"/>
            </a:pPr>
            <a:r>
              <a:rPr lang="en-US" sz="1100" dirty="0">
                <a:solidFill>
                  <a:srgbClr val="000000"/>
                </a:solidFill>
              </a:rPr>
              <a:t>Fellowships</a:t>
            </a:r>
          </a:p>
          <a:p>
            <a:pPr>
              <a:buFont typeface="Arial" charset="0"/>
              <a:buChar char="•"/>
            </a:pPr>
            <a:r>
              <a:rPr lang="en-US" sz="1100" dirty="0">
                <a:solidFill>
                  <a:srgbClr val="000000"/>
                </a:solidFill>
              </a:rPr>
              <a:t>PMS/APMS</a:t>
            </a:r>
          </a:p>
          <a:p>
            <a:pPr>
              <a:buFont typeface="Arial" charset="0"/>
              <a:buChar char="•"/>
            </a:pPr>
            <a:r>
              <a:rPr lang="en-US" sz="1100" dirty="0">
                <a:solidFill>
                  <a:srgbClr val="000000"/>
                </a:solidFill>
              </a:rPr>
              <a:t>USMA Faculty/Staff</a:t>
            </a:r>
          </a:p>
          <a:p>
            <a:pPr lvl="1">
              <a:buFont typeface="Arial" charset="0"/>
              <a:buChar char="•"/>
            </a:pPr>
            <a:r>
              <a:rPr lang="en-US" sz="1100" dirty="0">
                <a:solidFill>
                  <a:srgbClr val="000000"/>
                </a:solidFill>
              </a:rPr>
              <a:t>Directorate</a:t>
            </a:r>
          </a:p>
          <a:p>
            <a:pPr lvl="1">
              <a:buFont typeface="Arial" charset="0"/>
              <a:buChar char="•"/>
            </a:pPr>
            <a:r>
              <a:rPr lang="en-US" sz="1100" dirty="0">
                <a:solidFill>
                  <a:srgbClr val="000000"/>
                </a:solidFill>
              </a:rPr>
              <a:t>BTO</a:t>
            </a:r>
          </a:p>
          <a:p>
            <a:pPr>
              <a:buFont typeface="Arial" charset="0"/>
              <a:buChar char="•"/>
            </a:pPr>
            <a:r>
              <a:rPr lang="en-US" sz="1100" dirty="0">
                <a:solidFill>
                  <a:srgbClr val="000000"/>
                </a:solidFill>
              </a:rPr>
              <a:t>Training With Industry</a:t>
            </a:r>
          </a:p>
          <a:p>
            <a:pPr lvl="1">
              <a:buFont typeface="Arial" charset="0"/>
              <a:buChar char="•"/>
            </a:pPr>
            <a:endParaRPr lang="en-US" sz="1100"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endParaRPr lang="en-US" sz="1100" b="1" dirty="0">
              <a:solidFill>
                <a:srgbClr val="000000"/>
              </a:solidFill>
            </a:endParaRPr>
          </a:p>
          <a:p>
            <a:endParaRPr lang="en-US" sz="1100" b="1" dirty="0">
              <a:solidFill>
                <a:srgbClr val="000000"/>
              </a:solidFill>
            </a:endParaRPr>
          </a:p>
          <a:p>
            <a:endParaRPr lang="en-US" sz="1100" dirty="0">
              <a:solidFill>
                <a:srgbClr val="000000"/>
              </a:solidFill>
            </a:endParaRPr>
          </a:p>
        </p:txBody>
      </p:sp>
      <p:sp>
        <p:nvSpPr>
          <p:cNvPr id="51207" name="TextBox 14"/>
          <p:cNvSpPr txBox="1">
            <a:spLocks noChangeArrowheads="1"/>
          </p:cNvSpPr>
          <p:nvPr/>
        </p:nvSpPr>
        <p:spPr bwMode="auto">
          <a:xfrm>
            <a:off x="24384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Institutional</a:t>
            </a:r>
          </a:p>
          <a:p>
            <a:endParaRPr lang="en-US" sz="1100" dirty="0">
              <a:solidFill>
                <a:srgbClr val="000000"/>
              </a:solidFill>
            </a:endParaRPr>
          </a:p>
          <a:p>
            <a:pPr>
              <a:buFont typeface="Arial" charset="0"/>
              <a:buChar char="•"/>
            </a:pPr>
            <a:r>
              <a:rPr lang="en-US" sz="1100" dirty="0">
                <a:solidFill>
                  <a:srgbClr val="000000"/>
                </a:solidFill>
              </a:rPr>
              <a:t>CIG Action Officer</a:t>
            </a:r>
          </a:p>
          <a:p>
            <a:pPr>
              <a:buFont typeface="Arial" charset="0"/>
              <a:buChar char="•"/>
            </a:pPr>
            <a:r>
              <a:rPr lang="en-US" sz="1100" dirty="0">
                <a:solidFill>
                  <a:srgbClr val="000000"/>
                </a:solidFill>
              </a:rPr>
              <a:t>SA/CSA/ASA/DCS</a:t>
            </a:r>
          </a:p>
          <a:p>
            <a:pPr lvl="1">
              <a:buFont typeface="Arial" charset="0"/>
              <a:buChar char="•"/>
            </a:pPr>
            <a:r>
              <a:rPr lang="en-US" sz="1100" dirty="0">
                <a:solidFill>
                  <a:srgbClr val="000000"/>
                </a:solidFill>
              </a:rPr>
              <a:t>Asst XO</a:t>
            </a:r>
          </a:p>
          <a:p>
            <a:pPr lvl="1">
              <a:buFont typeface="Arial" charset="0"/>
              <a:buChar char="•"/>
            </a:pPr>
            <a:r>
              <a:rPr lang="en-US" sz="1100" dirty="0">
                <a:solidFill>
                  <a:srgbClr val="000000"/>
                </a:solidFill>
              </a:rPr>
              <a:t>ADC</a:t>
            </a:r>
          </a:p>
          <a:p>
            <a:pPr lvl="1">
              <a:buFont typeface="Arial" charset="0"/>
              <a:buChar char="•"/>
            </a:pPr>
            <a:r>
              <a:rPr lang="en-US" sz="1100" dirty="0">
                <a:solidFill>
                  <a:srgbClr val="000000"/>
                </a:solidFill>
              </a:rPr>
              <a:t>Special Assistant</a:t>
            </a:r>
          </a:p>
          <a:p>
            <a:pPr lvl="1">
              <a:buFont typeface="Arial" charset="0"/>
              <a:buChar char="•"/>
            </a:pPr>
            <a:r>
              <a:rPr lang="en-US" sz="1100" dirty="0">
                <a:solidFill>
                  <a:srgbClr val="000000"/>
                </a:solidFill>
              </a:rPr>
              <a:t>Strategic Plans Officer</a:t>
            </a:r>
          </a:p>
          <a:p>
            <a:pPr lvl="1">
              <a:buFont typeface="Arial" charset="0"/>
              <a:buChar char="•"/>
            </a:pPr>
            <a:r>
              <a:rPr lang="en-US" sz="1100" dirty="0">
                <a:solidFill>
                  <a:srgbClr val="000000"/>
                </a:solidFill>
              </a:rPr>
              <a:t>AOC Action Officer</a:t>
            </a:r>
          </a:p>
          <a:p>
            <a:pPr lvl="1">
              <a:buFont typeface="Arial" charset="0"/>
              <a:buChar char="•"/>
            </a:pPr>
            <a:r>
              <a:rPr lang="en-US" sz="1100" dirty="0">
                <a:solidFill>
                  <a:srgbClr val="000000"/>
                </a:solidFill>
              </a:rPr>
              <a:t>Speech writer</a:t>
            </a:r>
          </a:p>
          <a:p>
            <a:pPr>
              <a:buFont typeface="Arial" charset="0"/>
              <a:buChar char="•"/>
            </a:pPr>
            <a:r>
              <a:rPr lang="en-US" sz="1100" dirty="0">
                <a:solidFill>
                  <a:srgbClr val="000000"/>
                </a:solidFill>
              </a:rPr>
              <a:t>DA Staff Asst XO</a:t>
            </a:r>
          </a:p>
          <a:p>
            <a:pPr>
              <a:buFont typeface="Arial" charset="0"/>
              <a:buChar char="•"/>
            </a:pPr>
            <a:r>
              <a:rPr lang="en-US" sz="1100" dirty="0">
                <a:solidFill>
                  <a:srgbClr val="000000"/>
                </a:solidFill>
              </a:rPr>
              <a:t>HRC Branch Chief </a:t>
            </a:r>
          </a:p>
          <a:p>
            <a:pPr>
              <a:buFont typeface="Arial" charset="0"/>
              <a:buChar char="•"/>
            </a:pPr>
            <a:r>
              <a:rPr lang="en-US" sz="1100" dirty="0">
                <a:solidFill>
                  <a:srgbClr val="000000"/>
                </a:solidFill>
              </a:rPr>
              <a:t>AWC Staff</a:t>
            </a:r>
          </a:p>
          <a:p>
            <a:pPr>
              <a:buFont typeface="Arial" charset="0"/>
              <a:buChar char="•"/>
            </a:pPr>
            <a:r>
              <a:rPr lang="en-US" sz="1100" dirty="0">
                <a:solidFill>
                  <a:srgbClr val="000000"/>
                </a:solidFill>
              </a:rPr>
              <a:t>CGSC Faculty</a:t>
            </a:r>
          </a:p>
          <a:p>
            <a:pPr>
              <a:buFont typeface="Arial" charset="0"/>
              <a:buChar char="•"/>
            </a:pPr>
            <a:r>
              <a:rPr lang="en-US" sz="1100" dirty="0">
                <a:solidFill>
                  <a:srgbClr val="000000"/>
                </a:solidFill>
              </a:rPr>
              <a:t>Recruiting Command HQs (BDE XO, S3)</a:t>
            </a:r>
          </a:p>
          <a:p>
            <a:pPr>
              <a:buFont typeface="Arial" charset="0"/>
              <a:buChar char="•"/>
            </a:pPr>
            <a:r>
              <a:rPr lang="en-US" sz="1100" dirty="0">
                <a:solidFill>
                  <a:srgbClr val="000000"/>
                </a:solidFill>
              </a:rPr>
              <a:t>TRADOC HQs (LNO, ARCIC Chief, DIV Chief)</a:t>
            </a:r>
          </a:p>
          <a:p>
            <a:pPr>
              <a:buFont typeface="Arial" charset="0"/>
              <a:buChar char="•"/>
            </a:pPr>
            <a:r>
              <a:rPr lang="en-US" sz="1100" dirty="0">
                <a:solidFill>
                  <a:srgbClr val="000000"/>
                </a:solidFill>
              </a:rPr>
              <a:t>CAC </a:t>
            </a:r>
          </a:p>
          <a:p>
            <a:pPr lvl="1">
              <a:buFont typeface="Arial" charset="0"/>
              <a:buChar char="•"/>
            </a:pPr>
            <a:r>
              <a:rPr lang="en-US" sz="1100" dirty="0">
                <a:solidFill>
                  <a:srgbClr val="000000"/>
                </a:solidFill>
              </a:rPr>
              <a:t>DIV Chief</a:t>
            </a:r>
          </a:p>
          <a:p>
            <a:pPr lvl="1">
              <a:buFont typeface="Arial" charset="0"/>
              <a:buChar char="•"/>
            </a:pPr>
            <a:r>
              <a:rPr lang="en-US" sz="1100" dirty="0">
                <a:solidFill>
                  <a:srgbClr val="000000"/>
                </a:solidFill>
              </a:rPr>
              <a:t>Doctrine Dev</a:t>
            </a:r>
          </a:p>
          <a:p>
            <a:pPr lvl="1">
              <a:buFont typeface="Arial" charset="0"/>
              <a:buChar char="•"/>
            </a:pPr>
            <a:r>
              <a:rPr lang="en-US" sz="1100" dirty="0">
                <a:solidFill>
                  <a:srgbClr val="000000"/>
                </a:solidFill>
              </a:rPr>
              <a:t>CDID Project Officer</a:t>
            </a:r>
          </a:p>
          <a:p>
            <a:pPr lvl="1">
              <a:buFont typeface="Arial" charset="0"/>
              <a:buChar char="•"/>
            </a:pPr>
            <a:r>
              <a:rPr lang="en-US" sz="1100" dirty="0">
                <a:solidFill>
                  <a:srgbClr val="000000"/>
                </a:solidFill>
              </a:rPr>
              <a:t>Exercise Officer</a:t>
            </a:r>
          </a:p>
          <a:p>
            <a:pPr lvl="1">
              <a:buFont typeface="Arial" charset="0"/>
              <a:buChar char="•"/>
            </a:pPr>
            <a:r>
              <a:rPr lang="en-US" sz="1100" dirty="0">
                <a:solidFill>
                  <a:srgbClr val="000000"/>
                </a:solidFill>
              </a:rPr>
              <a:t>Action Officer</a:t>
            </a:r>
          </a:p>
          <a:p>
            <a:pPr>
              <a:buFont typeface="Arial" charset="0"/>
              <a:buChar char="•"/>
            </a:pPr>
            <a:r>
              <a:rPr lang="en-US" sz="1100" dirty="0">
                <a:solidFill>
                  <a:srgbClr val="000000"/>
                </a:solidFill>
              </a:rPr>
              <a:t>ASCCs</a:t>
            </a:r>
          </a:p>
          <a:p>
            <a:pPr lvl="1">
              <a:buFont typeface="Arial" charset="0"/>
              <a:buChar char="•"/>
            </a:pPr>
            <a:r>
              <a:rPr lang="en-US" sz="1100" dirty="0">
                <a:solidFill>
                  <a:srgbClr val="000000"/>
                </a:solidFill>
              </a:rPr>
              <a:t>OPS/Plans Officer</a:t>
            </a:r>
          </a:p>
          <a:p>
            <a:pPr>
              <a:buFont typeface="Arial" charset="0"/>
              <a:buChar char="•"/>
            </a:pPr>
            <a:r>
              <a:rPr lang="en-US" sz="1100" dirty="0">
                <a:solidFill>
                  <a:srgbClr val="000000"/>
                </a:solidFill>
              </a:rPr>
              <a:t>Cadet Command HQs</a:t>
            </a:r>
          </a:p>
          <a:p>
            <a:pPr>
              <a:buFont typeface="Arial" charset="0"/>
              <a:buChar char="•"/>
            </a:pPr>
            <a:r>
              <a:rPr lang="en-US" sz="1100" dirty="0">
                <a:solidFill>
                  <a:srgbClr val="000000"/>
                </a:solidFill>
              </a:rPr>
              <a:t>USAREC HQs</a:t>
            </a:r>
          </a:p>
          <a:p>
            <a:pPr>
              <a:buFont typeface="Arial" charset="0"/>
              <a:buChar char="•"/>
            </a:pPr>
            <a:r>
              <a:rPr lang="en-US" sz="1100" dirty="0">
                <a:solidFill>
                  <a:srgbClr val="000000"/>
                </a:solidFill>
              </a:rPr>
              <a:t>1</a:t>
            </a:r>
            <a:r>
              <a:rPr lang="en-US" sz="1100" baseline="30000" dirty="0">
                <a:solidFill>
                  <a:srgbClr val="000000"/>
                </a:solidFill>
              </a:rPr>
              <a:t>st</a:t>
            </a:r>
            <a:r>
              <a:rPr lang="en-US" sz="1100" dirty="0">
                <a:solidFill>
                  <a:srgbClr val="000000"/>
                </a:solidFill>
              </a:rPr>
              <a:t> Army/5</a:t>
            </a:r>
            <a:r>
              <a:rPr lang="en-US" sz="1100" baseline="30000" dirty="0">
                <a:solidFill>
                  <a:srgbClr val="000000"/>
                </a:solidFill>
              </a:rPr>
              <a:t>th</a:t>
            </a:r>
            <a:r>
              <a:rPr lang="en-US" sz="1100" dirty="0">
                <a:solidFill>
                  <a:srgbClr val="000000"/>
                </a:solidFill>
              </a:rPr>
              <a:t> Army Staff</a:t>
            </a:r>
          </a:p>
          <a:p>
            <a:pPr>
              <a:buFont typeface="Arial" charset="0"/>
              <a:buChar char="•"/>
            </a:pPr>
            <a:r>
              <a:rPr lang="en-US" sz="1100" dirty="0">
                <a:solidFill>
                  <a:srgbClr val="000000"/>
                </a:solidFill>
              </a:rPr>
              <a:t>FORSCOM HQs</a:t>
            </a:r>
          </a:p>
          <a:p>
            <a:pPr>
              <a:buFont typeface="Arial" charset="0"/>
              <a:buChar char="•"/>
            </a:pPr>
            <a:endParaRPr lang="en-US" sz="1100" dirty="0">
              <a:solidFill>
                <a:srgbClr val="000000"/>
              </a:solidFill>
            </a:endParaRPr>
          </a:p>
        </p:txBody>
      </p:sp>
      <p:sp>
        <p:nvSpPr>
          <p:cNvPr id="9" name="Rectangle 8"/>
          <p:cNvSpPr/>
          <p:nvPr/>
        </p:nvSpPr>
        <p:spPr>
          <a:xfrm>
            <a:off x="8877300" y="6019800"/>
            <a:ext cx="266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09" name="TextBox 10"/>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209550" y="908050"/>
            <a:ext cx="8934450" cy="584200"/>
          </a:xfrm>
          <a:prstGeom prst="rect">
            <a:avLst/>
          </a:prstGeom>
          <a:noFill/>
          <a:ln w="9525">
            <a:noFill/>
            <a:miter lim="800000"/>
            <a:headEnd/>
            <a:tailEnd/>
          </a:ln>
        </p:spPr>
        <p:txBody>
          <a:bodyPr>
            <a:spAutoFit/>
          </a:bodyPr>
          <a:lstStyle/>
          <a:p>
            <a:endParaRPr lang="en-US" sz="1600" i="1" dirty="0">
              <a:solidFill>
                <a:srgbClr val="000000"/>
              </a:solidFill>
            </a:endParaRPr>
          </a:p>
          <a:p>
            <a:endParaRPr lang="en-US" sz="1600" i="1" dirty="0">
              <a:solidFill>
                <a:srgbClr val="000000"/>
              </a:solidFill>
            </a:endParaRPr>
          </a:p>
        </p:txBody>
      </p:sp>
      <p:sp>
        <p:nvSpPr>
          <p:cNvPr id="52227" name="TextBox 4"/>
          <p:cNvSpPr txBox="1">
            <a:spLocks noChangeArrowheads="1"/>
          </p:cNvSpPr>
          <p:nvPr/>
        </p:nvSpPr>
        <p:spPr bwMode="auto">
          <a:xfrm>
            <a:off x="304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Functional</a:t>
            </a:r>
          </a:p>
          <a:p>
            <a:endParaRPr lang="en-US" sz="1100" dirty="0">
              <a:solidFill>
                <a:srgbClr val="000000"/>
              </a:solidFill>
            </a:endParaRPr>
          </a:p>
          <a:p>
            <a:pPr>
              <a:buFont typeface="Arial" charset="0"/>
              <a:buChar char="•"/>
            </a:pPr>
            <a:r>
              <a:rPr lang="en-US" sz="1100" dirty="0">
                <a:solidFill>
                  <a:srgbClr val="000000"/>
                </a:solidFill>
              </a:rPr>
              <a:t>ASCC </a:t>
            </a:r>
          </a:p>
          <a:p>
            <a:pPr lvl="1">
              <a:buFont typeface="Arial" charset="0"/>
              <a:buChar char="•"/>
            </a:pPr>
            <a:r>
              <a:rPr lang="en-US" sz="1100" dirty="0">
                <a:solidFill>
                  <a:srgbClr val="000000"/>
                </a:solidFill>
              </a:rPr>
              <a:t>OPS/Plans Officer</a:t>
            </a:r>
          </a:p>
          <a:p>
            <a:pPr lvl="1">
              <a:buFont typeface="Arial" charset="0"/>
              <a:buChar char="•"/>
            </a:pPr>
            <a:r>
              <a:rPr lang="en-US" sz="1100" dirty="0">
                <a:solidFill>
                  <a:srgbClr val="000000"/>
                </a:solidFill>
              </a:rPr>
              <a:t>WFF Chief</a:t>
            </a:r>
          </a:p>
          <a:p>
            <a:pPr>
              <a:buFont typeface="Arial" charset="0"/>
              <a:buChar char="•"/>
            </a:pPr>
            <a:r>
              <a:rPr lang="en-US" sz="1100" dirty="0">
                <a:solidFill>
                  <a:srgbClr val="000000"/>
                </a:solidFill>
              </a:rPr>
              <a:t>ASA/DCS</a:t>
            </a:r>
          </a:p>
          <a:p>
            <a:pPr lvl="1">
              <a:buFont typeface="Arial" charset="0"/>
              <a:buChar char="•"/>
            </a:pPr>
            <a:r>
              <a:rPr lang="en-US" sz="1100" dirty="0">
                <a:solidFill>
                  <a:srgbClr val="000000"/>
                </a:solidFill>
              </a:rPr>
              <a:t>Asst XO</a:t>
            </a:r>
          </a:p>
          <a:p>
            <a:pPr lvl="1">
              <a:buFont typeface="Arial" charset="0"/>
              <a:buChar char="•"/>
            </a:pPr>
            <a:r>
              <a:rPr lang="en-US" sz="1100" dirty="0">
                <a:solidFill>
                  <a:srgbClr val="000000"/>
                </a:solidFill>
              </a:rPr>
              <a:t>ADC</a:t>
            </a:r>
          </a:p>
          <a:p>
            <a:pPr lvl="1">
              <a:buFont typeface="Arial" charset="0"/>
              <a:buChar char="•"/>
            </a:pPr>
            <a:r>
              <a:rPr lang="en-US" sz="1100" dirty="0">
                <a:solidFill>
                  <a:srgbClr val="000000"/>
                </a:solidFill>
              </a:rPr>
              <a:t>Division Chief (BR/ FA Specific)</a:t>
            </a:r>
          </a:p>
          <a:p>
            <a:pPr>
              <a:buFont typeface="Arial" charset="0"/>
              <a:buChar char="•"/>
            </a:pPr>
            <a:r>
              <a:rPr lang="en-US" sz="1100" dirty="0">
                <a:solidFill>
                  <a:srgbClr val="000000"/>
                </a:solidFill>
              </a:rPr>
              <a:t>USACE</a:t>
            </a:r>
          </a:p>
          <a:p>
            <a:pPr lvl="1">
              <a:buFont typeface="Arial" charset="0"/>
              <a:buChar char="•"/>
            </a:pPr>
            <a:r>
              <a:rPr lang="en-US" sz="1100" dirty="0">
                <a:solidFill>
                  <a:srgbClr val="000000"/>
                </a:solidFill>
              </a:rPr>
              <a:t>DCO</a:t>
            </a:r>
          </a:p>
          <a:p>
            <a:pPr>
              <a:buFont typeface="Arial" charset="0"/>
              <a:buChar char="•"/>
            </a:pPr>
            <a:r>
              <a:rPr lang="en-US" sz="1100" dirty="0">
                <a:solidFill>
                  <a:srgbClr val="000000"/>
                </a:solidFill>
              </a:rPr>
              <a:t>ARCIC WFF Chief/Manager</a:t>
            </a:r>
          </a:p>
          <a:p>
            <a:pPr>
              <a:buFont typeface="Arial" charset="0"/>
              <a:buChar char="•"/>
            </a:pPr>
            <a:r>
              <a:rPr lang="en-US" sz="1100" dirty="0">
                <a:solidFill>
                  <a:srgbClr val="000000"/>
                </a:solidFill>
              </a:rPr>
              <a:t>AMC</a:t>
            </a:r>
          </a:p>
          <a:p>
            <a:pPr lvl="1">
              <a:buFont typeface="Arial" charset="0"/>
              <a:buChar char="•"/>
            </a:pPr>
            <a:r>
              <a:rPr lang="en-US" sz="1100" dirty="0">
                <a:solidFill>
                  <a:srgbClr val="000000"/>
                </a:solidFill>
              </a:rPr>
              <a:t>COCOM LNO</a:t>
            </a:r>
          </a:p>
          <a:p>
            <a:pPr lvl="1">
              <a:buFont typeface="Arial" charset="0"/>
              <a:buChar char="•"/>
            </a:pPr>
            <a:r>
              <a:rPr lang="en-US" sz="1100" dirty="0">
                <a:solidFill>
                  <a:srgbClr val="000000"/>
                </a:solidFill>
              </a:rPr>
              <a:t>OCLL LNO</a:t>
            </a:r>
          </a:p>
          <a:p>
            <a:pPr>
              <a:buFont typeface="Arial" charset="0"/>
              <a:buChar char="•"/>
            </a:pPr>
            <a:r>
              <a:rPr lang="en-US" sz="1100" dirty="0">
                <a:solidFill>
                  <a:srgbClr val="000000"/>
                </a:solidFill>
              </a:rPr>
              <a:t>CTC </a:t>
            </a:r>
          </a:p>
          <a:p>
            <a:pPr lvl="1">
              <a:buFont typeface="Arial" charset="0"/>
              <a:buChar char="•"/>
            </a:pPr>
            <a:r>
              <a:rPr lang="en-US" sz="1100" dirty="0">
                <a:solidFill>
                  <a:srgbClr val="000000"/>
                </a:solidFill>
              </a:rPr>
              <a:t>Senior OC-T</a:t>
            </a:r>
          </a:p>
          <a:p>
            <a:pPr lvl="1">
              <a:buFont typeface="Arial" charset="0"/>
              <a:buChar char="•"/>
            </a:pPr>
            <a:r>
              <a:rPr lang="en-US" sz="1100" dirty="0">
                <a:solidFill>
                  <a:srgbClr val="000000"/>
                </a:solidFill>
              </a:rPr>
              <a:t>JRTC Village Stability Director</a:t>
            </a:r>
          </a:p>
          <a:p>
            <a:pPr>
              <a:buFont typeface="Arial" charset="0"/>
              <a:buChar char="•"/>
            </a:pPr>
            <a:r>
              <a:rPr lang="en-US" sz="1100" dirty="0">
                <a:solidFill>
                  <a:srgbClr val="000000"/>
                </a:solidFill>
              </a:rPr>
              <a:t>AC/RC OC-T</a:t>
            </a:r>
          </a:p>
          <a:p>
            <a:pPr>
              <a:buFont typeface="Arial" charset="0"/>
              <a:buChar char="•"/>
            </a:pPr>
            <a:r>
              <a:rPr lang="en-US" sz="1100" dirty="0">
                <a:solidFill>
                  <a:srgbClr val="000000"/>
                </a:solidFill>
              </a:rPr>
              <a:t>DA/ASA/DCS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Director.</a:t>
            </a:r>
          </a:p>
          <a:p>
            <a:pPr>
              <a:buFont typeface="Arial" charset="0"/>
              <a:buChar char="•"/>
            </a:pPr>
            <a:r>
              <a:rPr lang="en-US" sz="1100" dirty="0">
                <a:solidFill>
                  <a:srgbClr val="000000"/>
                </a:solidFill>
              </a:rPr>
              <a:t>AWG (Forward Ops Chief)</a:t>
            </a:r>
          </a:p>
          <a:p>
            <a:pPr>
              <a:buFont typeface="Arial" charset="0"/>
              <a:buChar char="•"/>
            </a:pPr>
            <a:r>
              <a:rPr lang="en-US" sz="1100" dirty="0">
                <a:solidFill>
                  <a:srgbClr val="000000"/>
                </a:solidFill>
              </a:rPr>
              <a:t>TRADOC</a:t>
            </a:r>
          </a:p>
          <a:p>
            <a:pPr lvl="1">
              <a:buFont typeface="Arial" charset="0"/>
              <a:buChar char="•"/>
            </a:pPr>
            <a:r>
              <a:rPr lang="en-US" sz="1100" dirty="0">
                <a:solidFill>
                  <a:srgbClr val="000000"/>
                </a:solidFill>
              </a:rPr>
              <a:t>CAC WFF Chief/SME</a:t>
            </a: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p:txBody>
      </p:sp>
      <p:sp>
        <p:nvSpPr>
          <p:cNvPr id="163" name="Rectangle 4"/>
          <p:cNvSpPr>
            <a:spLocks noChangeArrowheads="1"/>
          </p:cNvSpPr>
          <p:nvPr/>
        </p:nvSpPr>
        <p:spPr bwMode="auto">
          <a:xfrm>
            <a:off x="114300" y="0"/>
            <a:ext cx="9029700" cy="461963"/>
          </a:xfrm>
          <a:prstGeom prst="rect">
            <a:avLst/>
          </a:prstGeom>
          <a:noFill/>
          <a:ln w="9525">
            <a:noFill/>
            <a:miter lim="800000"/>
            <a:headEnd/>
            <a:tailEnd/>
          </a:ln>
        </p:spPr>
        <p:txBody>
          <a:bodyPr>
            <a:spAutoFit/>
          </a:bodyPr>
          <a:lstStyle/>
          <a:p>
            <a:pPr algn="ctr">
              <a:defRPr/>
            </a:pPr>
            <a:r>
              <a:rPr lang="en-US" sz="2400" b="1" i="1" dirty="0">
                <a:solidFill>
                  <a:prstClr val="black"/>
                </a:solidFill>
                <a:latin typeface="+mj-lt"/>
                <a:cs typeface="Arial" pitchFamily="34" charset="0"/>
              </a:rPr>
              <a:t>O-5 Broadening Experiences </a:t>
            </a:r>
          </a:p>
        </p:txBody>
      </p:sp>
      <p:sp>
        <p:nvSpPr>
          <p:cNvPr id="52229" name="TextBox 140"/>
          <p:cNvSpPr txBox="1">
            <a:spLocks noChangeArrowheads="1"/>
          </p:cNvSpPr>
          <p:nvPr/>
        </p:nvSpPr>
        <p:spPr bwMode="auto">
          <a:xfrm>
            <a:off x="6781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JIIM</a:t>
            </a:r>
          </a:p>
          <a:p>
            <a:pPr algn="ctr"/>
            <a:endParaRPr lang="en-US" sz="1100" b="1" dirty="0">
              <a:solidFill>
                <a:srgbClr val="000000"/>
              </a:solidFill>
            </a:endParaRPr>
          </a:p>
          <a:p>
            <a:pPr>
              <a:buFont typeface="Arial" charset="0"/>
              <a:buChar char="•"/>
            </a:pPr>
            <a:r>
              <a:rPr lang="en-US" sz="1100" dirty="0">
                <a:solidFill>
                  <a:srgbClr val="000000"/>
                </a:solidFill>
              </a:rPr>
              <a:t>AIDE TO PRES/VP</a:t>
            </a:r>
          </a:p>
          <a:p>
            <a:pPr>
              <a:buFont typeface="Arial" charset="0"/>
              <a:buChar char="•"/>
            </a:pPr>
            <a:r>
              <a:rPr lang="en-US" sz="1100" dirty="0">
                <a:solidFill>
                  <a:srgbClr val="000000"/>
                </a:solidFill>
              </a:rPr>
              <a:t>COCOM/Joint Staff Asst XO</a:t>
            </a:r>
          </a:p>
          <a:p>
            <a:pPr>
              <a:buFont typeface="Arial" charset="0"/>
              <a:buChar char="•"/>
            </a:pPr>
            <a:r>
              <a:rPr lang="en-US" sz="1100" dirty="0">
                <a:solidFill>
                  <a:srgbClr val="000000"/>
                </a:solidFill>
              </a:rPr>
              <a:t>COCOM HQs Commandant </a:t>
            </a:r>
          </a:p>
          <a:p>
            <a:pPr>
              <a:buFont typeface="Arial" charset="0"/>
              <a:buChar char="•"/>
            </a:pPr>
            <a:r>
              <a:rPr lang="en-US" sz="1100" dirty="0">
                <a:solidFill>
                  <a:srgbClr val="000000"/>
                </a:solidFill>
              </a:rPr>
              <a:t>JCS Regional COCOM Desk Chief</a:t>
            </a:r>
          </a:p>
          <a:p>
            <a:pPr>
              <a:buFont typeface="Arial" charset="0"/>
              <a:buChar char="•"/>
            </a:pPr>
            <a:r>
              <a:rPr lang="en-US" sz="1100" dirty="0">
                <a:solidFill>
                  <a:srgbClr val="000000"/>
                </a:solidFill>
              </a:rPr>
              <a:t>OSD</a:t>
            </a:r>
          </a:p>
          <a:p>
            <a:pPr lvl="1">
              <a:buFont typeface="Arial" charset="0"/>
              <a:buChar char="•"/>
            </a:pPr>
            <a:r>
              <a:rPr lang="en-US" sz="1100" dirty="0">
                <a:solidFill>
                  <a:srgbClr val="000000"/>
                </a:solidFill>
              </a:rPr>
              <a:t>Analyst</a:t>
            </a:r>
          </a:p>
          <a:p>
            <a:pPr lvl="1">
              <a:buFont typeface="Arial" charset="0"/>
              <a:buChar char="•"/>
            </a:pPr>
            <a:r>
              <a:rPr lang="en-US" sz="1100" dirty="0">
                <a:solidFill>
                  <a:srgbClr val="000000"/>
                </a:solidFill>
              </a:rPr>
              <a:t>Planner</a:t>
            </a:r>
          </a:p>
          <a:p>
            <a:pPr lvl="1">
              <a:buFont typeface="Arial" charset="0"/>
              <a:buChar char="•"/>
            </a:pPr>
            <a:r>
              <a:rPr lang="en-US" sz="1100" dirty="0">
                <a:solidFill>
                  <a:srgbClr val="000000"/>
                </a:solidFill>
              </a:rPr>
              <a:t>Strategist</a:t>
            </a:r>
          </a:p>
          <a:p>
            <a:pPr lvl="1">
              <a:buFont typeface="Arial" charset="0"/>
              <a:buChar char="•"/>
            </a:pPr>
            <a:r>
              <a:rPr lang="en-US" sz="1100" dirty="0">
                <a:solidFill>
                  <a:srgbClr val="000000"/>
                </a:solidFill>
              </a:rPr>
              <a:t>Desk Chief</a:t>
            </a:r>
          </a:p>
          <a:p>
            <a:pPr lvl="1">
              <a:buFont typeface="Arial" charset="0"/>
              <a:buChar char="•"/>
            </a:pPr>
            <a:r>
              <a:rPr lang="en-US" sz="1100" dirty="0">
                <a:solidFill>
                  <a:srgbClr val="000000"/>
                </a:solidFill>
              </a:rPr>
              <a:t>POL-MIL Planner</a:t>
            </a:r>
          </a:p>
          <a:p>
            <a:pPr lvl="1">
              <a:buFont typeface="Arial" charset="0"/>
              <a:buChar char="•"/>
            </a:pPr>
            <a:r>
              <a:rPr lang="en-US" sz="1100" dirty="0">
                <a:solidFill>
                  <a:srgbClr val="000000"/>
                </a:solidFill>
              </a:rPr>
              <a:t>Military Assistant</a:t>
            </a:r>
          </a:p>
          <a:p>
            <a:pPr lvl="1">
              <a:buFont typeface="Arial" charset="0"/>
              <a:buChar char="•"/>
            </a:pPr>
            <a:r>
              <a:rPr lang="en-US" sz="1100" dirty="0">
                <a:solidFill>
                  <a:srgbClr val="000000"/>
                </a:solidFill>
              </a:rPr>
              <a:t>Speechwriter</a:t>
            </a:r>
          </a:p>
          <a:p>
            <a:pPr>
              <a:buFont typeface="Arial" charset="0"/>
              <a:buChar char="•"/>
            </a:pPr>
            <a:r>
              <a:rPr lang="en-US" sz="1100" dirty="0">
                <a:solidFill>
                  <a:srgbClr val="000000"/>
                </a:solidFill>
              </a:rPr>
              <a:t>COCOM/Joint Staff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TNG/Readiness</a:t>
            </a:r>
          </a:p>
          <a:p>
            <a:pPr lvl="1">
              <a:buFont typeface="Arial" charset="0"/>
              <a:buChar char="•"/>
            </a:pPr>
            <a:r>
              <a:rPr lang="en-US" sz="1100" dirty="0">
                <a:solidFill>
                  <a:srgbClr val="000000"/>
                </a:solidFill>
              </a:rPr>
              <a:t>OPS/PLANS/JOC</a:t>
            </a:r>
          </a:p>
          <a:p>
            <a:pPr lvl="1">
              <a:buFont typeface="Arial" charset="0"/>
              <a:buChar char="•"/>
            </a:pPr>
            <a:r>
              <a:rPr lang="en-US" sz="1100" dirty="0">
                <a:solidFill>
                  <a:srgbClr val="000000"/>
                </a:solidFill>
              </a:rPr>
              <a:t>WFF Chief</a:t>
            </a:r>
          </a:p>
          <a:p>
            <a:pPr lvl="1">
              <a:buFont typeface="Arial" charset="0"/>
              <a:buChar char="•"/>
            </a:pPr>
            <a:r>
              <a:rPr lang="en-US" sz="1100" dirty="0">
                <a:solidFill>
                  <a:srgbClr val="000000"/>
                </a:solidFill>
              </a:rPr>
              <a:t>Chiefs/Liaisons</a:t>
            </a:r>
          </a:p>
          <a:p>
            <a:pPr lvl="1">
              <a:buFont typeface="Arial" charset="0"/>
              <a:buChar char="•"/>
            </a:pPr>
            <a:r>
              <a:rPr lang="en-US" sz="1100" dirty="0">
                <a:solidFill>
                  <a:srgbClr val="000000"/>
                </a:solidFill>
              </a:rPr>
              <a:t>IA Liaisons</a:t>
            </a:r>
          </a:p>
          <a:p>
            <a:pPr>
              <a:buFont typeface="Arial" charset="0"/>
              <a:buChar char="•"/>
            </a:pPr>
            <a:r>
              <a:rPr lang="en-US" sz="1100" dirty="0">
                <a:solidFill>
                  <a:srgbClr val="000000"/>
                </a:solidFill>
              </a:rPr>
              <a:t>NORTHCOM Regional Support Chief</a:t>
            </a:r>
          </a:p>
          <a:p>
            <a:pPr>
              <a:buFont typeface="Arial" charset="0"/>
              <a:buChar char="•"/>
            </a:pPr>
            <a:r>
              <a:rPr lang="en-US" sz="1100" dirty="0">
                <a:solidFill>
                  <a:srgbClr val="000000"/>
                </a:solidFill>
              </a:rPr>
              <a:t>State IG</a:t>
            </a:r>
          </a:p>
          <a:p>
            <a:pPr>
              <a:buFont typeface="Arial" charset="0"/>
              <a:buChar char="•"/>
            </a:pPr>
            <a:r>
              <a:rPr lang="en-US" sz="1100" dirty="0">
                <a:solidFill>
                  <a:srgbClr val="000000"/>
                </a:solidFill>
              </a:rPr>
              <a:t>OCLL Liaison</a:t>
            </a:r>
          </a:p>
          <a:p>
            <a:pPr>
              <a:buFont typeface="Arial" charset="0"/>
              <a:buChar char="•"/>
            </a:pPr>
            <a:r>
              <a:rPr lang="en-US" sz="1100" dirty="0">
                <a:solidFill>
                  <a:srgbClr val="000000"/>
                </a:solidFill>
              </a:rPr>
              <a:t>Sister Service Faculty</a:t>
            </a:r>
          </a:p>
          <a:p>
            <a:pPr>
              <a:buFont typeface="Arial" charset="0"/>
              <a:buChar char="•"/>
            </a:pPr>
            <a:r>
              <a:rPr lang="en-US" sz="1100" dirty="0">
                <a:solidFill>
                  <a:srgbClr val="000000"/>
                </a:solidFill>
              </a:rPr>
              <a:t>TRADOC Sister Service LNO</a:t>
            </a:r>
          </a:p>
          <a:p>
            <a:pPr>
              <a:buFont typeface="Arial" charset="0"/>
              <a:buChar char="•"/>
            </a:pPr>
            <a:r>
              <a:rPr lang="en-US" sz="1100" dirty="0">
                <a:solidFill>
                  <a:srgbClr val="000000"/>
                </a:solidFill>
              </a:rPr>
              <a:t>Transition Team</a:t>
            </a:r>
          </a:p>
          <a:p>
            <a:pPr>
              <a:buFont typeface="Arial" charset="0"/>
              <a:buChar char="•"/>
            </a:pPr>
            <a:r>
              <a:rPr lang="en-US" sz="1100" dirty="0">
                <a:solidFill>
                  <a:srgbClr val="000000"/>
                </a:solidFill>
              </a:rPr>
              <a:t>Military Observer</a:t>
            </a:r>
          </a:p>
          <a:p>
            <a:pPr>
              <a:buFont typeface="Arial" charset="0"/>
              <a:buChar char="•"/>
            </a:pPr>
            <a:r>
              <a:rPr lang="en-US" sz="1100" dirty="0">
                <a:solidFill>
                  <a:srgbClr val="000000"/>
                </a:solidFill>
              </a:rPr>
              <a:t>Allied Program Manager</a:t>
            </a:r>
          </a:p>
          <a:p>
            <a:pPr>
              <a:buFont typeface="Arial" charset="0"/>
              <a:buChar char="•"/>
            </a:pPr>
            <a:r>
              <a:rPr lang="en-US" sz="1100" dirty="0">
                <a:solidFill>
                  <a:srgbClr val="000000"/>
                </a:solidFill>
              </a:rPr>
              <a:t>NGB Staff</a:t>
            </a:r>
          </a:p>
        </p:txBody>
      </p:sp>
      <p:sp>
        <p:nvSpPr>
          <p:cNvPr id="52230" name="TextBox 159"/>
          <p:cNvSpPr txBox="1">
            <a:spLocks noChangeArrowheads="1"/>
          </p:cNvSpPr>
          <p:nvPr/>
        </p:nvSpPr>
        <p:spPr bwMode="auto">
          <a:xfrm>
            <a:off x="46482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Academia &amp; Civilian Enterprise </a:t>
            </a:r>
          </a:p>
          <a:p>
            <a:pPr>
              <a:buFont typeface="Arial" charset="0"/>
              <a:buChar char="•"/>
            </a:pPr>
            <a:r>
              <a:rPr lang="en-US" sz="1100" dirty="0">
                <a:solidFill>
                  <a:srgbClr val="000000"/>
                </a:solidFill>
              </a:rPr>
              <a:t>Fellowships</a:t>
            </a:r>
          </a:p>
          <a:p>
            <a:pPr>
              <a:buFont typeface="Arial" charset="0"/>
              <a:buChar char="•"/>
            </a:pPr>
            <a:r>
              <a:rPr lang="en-US" sz="1100" dirty="0">
                <a:solidFill>
                  <a:srgbClr val="000000"/>
                </a:solidFill>
              </a:rPr>
              <a:t>PMS/APMS</a:t>
            </a:r>
          </a:p>
          <a:p>
            <a:pPr>
              <a:buFont typeface="Arial" charset="0"/>
              <a:buChar char="•"/>
            </a:pPr>
            <a:r>
              <a:rPr lang="en-US" sz="1100" dirty="0">
                <a:solidFill>
                  <a:srgbClr val="000000"/>
                </a:solidFill>
              </a:rPr>
              <a:t>USMA Faculty/Staff</a:t>
            </a:r>
          </a:p>
          <a:p>
            <a:pPr lvl="1">
              <a:buFont typeface="Arial" charset="0"/>
              <a:buChar char="•"/>
            </a:pPr>
            <a:r>
              <a:rPr lang="en-US" sz="1100" dirty="0">
                <a:solidFill>
                  <a:srgbClr val="000000"/>
                </a:solidFill>
              </a:rPr>
              <a:t>RTO</a:t>
            </a:r>
          </a:p>
          <a:p>
            <a:pPr lvl="1">
              <a:buFont typeface="Arial" charset="0"/>
              <a:buChar char="•"/>
            </a:pPr>
            <a:r>
              <a:rPr lang="en-US" sz="1100" dirty="0">
                <a:solidFill>
                  <a:srgbClr val="000000"/>
                </a:solidFill>
              </a:rPr>
              <a:t>Instructor</a:t>
            </a:r>
          </a:p>
          <a:p>
            <a:pPr lvl="1">
              <a:buFont typeface="Arial" charset="0"/>
              <a:buChar char="•"/>
            </a:pPr>
            <a:r>
              <a:rPr lang="en-US" sz="1100" dirty="0">
                <a:solidFill>
                  <a:srgbClr val="000000"/>
                </a:solidFill>
              </a:rPr>
              <a:t>HQs/Staff</a:t>
            </a:r>
          </a:p>
          <a:p>
            <a:pPr>
              <a:buFont typeface="Arial" charset="0"/>
              <a:buChar char="•"/>
            </a:pPr>
            <a:r>
              <a:rPr lang="en-US" sz="1100" dirty="0">
                <a:solidFill>
                  <a:srgbClr val="000000"/>
                </a:solidFill>
              </a:rPr>
              <a:t>AWC Faculty</a:t>
            </a:r>
          </a:p>
          <a:p>
            <a:pPr>
              <a:buFont typeface="Arial" charset="0"/>
              <a:buChar char="•"/>
            </a:pPr>
            <a:r>
              <a:rPr lang="en-US" sz="1100" dirty="0">
                <a:solidFill>
                  <a:srgbClr val="000000"/>
                </a:solidFill>
              </a:rPr>
              <a:t>CGSC Faculty</a:t>
            </a: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endParaRPr lang="en-US" sz="1100" b="1" dirty="0">
              <a:solidFill>
                <a:srgbClr val="000000"/>
              </a:solidFill>
            </a:endParaRPr>
          </a:p>
          <a:p>
            <a:endParaRPr lang="en-US" sz="1100" b="1" dirty="0">
              <a:solidFill>
                <a:srgbClr val="000000"/>
              </a:solidFill>
            </a:endParaRPr>
          </a:p>
          <a:p>
            <a:endParaRPr lang="en-US" sz="1100" dirty="0">
              <a:solidFill>
                <a:srgbClr val="000000"/>
              </a:solidFill>
            </a:endParaRPr>
          </a:p>
        </p:txBody>
      </p:sp>
      <p:sp>
        <p:nvSpPr>
          <p:cNvPr id="52231" name="TextBox 14"/>
          <p:cNvSpPr txBox="1">
            <a:spLocks noChangeArrowheads="1"/>
          </p:cNvSpPr>
          <p:nvPr/>
        </p:nvSpPr>
        <p:spPr bwMode="auto">
          <a:xfrm>
            <a:off x="24384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Institutional</a:t>
            </a:r>
          </a:p>
          <a:p>
            <a:endParaRPr lang="en-US" sz="1100" dirty="0">
              <a:solidFill>
                <a:srgbClr val="000000"/>
              </a:solidFill>
            </a:endParaRPr>
          </a:p>
          <a:p>
            <a:pPr>
              <a:buFont typeface="Arial" charset="0"/>
              <a:buChar char="•"/>
            </a:pPr>
            <a:r>
              <a:rPr lang="en-US" sz="1100" dirty="0">
                <a:solidFill>
                  <a:srgbClr val="000000"/>
                </a:solidFill>
              </a:rPr>
              <a:t>CIG Action Officer</a:t>
            </a:r>
          </a:p>
          <a:p>
            <a:pPr>
              <a:buFont typeface="Arial" charset="0"/>
              <a:buChar char="•"/>
            </a:pPr>
            <a:r>
              <a:rPr lang="en-US" sz="1100" dirty="0">
                <a:solidFill>
                  <a:srgbClr val="000000"/>
                </a:solidFill>
              </a:rPr>
              <a:t>SA/CSA/ASA/DCS</a:t>
            </a:r>
          </a:p>
          <a:p>
            <a:pPr lvl="1">
              <a:buFont typeface="Arial" charset="0"/>
              <a:buChar char="•"/>
            </a:pPr>
            <a:r>
              <a:rPr lang="en-US" sz="1100" dirty="0">
                <a:solidFill>
                  <a:srgbClr val="000000"/>
                </a:solidFill>
              </a:rPr>
              <a:t>Asst XO</a:t>
            </a:r>
          </a:p>
          <a:p>
            <a:pPr lvl="1">
              <a:buFont typeface="Arial" charset="0"/>
              <a:buChar char="•"/>
            </a:pPr>
            <a:r>
              <a:rPr lang="en-US" sz="1100" dirty="0">
                <a:solidFill>
                  <a:srgbClr val="000000"/>
                </a:solidFill>
              </a:rPr>
              <a:t>ADC</a:t>
            </a:r>
          </a:p>
          <a:p>
            <a:pPr lvl="1">
              <a:buFont typeface="Arial" charset="0"/>
              <a:buChar char="•"/>
            </a:pPr>
            <a:r>
              <a:rPr lang="en-US" sz="1100" dirty="0">
                <a:solidFill>
                  <a:srgbClr val="000000"/>
                </a:solidFill>
              </a:rPr>
              <a:t>Special Assistant</a:t>
            </a:r>
          </a:p>
          <a:p>
            <a:pPr lvl="1">
              <a:buFont typeface="Arial" charset="0"/>
              <a:buChar char="•"/>
            </a:pPr>
            <a:r>
              <a:rPr lang="en-US" sz="1100" dirty="0">
                <a:solidFill>
                  <a:srgbClr val="000000"/>
                </a:solidFill>
              </a:rPr>
              <a:t>Strategic Plans Officer</a:t>
            </a:r>
          </a:p>
          <a:p>
            <a:pPr lvl="1">
              <a:buFont typeface="Arial" charset="0"/>
              <a:buChar char="•"/>
            </a:pPr>
            <a:r>
              <a:rPr lang="en-US" sz="1100" dirty="0">
                <a:solidFill>
                  <a:srgbClr val="000000"/>
                </a:solidFill>
              </a:rPr>
              <a:t>Speech writer</a:t>
            </a:r>
          </a:p>
          <a:p>
            <a:pPr>
              <a:buFont typeface="Arial" charset="0"/>
              <a:buChar char="•"/>
            </a:pPr>
            <a:r>
              <a:rPr lang="en-US" sz="1100" dirty="0">
                <a:solidFill>
                  <a:srgbClr val="000000"/>
                </a:solidFill>
              </a:rPr>
              <a:t>DA Staff Asst XO</a:t>
            </a:r>
          </a:p>
          <a:p>
            <a:pPr>
              <a:buFont typeface="Arial" charset="0"/>
              <a:buChar char="•"/>
            </a:pPr>
            <a:r>
              <a:rPr lang="en-US" sz="1100" dirty="0">
                <a:solidFill>
                  <a:srgbClr val="000000"/>
                </a:solidFill>
              </a:rPr>
              <a:t>HRC Branch Chief </a:t>
            </a:r>
          </a:p>
          <a:p>
            <a:pPr>
              <a:buFont typeface="Arial" charset="0"/>
              <a:buChar char="•"/>
            </a:pPr>
            <a:r>
              <a:rPr lang="en-US" sz="1100" dirty="0">
                <a:solidFill>
                  <a:srgbClr val="000000"/>
                </a:solidFill>
              </a:rPr>
              <a:t>AWC Staff</a:t>
            </a:r>
          </a:p>
          <a:p>
            <a:pPr>
              <a:buFont typeface="Arial" charset="0"/>
              <a:buChar char="•"/>
            </a:pPr>
            <a:r>
              <a:rPr lang="en-US" sz="1100" dirty="0">
                <a:solidFill>
                  <a:srgbClr val="000000"/>
                </a:solidFill>
              </a:rPr>
              <a:t>CGSC Faculty</a:t>
            </a:r>
          </a:p>
          <a:p>
            <a:pPr>
              <a:buFont typeface="Arial" charset="0"/>
              <a:buChar char="•"/>
            </a:pPr>
            <a:r>
              <a:rPr lang="en-US" sz="1100" dirty="0">
                <a:solidFill>
                  <a:srgbClr val="000000"/>
                </a:solidFill>
              </a:rPr>
              <a:t>Recruiting Command HQs (BDE XO, S3)</a:t>
            </a:r>
          </a:p>
          <a:p>
            <a:pPr>
              <a:buFont typeface="Arial" charset="0"/>
              <a:buChar char="•"/>
            </a:pPr>
            <a:r>
              <a:rPr lang="en-US" sz="1100" dirty="0">
                <a:solidFill>
                  <a:srgbClr val="000000"/>
                </a:solidFill>
              </a:rPr>
              <a:t>TRADOC HQs (LNO, ARCIC Chief, DIV Chief)</a:t>
            </a:r>
          </a:p>
          <a:p>
            <a:pPr>
              <a:buFont typeface="Arial" charset="0"/>
              <a:buChar char="•"/>
            </a:pPr>
            <a:r>
              <a:rPr lang="en-US" sz="1100" dirty="0">
                <a:solidFill>
                  <a:srgbClr val="000000"/>
                </a:solidFill>
              </a:rPr>
              <a:t>CAC </a:t>
            </a:r>
          </a:p>
          <a:p>
            <a:pPr lvl="1">
              <a:buFont typeface="Arial" charset="0"/>
              <a:buChar char="•"/>
            </a:pPr>
            <a:r>
              <a:rPr lang="en-US" sz="1100" dirty="0">
                <a:solidFill>
                  <a:srgbClr val="000000"/>
                </a:solidFill>
              </a:rPr>
              <a:t>DIV Chief</a:t>
            </a:r>
          </a:p>
          <a:p>
            <a:pPr lvl="1">
              <a:buFont typeface="Arial" charset="0"/>
              <a:buChar char="•"/>
            </a:pPr>
            <a:r>
              <a:rPr lang="en-US" sz="1100" dirty="0">
                <a:solidFill>
                  <a:srgbClr val="000000"/>
                </a:solidFill>
              </a:rPr>
              <a:t>Doctrine Dev</a:t>
            </a:r>
          </a:p>
          <a:p>
            <a:pPr>
              <a:buFont typeface="Arial" charset="0"/>
              <a:buChar char="•"/>
            </a:pPr>
            <a:r>
              <a:rPr lang="en-US" sz="1100" dirty="0">
                <a:solidFill>
                  <a:srgbClr val="000000"/>
                </a:solidFill>
              </a:rPr>
              <a:t>ASCCs</a:t>
            </a:r>
          </a:p>
          <a:p>
            <a:pPr lvl="1">
              <a:buFont typeface="Arial" charset="0"/>
              <a:buChar char="•"/>
            </a:pPr>
            <a:r>
              <a:rPr lang="en-US" sz="1100" dirty="0">
                <a:solidFill>
                  <a:srgbClr val="000000"/>
                </a:solidFill>
              </a:rPr>
              <a:t>OPS/Plans Officer</a:t>
            </a:r>
          </a:p>
          <a:p>
            <a:pPr>
              <a:buFont typeface="Arial" charset="0"/>
              <a:buChar char="•"/>
            </a:pPr>
            <a:r>
              <a:rPr lang="en-US" sz="1100" dirty="0">
                <a:solidFill>
                  <a:srgbClr val="000000"/>
                </a:solidFill>
              </a:rPr>
              <a:t>Cadet Command HQs</a:t>
            </a:r>
          </a:p>
          <a:p>
            <a:pPr>
              <a:buFont typeface="Arial" charset="0"/>
              <a:buChar char="•"/>
            </a:pPr>
            <a:r>
              <a:rPr lang="en-US" sz="1100" dirty="0">
                <a:solidFill>
                  <a:srgbClr val="000000"/>
                </a:solidFill>
              </a:rPr>
              <a:t>USAREC HQs</a:t>
            </a:r>
          </a:p>
          <a:p>
            <a:pPr>
              <a:buFont typeface="Arial" charset="0"/>
              <a:buChar char="•"/>
            </a:pPr>
            <a:r>
              <a:rPr lang="en-US" sz="1100" dirty="0">
                <a:solidFill>
                  <a:srgbClr val="000000"/>
                </a:solidFill>
              </a:rPr>
              <a:t>1</a:t>
            </a:r>
            <a:r>
              <a:rPr lang="en-US" sz="1100" baseline="30000" dirty="0">
                <a:solidFill>
                  <a:srgbClr val="000000"/>
                </a:solidFill>
              </a:rPr>
              <a:t>st</a:t>
            </a:r>
            <a:r>
              <a:rPr lang="en-US" sz="1100" dirty="0">
                <a:solidFill>
                  <a:srgbClr val="000000"/>
                </a:solidFill>
              </a:rPr>
              <a:t> Army/5</a:t>
            </a:r>
            <a:r>
              <a:rPr lang="en-US" sz="1100" baseline="30000" dirty="0">
                <a:solidFill>
                  <a:srgbClr val="000000"/>
                </a:solidFill>
              </a:rPr>
              <a:t>th</a:t>
            </a:r>
            <a:r>
              <a:rPr lang="en-US" sz="1100" dirty="0">
                <a:solidFill>
                  <a:srgbClr val="000000"/>
                </a:solidFill>
              </a:rPr>
              <a:t> Army</a:t>
            </a:r>
          </a:p>
          <a:p>
            <a:pPr>
              <a:buFont typeface="Arial" charset="0"/>
              <a:buChar char="•"/>
            </a:pPr>
            <a:r>
              <a:rPr lang="en-US" sz="1100" dirty="0">
                <a:solidFill>
                  <a:srgbClr val="000000"/>
                </a:solidFill>
              </a:rPr>
              <a:t>IMCOM</a:t>
            </a:r>
          </a:p>
          <a:p>
            <a:pPr>
              <a:buFont typeface="Arial" charset="0"/>
              <a:buChar char="•"/>
            </a:pPr>
            <a:r>
              <a:rPr lang="en-US" sz="1100" dirty="0">
                <a:solidFill>
                  <a:srgbClr val="000000"/>
                </a:solidFill>
              </a:rPr>
              <a:t>CSA Strategic Studies Group</a:t>
            </a:r>
          </a:p>
          <a:p>
            <a:pPr>
              <a:buFont typeface="Arial" charset="0"/>
              <a:buChar char="•"/>
            </a:pPr>
            <a:r>
              <a:rPr lang="en-US" sz="1100" dirty="0">
                <a:solidFill>
                  <a:srgbClr val="000000"/>
                </a:solidFill>
              </a:rPr>
              <a:t>Army Strategic Planner</a:t>
            </a:r>
          </a:p>
          <a:p>
            <a:pPr>
              <a:buFont typeface="Arial" charset="0"/>
              <a:buChar char="•"/>
            </a:pPr>
            <a:r>
              <a:rPr lang="en-US" sz="1100" dirty="0">
                <a:solidFill>
                  <a:srgbClr val="000000"/>
                </a:solidFill>
              </a:rPr>
              <a:t>FORSCOM HQs</a:t>
            </a:r>
          </a:p>
          <a:p>
            <a:pPr>
              <a:buFont typeface="Arial" charset="0"/>
              <a:buChar char="•"/>
            </a:pPr>
            <a:endParaRPr lang="en-US" sz="1100" dirty="0">
              <a:solidFill>
                <a:srgbClr val="000000"/>
              </a:solidFill>
            </a:endParaRPr>
          </a:p>
          <a:p>
            <a:endParaRPr lang="en-US" sz="1100" dirty="0">
              <a:solidFill>
                <a:srgbClr val="000000"/>
              </a:solidFill>
            </a:endParaRPr>
          </a:p>
        </p:txBody>
      </p:sp>
      <p:sp>
        <p:nvSpPr>
          <p:cNvPr id="52232" name="TextBox 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209550" y="908050"/>
            <a:ext cx="8934450" cy="584200"/>
          </a:xfrm>
          <a:prstGeom prst="rect">
            <a:avLst/>
          </a:prstGeom>
          <a:noFill/>
          <a:ln w="9525">
            <a:noFill/>
            <a:miter lim="800000"/>
            <a:headEnd/>
            <a:tailEnd/>
          </a:ln>
        </p:spPr>
        <p:txBody>
          <a:bodyPr>
            <a:spAutoFit/>
          </a:bodyPr>
          <a:lstStyle/>
          <a:p>
            <a:endParaRPr lang="en-US" sz="1600" i="1" dirty="0">
              <a:solidFill>
                <a:srgbClr val="000000"/>
              </a:solidFill>
            </a:endParaRPr>
          </a:p>
          <a:p>
            <a:endParaRPr lang="en-US" sz="1600" i="1" dirty="0">
              <a:solidFill>
                <a:srgbClr val="000000"/>
              </a:solidFill>
            </a:endParaRPr>
          </a:p>
        </p:txBody>
      </p:sp>
      <p:sp>
        <p:nvSpPr>
          <p:cNvPr id="53251" name="TextBox 4"/>
          <p:cNvSpPr txBox="1">
            <a:spLocks noChangeArrowheads="1"/>
          </p:cNvSpPr>
          <p:nvPr/>
        </p:nvSpPr>
        <p:spPr bwMode="auto">
          <a:xfrm>
            <a:off x="304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Functional</a:t>
            </a:r>
          </a:p>
          <a:p>
            <a:endParaRPr lang="en-US" sz="1100" dirty="0">
              <a:solidFill>
                <a:srgbClr val="000000"/>
              </a:solidFill>
            </a:endParaRPr>
          </a:p>
          <a:p>
            <a:pPr>
              <a:buFont typeface="Arial" charset="0"/>
              <a:buChar char="•"/>
            </a:pPr>
            <a:r>
              <a:rPr lang="en-US" sz="1100" dirty="0">
                <a:solidFill>
                  <a:srgbClr val="000000"/>
                </a:solidFill>
              </a:rPr>
              <a:t>ASCC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Red Team</a:t>
            </a:r>
          </a:p>
          <a:p>
            <a:pPr lvl="1">
              <a:buFont typeface="Arial" charset="0"/>
              <a:buChar char="•"/>
            </a:pPr>
            <a:r>
              <a:rPr lang="en-US" sz="1100" dirty="0">
                <a:solidFill>
                  <a:srgbClr val="000000"/>
                </a:solidFill>
              </a:rPr>
              <a:t>OPS </a:t>
            </a:r>
          </a:p>
          <a:p>
            <a:pPr lvl="1">
              <a:buFont typeface="Arial" charset="0"/>
              <a:buChar char="•"/>
            </a:pPr>
            <a:r>
              <a:rPr lang="en-US" sz="1100" dirty="0">
                <a:solidFill>
                  <a:srgbClr val="000000"/>
                </a:solidFill>
              </a:rPr>
              <a:t>Plans</a:t>
            </a:r>
          </a:p>
          <a:p>
            <a:pPr lvl="1">
              <a:buFont typeface="Arial" charset="0"/>
              <a:buChar char="•"/>
            </a:pPr>
            <a:r>
              <a:rPr lang="en-US" sz="1100" dirty="0">
                <a:solidFill>
                  <a:srgbClr val="000000"/>
                </a:solidFill>
              </a:rPr>
              <a:t>IG</a:t>
            </a:r>
          </a:p>
          <a:p>
            <a:pPr>
              <a:buFont typeface="Arial" charset="0"/>
              <a:buChar char="•"/>
            </a:pPr>
            <a:r>
              <a:rPr lang="en-US" sz="1100" dirty="0">
                <a:solidFill>
                  <a:srgbClr val="000000"/>
                </a:solidFill>
              </a:rPr>
              <a:t>ASA/DCS</a:t>
            </a:r>
          </a:p>
          <a:p>
            <a:pPr lvl="1">
              <a:buFont typeface="Arial" charset="0"/>
              <a:buChar char="•"/>
            </a:pPr>
            <a:r>
              <a:rPr lang="en-US" sz="1100" dirty="0">
                <a:solidFill>
                  <a:srgbClr val="000000"/>
                </a:solidFill>
              </a:rPr>
              <a:t>XO</a:t>
            </a:r>
          </a:p>
          <a:p>
            <a:pPr lvl="1">
              <a:buFont typeface="Arial" charset="0"/>
              <a:buChar char="•"/>
            </a:pPr>
            <a:r>
              <a:rPr lang="en-US" sz="1100" dirty="0">
                <a:solidFill>
                  <a:srgbClr val="000000"/>
                </a:solidFill>
              </a:rPr>
              <a:t>Mil Assistant</a:t>
            </a:r>
          </a:p>
          <a:p>
            <a:pPr lvl="1">
              <a:buFont typeface="Arial" charset="0"/>
              <a:buChar char="•"/>
            </a:pPr>
            <a:r>
              <a:rPr lang="en-US" sz="1100" dirty="0">
                <a:solidFill>
                  <a:srgbClr val="000000"/>
                </a:solidFill>
              </a:rPr>
              <a:t>Division Chief (BR/ FA Specific)</a:t>
            </a:r>
          </a:p>
          <a:p>
            <a:pPr>
              <a:buFont typeface="Arial" charset="0"/>
              <a:buChar char="•"/>
            </a:pPr>
            <a:r>
              <a:rPr lang="en-US" sz="1100" dirty="0">
                <a:solidFill>
                  <a:srgbClr val="000000"/>
                </a:solidFill>
              </a:rPr>
              <a:t>USACE</a:t>
            </a:r>
          </a:p>
          <a:p>
            <a:pPr lvl="1">
              <a:buFont typeface="Arial" charset="0"/>
              <a:buChar char="•"/>
            </a:pPr>
            <a:r>
              <a:rPr lang="en-US" sz="1100" dirty="0">
                <a:solidFill>
                  <a:srgbClr val="000000"/>
                </a:solidFill>
              </a:rPr>
              <a:t>DCO</a:t>
            </a:r>
          </a:p>
          <a:p>
            <a:pPr>
              <a:buFont typeface="Arial" charset="0"/>
              <a:buChar char="•"/>
            </a:pPr>
            <a:r>
              <a:rPr lang="en-US" sz="1100" dirty="0">
                <a:solidFill>
                  <a:srgbClr val="000000"/>
                </a:solidFill>
              </a:rPr>
              <a:t>TRADOC Capabilities Mgr</a:t>
            </a:r>
          </a:p>
          <a:p>
            <a:pPr>
              <a:buFont typeface="Arial" charset="0"/>
              <a:buChar char="•"/>
            </a:pPr>
            <a:r>
              <a:rPr lang="en-US" sz="1100" dirty="0">
                <a:solidFill>
                  <a:srgbClr val="000000"/>
                </a:solidFill>
              </a:rPr>
              <a:t>AMC</a:t>
            </a:r>
          </a:p>
          <a:p>
            <a:pPr lvl="1">
              <a:buFont typeface="Arial" charset="0"/>
              <a:buChar char="•"/>
            </a:pPr>
            <a:r>
              <a:rPr lang="en-US" sz="1100" dirty="0">
                <a:solidFill>
                  <a:srgbClr val="000000"/>
                </a:solidFill>
              </a:rPr>
              <a:t>Command Directors</a:t>
            </a:r>
          </a:p>
          <a:p>
            <a:pPr lvl="1">
              <a:buFont typeface="Arial" charset="0"/>
              <a:buChar char="•"/>
            </a:pPr>
            <a:r>
              <a:rPr lang="en-US" sz="1100" dirty="0">
                <a:solidFill>
                  <a:srgbClr val="000000"/>
                </a:solidFill>
              </a:rPr>
              <a:t>PM</a:t>
            </a:r>
          </a:p>
          <a:p>
            <a:pPr lvl="1">
              <a:buFont typeface="Arial" charset="0"/>
              <a:buChar char="•"/>
            </a:pPr>
            <a:r>
              <a:rPr lang="en-US" sz="1100" dirty="0">
                <a:solidFill>
                  <a:srgbClr val="000000"/>
                </a:solidFill>
              </a:rPr>
              <a:t>COS</a:t>
            </a:r>
          </a:p>
          <a:p>
            <a:pPr lvl="1">
              <a:buFont typeface="Arial" charset="0"/>
              <a:buChar char="•"/>
            </a:pPr>
            <a:r>
              <a:rPr lang="en-US" sz="1100" dirty="0">
                <a:solidFill>
                  <a:srgbClr val="000000"/>
                </a:solidFill>
              </a:rPr>
              <a:t>XO</a:t>
            </a:r>
          </a:p>
          <a:p>
            <a:pPr>
              <a:buFont typeface="Arial" charset="0"/>
              <a:buChar char="•"/>
            </a:pPr>
            <a:r>
              <a:rPr lang="en-US" sz="1100" dirty="0">
                <a:solidFill>
                  <a:srgbClr val="000000"/>
                </a:solidFill>
              </a:rPr>
              <a:t>CTC COG</a:t>
            </a:r>
          </a:p>
          <a:p>
            <a:pPr>
              <a:buFont typeface="Arial" charset="0"/>
              <a:buChar char="•"/>
            </a:pPr>
            <a:r>
              <a:rPr lang="en-US" sz="1100" dirty="0">
                <a:solidFill>
                  <a:srgbClr val="000000"/>
                </a:solidFill>
              </a:rPr>
              <a:t>DA/ASA/DCS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Director.</a:t>
            </a: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p:txBody>
      </p:sp>
      <p:sp>
        <p:nvSpPr>
          <p:cNvPr id="163" name="Rectangle 4"/>
          <p:cNvSpPr>
            <a:spLocks noChangeArrowheads="1"/>
          </p:cNvSpPr>
          <p:nvPr/>
        </p:nvSpPr>
        <p:spPr bwMode="auto">
          <a:xfrm>
            <a:off x="0" y="76200"/>
            <a:ext cx="9029700" cy="461963"/>
          </a:xfrm>
          <a:prstGeom prst="rect">
            <a:avLst/>
          </a:prstGeom>
          <a:noFill/>
          <a:ln w="9525">
            <a:noFill/>
            <a:miter lim="800000"/>
            <a:headEnd/>
            <a:tailEnd/>
          </a:ln>
        </p:spPr>
        <p:txBody>
          <a:bodyPr>
            <a:spAutoFit/>
          </a:bodyPr>
          <a:lstStyle/>
          <a:p>
            <a:pPr algn="ctr">
              <a:defRPr/>
            </a:pPr>
            <a:r>
              <a:rPr lang="en-US" sz="2400" b="1" i="1" dirty="0">
                <a:solidFill>
                  <a:prstClr val="black"/>
                </a:solidFill>
                <a:latin typeface="+mj-lt"/>
                <a:cs typeface="Arial" pitchFamily="34" charset="0"/>
              </a:rPr>
              <a:t>O-6 Broadening Experiences</a:t>
            </a:r>
          </a:p>
        </p:txBody>
      </p:sp>
      <p:sp>
        <p:nvSpPr>
          <p:cNvPr id="53253" name="TextBox 140"/>
          <p:cNvSpPr txBox="1">
            <a:spLocks noChangeArrowheads="1"/>
          </p:cNvSpPr>
          <p:nvPr/>
        </p:nvSpPr>
        <p:spPr bwMode="auto">
          <a:xfrm>
            <a:off x="67818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JIIM</a:t>
            </a:r>
          </a:p>
          <a:p>
            <a:pPr algn="ctr"/>
            <a:endParaRPr lang="en-US" sz="1100" b="1" dirty="0">
              <a:solidFill>
                <a:srgbClr val="000000"/>
              </a:solidFill>
            </a:endParaRPr>
          </a:p>
          <a:p>
            <a:pPr>
              <a:buFont typeface="Arial" charset="0"/>
              <a:buChar char="•"/>
            </a:pPr>
            <a:r>
              <a:rPr lang="en-US" sz="1100" dirty="0">
                <a:solidFill>
                  <a:srgbClr val="000000"/>
                </a:solidFill>
              </a:rPr>
              <a:t>AIDE TO VP</a:t>
            </a:r>
          </a:p>
          <a:p>
            <a:pPr>
              <a:buFont typeface="Arial" charset="0"/>
              <a:buChar char="•"/>
            </a:pPr>
            <a:r>
              <a:rPr lang="en-US" sz="1100" dirty="0">
                <a:solidFill>
                  <a:srgbClr val="000000"/>
                </a:solidFill>
              </a:rPr>
              <a:t>COCOM/Joint Staff XO</a:t>
            </a:r>
          </a:p>
          <a:p>
            <a:pPr>
              <a:buFont typeface="Arial" charset="0"/>
              <a:buChar char="•"/>
            </a:pPr>
            <a:r>
              <a:rPr lang="en-US" sz="1100" dirty="0">
                <a:solidFill>
                  <a:srgbClr val="000000"/>
                </a:solidFill>
              </a:rPr>
              <a:t>JCS Regional COCOM Desk Chief</a:t>
            </a:r>
          </a:p>
          <a:p>
            <a:pPr>
              <a:buFont typeface="Arial" charset="0"/>
              <a:buChar char="•"/>
            </a:pPr>
            <a:r>
              <a:rPr lang="en-US" sz="1100" dirty="0">
                <a:solidFill>
                  <a:srgbClr val="000000"/>
                </a:solidFill>
              </a:rPr>
              <a:t>OSD</a:t>
            </a:r>
          </a:p>
          <a:p>
            <a:pPr lvl="1">
              <a:buFont typeface="Arial" charset="0"/>
              <a:buChar char="•"/>
            </a:pPr>
            <a:r>
              <a:rPr lang="en-US" sz="1100" dirty="0">
                <a:solidFill>
                  <a:srgbClr val="000000"/>
                </a:solidFill>
              </a:rPr>
              <a:t>Analyst</a:t>
            </a:r>
          </a:p>
          <a:p>
            <a:pPr lvl="1">
              <a:buFont typeface="Arial" charset="0"/>
              <a:buChar char="•"/>
            </a:pPr>
            <a:r>
              <a:rPr lang="en-US" sz="1100" dirty="0">
                <a:solidFill>
                  <a:srgbClr val="000000"/>
                </a:solidFill>
              </a:rPr>
              <a:t>Planner</a:t>
            </a:r>
          </a:p>
          <a:p>
            <a:pPr lvl="1">
              <a:buFont typeface="Arial" charset="0"/>
              <a:buChar char="•"/>
            </a:pPr>
            <a:r>
              <a:rPr lang="en-US" sz="1100" dirty="0">
                <a:solidFill>
                  <a:srgbClr val="000000"/>
                </a:solidFill>
              </a:rPr>
              <a:t>Strategist</a:t>
            </a:r>
          </a:p>
          <a:p>
            <a:pPr lvl="1">
              <a:buFont typeface="Arial" charset="0"/>
              <a:buChar char="•"/>
            </a:pPr>
            <a:r>
              <a:rPr lang="en-US" sz="1100" dirty="0">
                <a:solidFill>
                  <a:srgbClr val="000000"/>
                </a:solidFill>
              </a:rPr>
              <a:t>Desk Chief</a:t>
            </a:r>
          </a:p>
          <a:p>
            <a:pPr lvl="1">
              <a:buFont typeface="Arial" charset="0"/>
              <a:buChar char="•"/>
            </a:pPr>
            <a:r>
              <a:rPr lang="en-US" sz="1100" dirty="0">
                <a:solidFill>
                  <a:srgbClr val="000000"/>
                </a:solidFill>
              </a:rPr>
              <a:t>POL-MIL Planner</a:t>
            </a:r>
          </a:p>
          <a:p>
            <a:pPr lvl="1">
              <a:buFont typeface="Arial" charset="0"/>
              <a:buChar char="•"/>
            </a:pPr>
            <a:r>
              <a:rPr lang="en-US" sz="1100" dirty="0">
                <a:solidFill>
                  <a:srgbClr val="000000"/>
                </a:solidFill>
              </a:rPr>
              <a:t>Military Assistant</a:t>
            </a:r>
          </a:p>
          <a:p>
            <a:pPr>
              <a:buFont typeface="Arial" charset="0"/>
              <a:buChar char="•"/>
            </a:pPr>
            <a:r>
              <a:rPr lang="en-US" sz="1100" dirty="0">
                <a:solidFill>
                  <a:srgbClr val="000000"/>
                </a:solidFill>
              </a:rPr>
              <a:t>COCOM/Joint Staff </a:t>
            </a:r>
          </a:p>
          <a:p>
            <a:pPr lvl="1">
              <a:buFont typeface="Arial" charset="0"/>
              <a:buChar char="•"/>
            </a:pPr>
            <a:r>
              <a:rPr lang="en-US" sz="1100" dirty="0">
                <a:solidFill>
                  <a:srgbClr val="000000"/>
                </a:solidFill>
              </a:rPr>
              <a:t>Division Chief</a:t>
            </a:r>
          </a:p>
          <a:p>
            <a:pPr lvl="1">
              <a:buFont typeface="Arial" charset="0"/>
              <a:buChar char="•"/>
            </a:pPr>
            <a:r>
              <a:rPr lang="en-US" sz="1100" dirty="0">
                <a:solidFill>
                  <a:srgbClr val="000000"/>
                </a:solidFill>
              </a:rPr>
              <a:t>TNG/Readiness</a:t>
            </a:r>
          </a:p>
          <a:p>
            <a:pPr lvl="1">
              <a:buFont typeface="Arial" charset="0"/>
              <a:buChar char="•"/>
            </a:pPr>
            <a:r>
              <a:rPr lang="en-US" sz="1100" dirty="0">
                <a:solidFill>
                  <a:srgbClr val="000000"/>
                </a:solidFill>
              </a:rPr>
              <a:t>OPS/PLANS</a:t>
            </a:r>
          </a:p>
          <a:p>
            <a:pPr lvl="1">
              <a:buFont typeface="Arial" charset="0"/>
              <a:buChar char="•"/>
            </a:pPr>
            <a:r>
              <a:rPr lang="en-US" sz="1100" dirty="0">
                <a:solidFill>
                  <a:srgbClr val="000000"/>
                </a:solidFill>
              </a:rPr>
              <a:t>IG</a:t>
            </a:r>
          </a:p>
          <a:p>
            <a:pPr lvl="1">
              <a:buFont typeface="Arial" charset="0"/>
              <a:buChar char="•"/>
            </a:pPr>
            <a:r>
              <a:rPr lang="en-US" sz="1100" dirty="0">
                <a:solidFill>
                  <a:srgbClr val="000000"/>
                </a:solidFill>
              </a:rPr>
              <a:t>Special OPS Chiefs/Liaisons</a:t>
            </a:r>
          </a:p>
          <a:p>
            <a:pPr lvl="1">
              <a:buFont typeface="Arial" charset="0"/>
              <a:buChar char="•"/>
            </a:pPr>
            <a:r>
              <a:rPr lang="en-US" sz="1100" dirty="0">
                <a:solidFill>
                  <a:srgbClr val="000000"/>
                </a:solidFill>
              </a:rPr>
              <a:t>IA Liaisons</a:t>
            </a:r>
          </a:p>
          <a:p>
            <a:pPr>
              <a:buFont typeface="Arial" charset="0"/>
              <a:buChar char="•"/>
            </a:pPr>
            <a:r>
              <a:rPr lang="en-US" sz="1100" dirty="0">
                <a:solidFill>
                  <a:srgbClr val="000000"/>
                </a:solidFill>
              </a:rPr>
              <a:t>DOS Desk Chief</a:t>
            </a:r>
          </a:p>
          <a:p>
            <a:pPr>
              <a:buFont typeface="Arial" charset="0"/>
              <a:buChar char="•"/>
            </a:pPr>
            <a:r>
              <a:rPr lang="en-US" sz="1100" dirty="0">
                <a:solidFill>
                  <a:srgbClr val="000000"/>
                </a:solidFill>
              </a:rPr>
              <a:t>AWC Director Joint Multi-national studies</a:t>
            </a:r>
          </a:p>
          <a:p>
            <a:pPr>
              <a:buFont typeface="Arial" charset="0"/>
              <a:buChar char="•"/>
            </a:pPr>
            <a:r>
              <a:rPr lang="en-US" sz="1100" dirty="0">
                <a:solidFill>
                  <a:srgbClr val="000000"/>
                </a:solidFill>
              </a:rPr>
              <a:t>CAC Joint Allied Studies</a:t>
            </a:r>
          </a:p>
          <a:p>
            <a:pPr>
              <a:buFont typeface="Arial" charset="0"/>
              <a:buChar char="•"/>
            </a:pPr>
            <a:r>
              <a:rPr lang="en-US" sz="1100" dirty="0">
                <a:solidFill>
                  <a:srgbClr val="000000"/>
                </a:solidFill>
              </a:rPr>
              <a:t>Defense Coordination Officer</a:t>
            </a:r>
          </a:p>
          <a:p>
            <a:pPr>
              <a:buFont typeface="Arial" charset="0"/>
              <a:buChar char="•"/>
            </a:pPr>
            <a:r>
              <a:rPr lang="en-US" sz="1100" dirty="0">
                <a:solidFill>
                  <a:srgbClr val="000000"/>
                </a:solidFill>
              </a:rPr>
              <a:t>State IG</a:t>
            </a:r>
          </a:p>
          <a:p>
            <a:pPr>
              <a:buFont typeface="Arial" charset="0"/>
              <a:buChar char="•"/>
            </a:pPr>
            <a:r>
              <a:rPr lang="en-US" sz="1100" dirty="0">
                <a:solidFill>
                  <a:srgbClr val="000000"/>
                </a:solidFill>
              </a:rPr>
              <a:t>OCLL Director/Liaison</a:t>
            </a:r>
          </a:p>
          <a:p>
            <a:pPr>
              <a:buFont typeface="Arial" charset="0"/>
              <a:buChar char="•"/>
            </a:pPr>
            <a:r>
              <a:rPr lang="en-US" sz="1100" dirty="0">
                <a:solidFill>
                  <a:srgbClr val="000000"/>
                </a:solidFill>
              </a:rPr>
              <a:t>ALSA Director</a:t>
            </a:r>
          </a:p>
          <a:p>
            <a:pPr>
              <a:buFont typeface="Arial" charset="0"/>
              <a:buChar char="•"/>
            </a:pPr>
            <a:r>
              <a:rPr lang="en-US" sz="1100" dirty="0">
                <a:solidFill>
                  <a:srgbClr val="000000"/>
                </a:solidFill>
              </a:rPr>
              <a:t>Sister Service Faculty</a:t>
            </a:r>
          </a:p>
          <a:p>
            <a:pPr>
              <a:buFont typeface="Arial" charset="0"/>
              <a:buChar char="•"/>
            </a:pPr>
            <a:r>
              <a:rPr lang="en-US" sz="1100" dirty="0">
                <a:solidFill>
                  <a:srgbClr val="000000"/>
                </a:solidFill>
              </a:rPr>
              <a:t>Allied PM Foreign Mil Sales</a:t>
            </a:r>
          </a:p>
          <a:p>
            <a:pPr>
              <a:buFont typeface="Arial" charset="0"/>
              <a:buChar char="•"/>
            </a:pPr>
            <a:r>
              <a:rPr lang="en-US" sz="1100" dirty="0">
                <a:solidFill>
                  <a:srgbClr val="000000"/>
                </a:solidFill>
              </a:rPr>
              <a:t>DISA DIV Chief</a:t>
            </a:r>
            <a:endParaRPr lang="en-US" sz="1100" b="1" dirty="0">
              <a:solidFill>
                <a:srgbClr val="000000"/>
              </a:solidFill>
            </a:endParaRPr>
          </a:p>
        </p:txBody>
      </p:sp>
      <p:sp>
        <p:nvSpPr>
          <p:cNvPr id="53254" name="TextBox 159"/>
          <p:cNvSpPr txBox="1">
            <a:spLocks noChangeArrowheads="1"/>
          </p:cNvSpPr>
          <p:nvPr/>
        </p:nvSpPr>
        <p:spPr bwMode="auto">
          <a:xfrm>
            <a:off x="46482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Academia &amp; Civilian Enterprise </a:t>
            </a:r>
          </a:p>
          <a:p>
            <a:pPr>
              <a:buFont typeface="Arial" charset="0"/>
              <a:buChar char="•"/>
            </a:pPr>
            <a:r>
              <a:rPr lang="en-US" sz="1100" dirty="0">
                <a:solidFill>
                  <a:srgbClr val="000000"/>
                </a:solidFill>
              </a:rPr>
              <a:t>SSC Fellowships</a:t>
            </a:r>
          </a:p>
          <a:p>
            <a:pPr>
              <a:buFont typeface="Arial" charset="0"/>
              <a:buChar char="•"/>
            </a:pPr>
            <a:r>
              <a:rPr lang="en-US" sz="1100" dirty="0">
                <a:solidFill>
                  <a:srgbClr val="000000"/>
                </a:solidFill>
              </a:rPr>
              <a:t>PMS</a:t>
            </a:r>
          </a:p>
          <a:p>
            <a:pPr>
              <a:buFont typeface="Arial" charset="0"/>
              <a:buChar char="•"/>
            </a:pPr>
            <a:r>
              <a:rPr lang="en-US" sz="1100" dirty="0">
                <a:solidFill>
                  <a:srgbClr val="000000"/>
                </a:solidFill>
              </a:rPr>
              <a:t>USMA Faculty/Staff</a:t>
            </a:r>
          </a:p>
          <a:p>
            <a:pPr>
              <a:buFont typeface="Arial" charset="0"/>
              <a:buChar char="•"/>
            </a:pPr>
            <a:r>
              <a:rPr lang="en-US" sz="1100" dirty="0">
                <a:solidFill>
                  <a:srgbClr val="000000"/>
                </a:solidFill>
              </a:rPr>
              <a:t>AWC Faculty</a:t>
            </a:r>
          </a:p>
          <a:p>
            <a:pPr>
              <a:buFont typeface="Arial" charset="0"/>
              <a:buChar char="•"/>
            </a:pPr>
            <a:r>
              <a:rPr lang="en-US" sz="1100" dirty="0">
                <a:solidFill>
                  <a:srgbClr val="000000"/>
                </a:solidFill>
              </a:rPr>
              <a:t>CGSC Faculty</a:t>
            </a:r>
          </a:p>
          <a:p>
            <a:pPr>
              <a:buFont typeface="Arial" charset="0"/>
              <a:buChar char="•"/>
            </a:pPr>
            <a:r>
              <a:rPr lang="en-US" sz="1100" dirty="0">
                <a:solidFill>
                  <a:srgbClr val="000000"/>
                </a:solidFill>
              </a:rPr>
              <a:t>SAMS Faculty</a:t>
            </a: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endParaRPr lang="en-US" sz="1100" b="1" dirty="0">
              <a:solidFill>
                <a:srgbClr val="000000"/>
              </a:solidFill>
            </a:endParaRPr>
          </a:p>
          <a:p>
            <a:endParaRPr lang="en-US" sz="1100" b="1" dirty="0">
              <a:solidFill>
                <a:srgbClr val="000000"/>
              </a:solidFill>
            </a:endParaRPr>
          </a:p>
          <a:p>
            <a:endParaRPr lang="en-US" sz="1100" dirty="0">
              <a:solidFill>
                <a:srgbClr val="000000"/>
              </a:solidFill>
            </a:endParaRPr>
          </a:p>
        </p:txBody>
      </p:sp>
      <p:sp>
        <p:nvSpPr>
          <p:cNvPr id="53255" name="TextBox 14"/>
          <p:cNvSpPr txBox="1">
            <a:spLocks noChangeArrowheads="1"/>
          </p:cNvSpPr>
          <p:nvPr/>
        </p:nvSpPr>
        <p:spPr bwMode="auto">
          <a:xfrm>
            <a:off x="2438400" y="838200"/>
            <a:ext cx="2057400" cy="5508625"/>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Institutional</a:t>
            </a:r>
          </a:p>
          <a:p>
            <a:endParaRPr lang="en-US" sz="1100" dirty="0">
              <a:solidFill>
                <a:srgbClr val="000000"/>
              </a:solidFill>
            </a:endParaRPr>
          </a:p>
          <a:p>
            <a:pPr>
              <a:buFont typeface="Arial" charset="0"/>
              <a:buChar char="•"/>
            </a:pPr>
            <a:r>
              <a:rPr lang="en-US" sz="1100" dirty="0">
                <a:solidFill>
                  <a:srgbClr val="000000"/>
                </a:solidFill>
              </a:rPr>
              <a:t>HRC CIG Chief </a:t>
            </a:r>
          </a:p>
          <a:p>
            <a:pPr>
              <a:buFont typeface="Arial" charset="0"/>
              <a:buChar char="•"/>
            </a:pPr>
            <a:r>
              <a:rPr lang="en-US" sz="1100" dirty="0">
                <a:solidFill>
                  <a:srgbClr val="000000"/>
                </a:solidFill>
              </a:rPr>
              <a:t>SA/CSA/ASA/DCS</a:t>
            </a:r>
          </a:p>
          <a:p>
            <a:pPr lvl="1">
              <a:buFont typeface="Arial" charset="0"/>
              <a:buChar char="•"/>
            </a:pPr>
            <a:r>
              <a:rPr lang="en-US" sz="1100" dirty="0">
                <a:solidFill>
                  <a:srgbClr val="000000"/>
                </a:solidFill>
              </a:rPr>
              <a:t>XO</a:t>
            </a:r>
          </a:p>
          <a:p>
            <a:pPr lvl="1">
              <a:buFont typeface="Arial" charset="0"/>
              <a:buChar char="•"/>
            </a:pPr>
            <a:r>
              <a:rPr lang="en-US" sz="1100" dirty="0">
                <a:solidFill>
                  <a:srgbClr val="000000"/>
                </a:solidFill>
              </a:rPr>
              <a:t>Mil Assistant</a:t>
            </a:r>
          </a:p>
          <a:p>
            <a:pPr lvl="1">
              <a:buFont typeface="Arial" charset="0"/>
              <a:buChar char="•"/>
            </a:pPr>
            <a:r>
              <a:rPr lang="en-US" sz="1100" dirty="0">
                <a:solidFill>
                  <a:srgbClr val="000000"/>
                </a:solidFill>
              </a:rPr>
              <a:t>Division Chief (BR/ FA Specific)</a:t>
            </a:r>
          </a:p>
          <a:p>
            <a:pPr lvl="1"/>
            <a:endParaRPr lang="en-US" sz="1100" dirty="0">
              <a:solidFill>
                <a:srgbClr val="000000"/>
              </a:solidFill>
            </a:endParaRPr>
          </a:p>
          <a:p>
            <a:pPr>
              <a:buFont typeface="Arial" charset="0"/>
              <a:buChar char="•"/>
            </a:pPr>
            <a:r>
              <a:rPr lang="en-US" sz="1100" dirty="0">
                <a:solidFill>
                  <a:srgbClr val="000000"/>
                </a:solidFill>
              </a:rPr>
              <a:t>DA Staff XO</a:t>
            </a:r>
          </a:p>
          <a:p>
            <a:pPr>
              <a:buFont typeface="Arial" charset="0"/>
              <a:buChar char="•"/>
            </a:pPr>
            <a:r>
              <a:rPr lang="en-US" sz="1100" dirty="0">
                <a:solidFill>
                  <a:srgbClr val="000000"/>
                </a:solidFill>
              </a:rPr>
              <a:t>HRC DIV Chief</a:t>
            </a:r>
          </a:p>
          <a:p>
            <a:pPr>
              <a:buFont typeface="Arial" charset="0"/>
              <a:buChar char="•"/>
            </a:pPr>
            <a:r>
              <a:rPr lang="en-US" sz="1100" dirty="0">
                <a:solidFill>
                  <a:srgbClr val="000000"/>
                </a:solidFill>
              </a:rPr>
              <a:t>CAC Director</a:t>
            </a:r>
          </a:p>
          <a:p>
            <a:pPr>
              <a:buFont typeface="Arial" charset="0"/>
              <a:buChar char="•"/>
            </a:pPr>
            <a:r>
              <a:rPr lang="en-US" sz="1100" dirty="0">
                <a:solidFill>
                  <a:srgbClr val="000000"/>
                </a:solidFill>
              </a:rPr>
              <a:t>AWC Director</a:t>
            </a:r>
          </a:p>
          <a:p>
            <a:pPr>
              <a:buFont typeface="Arial" charset="0"/>
              <a:buChar char="•"/>
            </a:pPr>
            <a:r>
              <a:rPr lang="en-US" sz="1100" dirty="0">
                <a:solidFill>
                  <a:srgbClr val="000000"/>
                </a:solidFill>
              </a:rPr>
              <a:t>CGSC Faculty</a:t>
            </a:r>
          </a:p>
          <a:p>
            <a:pPr>
              <a:buFont typeface="Arial" charset="0"/>
              <a:buChar char="•"/>
            </a:pPr>
            <a:r>
              <a:rPr lang="en-US" sz="1100" dirty="0">
                <a:solidFill>
                  <a:srgbClr val="000000"/>
                </a:solidFill>
              </a:rPr>
              <a:t>Recruiting Command HQs</a:t>
            </a:r>
          </a:p>
          <a:p>
            <a:pPr>
              <a:buFont typeface="Arial" charset="0"/>
              <a:buChar char="•"/>
            </a:pPr>
            <a:r>
              <a:rPr lang="en-US" sz="1100" dirty="0">
                <a:solidFill>
                  <a:srgbClr val="000000"/>
                </a:solidFill>
              </a:rPr>
              <a:t>TRADOC HQs</a:t>
            </a:r>
          </a:p>
          <a:p>
            <a:pPr>
              <a:buFont typeface="Arial" charset="0"/>
              <a:buChar char="•"/>
            </a:pPr>
            <a:r>
              <a:rPr lang="en-US" sz="1100" dirty="0">
                <a:solidFill>
                  <a:srgbClr val="000000"/>
                </a:solidFill>
              </a:rPr>
              <a:t>CAC Director</a:t>
            </a:r>
          </a:p>
          <a:p>
            <a:pPr lvl="1">
              <a:buFont typeface="Arial" charset="0"/>
              <a:buChar char="•"/>
            </a:pPr>
            <a:r>
              <a:rPr lang="en-US" sz="1100" dirty="0">
                <a:solidFill>
                  <a:srgbClr val="000000"/>
                </a:solidFill>
              </a:rPr>
              <a:t>CAL</a:t>
            </a:r>
          </a:p>
          <a:p>
            <a:pPr lvl="1">
              <a:buFont typeface="Arial" charset="0"/>
              <a:buChar char="•"/>
            </a:pPr>
            <a:r>
              <a:rPr lang="en-US" sz="1100" dirty="0">
                <a:solidFill>
                  <a:srgbClr val="000000"/>
                </a:solidFill>
              </a:rPr>
              <a:t>COIN</a:t>
            </a:r>
          </a:p>
          <a:p>
            <a:pPr lvl="1">
              <a:buFont typeface="Arial" charset="0"/>
              <a:buChar char="•"/>
            </a:pPr>
            <a:r>
              <a:rPr lang="en-US" sz="1100" dirty="0">
                <a:solidFill>
                  <a:srgbClr val="000000"/>
                </a:solidFill>
              </a:rPr>
              <a:t>DTAC</a:t>
            </a:r>
          </a:p>
          <a:p>
            <a:pPr lvl="1">
              <a:buFont typeface="Arial" charset="0"/>
              <a:buChar char="•"/>
            </a:pPr>
            <a:r>
              <a:rPr lang="en-US" sz="1100" dirty="0">
                <a:solidFill>
                  <a:srgbClr val="000000"/>
                </a:solidFill>
              </a:rPr>
              <a:t>SAMS</a:t>
            </a:r>
          </a:p>
          <a:p>
            <a:pPr>
              <a:buFont typeface="Arial" charset="0"/>
              <a:buChar char="•"/>
            </a:pPr>
            <a:r>
              <a:rPr lang="en-US" sz="1100" dirty="0">
                <a:solidFill>
                  <a:srgbClr val="000000"/>
                </a:solidFill>
              </a:rPr>
              <a:t>ASCCs</a:t>
            </a:r>
          </a:p>
          <a:p>
            <a:pPr lvl="1">
              <a:buFont typeface="Arial" charset="0"/>
              <a:buChar char="•"/>
            </a:pPr>
            <a:r>
              <a:rPr lang="en-US" sz="1100" dirty="0">
                <a:solidFill>
                  <a:srgbClr val="000000"/>
                </a:solidFill>
              </a:rPr>
              <a:t>Division Chief</a:t>
            </a:r>
          </a:p>
          <a:p>
            <a:pPr>
              <a:buFont typeface="Arial" charset="0"/>
              <a:buChar char="•"/>
            </a:pPr>
            <a:r>
              <a:rPr lang="en-US" sz="1100" dirty="0">
                <a:solidFill>
                  <a:srgbClr val="000000"/>
                </a:solidFill>
              </a:rPr>
              <a:t>Cadet Command HQs</a:t>
            </a:r>
          </a:p>
          <a:p>
            <a:pPr>
              <a:buFont typeface="Arial" charset="0"/>
              <a:buChar char="•"/>
            </a:pPr>
            <a:r>
              <a:rPr lang="en-US" sz="1100" dirty="0">
                <a:solidFill>
                  <a:srgbClr val="000000"/>
                </a:solidFill>
              </a:rPr>
              <a:t>USAREC HQs</a:t>
            </a:r>
          </a:p>
          <a:p>
            <a:pPr>
              <a:buFont typeface="Arial" charset="0"/>
              <a:buChar char="•"/>
            </a:pPr>
            <a:r>
              <a:rPr lang="en-US" sz="1100" dirty="0">
                <a:solidFill>
                  <a:srgbClr val="000000"/>
                </a:solidFill>
              </a:rPr>
              <a:t>1</a:t>
            </a:r>
            <a:r>
              <a:rPr lang="en-US" sz="1100" baseline="30000" dirty="0">
                <a:solidFill>
                  <a:srgbClr val="000000"/>
                </a:solidFill>
              </a:rPr>
              <a:t>st</a:t>
            </a:r>
            <a:r>
              <a:rPr lang="en-US" sz="1100" dirty="0">
                <a:solidFill>
                  <a:srgbClr val="000000"/>
                </a:solidFill>
              </a:rPr>
              <a:t> Army/5</a:t>
            </a:r>
            <a:r>
              <a:rPr lang="en-US" sz="1100" baseline="30000" dirty="0">
                <a:solidFill>
                  <a:srgbClr val="000000"/>
                </a:solidFill>
              </a:rPr>
              <a:t>th</a:t>
            </a:r>
            <a:r>
              <a:rPr lang="en-US" sz="1100" dirty="0">
                <a:solidFill>
                  <a:srgbClr val="000000"/>
                </a:solidFill>
              </a:rPr>
              <a:t> Army</a:t>
            </a:r>
          </a:p>
          <a:p>
            <a:pPr>
              <a:buFont typeface="Arial" charset="0"/>
              <a:buChar char="•"/>
            </a:pPr>
            <a:r>
              <a:rPr lang="en-US" sz="1100" dirty="0">
                <a:solidFill>
                  <a:srgbClr val="000000"/>
                </a:solidFill>
              </a:rPr>
              <a:t>IMCOM</a:t>
            </a:r>
          </a:p>
          <a:p>
            <a:pPr>
              <a:buFont typeface="Arial" charset="0"/>
              <a:buChar char="•"/>
            </a:pPr>
            <a:r>
              <a:rPr lang="en-US" sz="1100" dirty="0">
                <a:solidFill>
                  <a:srgbClr val="000000"/>
                </a:solidFill>
              </a:rPr>
              <a:t>CSA Strategic Studies Group</a:t>
            </a:r>
          </a:p>
          <a:p>
            <a:pPr>
              <a:buFont typeface="Arial" charset="0"/>
              <a:buChar char="•"/>
            </a:pPr>
            <a:r>
              <a:rPr lang="en-US" sz="1100" dirty="0">
                <a:solidFill>
                  <a:srgbClr val="000000"/>
                </a:solidFill>
              </a:rPr>
              <a:t>Army Strategic Planner</a:t>
            </a:r>
          </a:p>
          <a:p>
            <a:pPr>
              <a:buFont typeface="Arial" charset="0"/>
              <a:buChar char="•"/>
            </a:pPr>
            <a:r>
              <a:rPr lang="en-US" sz="1100" dirty="0">
                <a:solidFill>
                  <a:srgbClr val="000000"/>
                </a:solidFill>
              </a:rPr>
              <a:t>FORSCOM HQs</a:t>
            </a:r>
          </a:p>
          <a:p>
            <a:pPr>
              <a:buFont typeface="Arial" charset="0"/>
              <a:buChar char="•"/>
            </a:pPr>
            <a:endParaRPr lang="en-US" sz="1100" dirty="0">
              <a:solidFill>
                <a:srgbClr val="000000"/>
              </a:solidFill>
            </a:endParaRPr>
          </a:p>
          <a:p>
            <a:endParaRPr lang="en-US" sz="1100" dirty="0">
              <a:solidFill>
                <a:srgbClr val="000000"/>
              </a:solidFill>
            </a:endParaRPr>
          </a:p>
        </p:txBody>
      </p:sp>
      <p:sp>
        <p:nvSpPr>
          <p:cNvPr id="53256" name="TextBox 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209550" y="908050"/>
            <a:ext cx="8934450" cy="584200"/>
          </a:xfrm>
          <a:prstGeom prst="rect">
            <a:avLst/>
          </a:prstGeom>
          <a:noFill/>
          <a:ln w="9525">
            <a:noFill/>
            <a:miter lim="800000"/>
            <a:headEnd/>
            <a:tailEnd/>
          </a:ln>
        </p:spPr>
        <p:txBody>
          <a:bodyPr>
            <a:spAutoFit/>
          </a:bodyPr>
          <a:lstStyle/>
          <a:p>
            <a:endParaRPr lang="en-US" sz="1600" i="1" dirty="0">
              <a:solidFill>
                <a:srgbClr val="000000"/>
              </a:solidFill>
            </a:endParaRPr>
          </a:p>
          <a:p>
            <a:endParaRPr lang="en-US" sz="1600" i="1" dirty="0">
              <a:solidFill>
                <a:srgbClr val="000000"/>
              </a:solidFill>
            </a:endParaRPr>
          </a:p>
        </p:txBody>
      </p:sp>
      <p:sp>
        <p:nvSpPr>
          <p:cNvPr id="54275" name="TextBox 4"/>
          <p:cNvSpPr txBox="1">
            <a:spLocks noChangeArrowheads="1"/>
          </p:cNvSpPr>
          <p:nvPr/>
        </p:nvSpPr>
        <p:spPr bwMode="auto">
          <a:xfrm>
            <a:off x="304800" y="838200"/>
            <a:ext cx="2057400" cy="3816350"/>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Functional</a:t>
            </a:r>
          </a:p>
          <a:p>
            <a:endParaRPr lang="en-US" sz="1100" dirty="0">
              <a:solidFill>
                <a:srgbClr val="000000"/>
              </a:solidFill>
            </a:endParaRPr>
          </a:p>
          <a:p>
            <a:pPr>
              <a:buFont typeface="Arial" charset="0"/>
              <a:buChar char="•"/>
            </a:pPr>
            <a:r>
              <a:rPr lang="en-US" sz="1100" dirty="0">
                <a:solidFill>
                  <a:srgbClr val="000000"/>
                </a:solidFill>
              </a:rPr>
              <a:t>ASCC </a:t>
            </a:r>
          </a:p>
          <a:p>
            <a:pPr lvl="1">
              <a:buFont typeface="Arial" charset="0"/>
              <a:buChar char="•"/>
            </a:pPr>
            <a:r>
              <a:rPr lang="en-US" sz="1100" dirty="0">
                <a:solidFill>
                  <a:srgbClr val="000000"/>
                </a:solidFill>
              </a:rPr>
              <a:t>OPS/Plans Officer</a:t>
            </a:r>
          </a:p>
          <a:p>
            <a:pPr lvl="1">
              <a:buFont typeface="Arial" charset="0"/>
              <a:buChar char="•"/>
            </a:pPr>
            <a:r>
              <a:rPr lang="en-US" sz="1100" dirty="0">
                <a:solidFill>
                  <a:srgbClr val="000000"/>
                </a:solidFill>
              </a:rPr>
              <a:t>WFF Chief</a:t>
            </a:r>
          </a:p>
          <a:p>
            <a:pPr>
              <a:buFont typeface="Arial" charset="0"/>
              <a:buChar char="•"/>
            </a:pPr>
            <a:r>
              <a:rPr lang="en-US" sz="1100" dirty="0">
                <a:solidFill>
                  <a:srgbClr val="000000"/>
                </a:solidFill>
              </a:rPr>
              <a:t>CTC </a:t>
            </a:r>
          </a:p>
          <a:p>
            <a:pPr lvl="1">
              <a:buFont typeface="Arial" charset="0"/>
              <a:buChar char="•"/>
            </a:pPr>
            <a:r>
              <a:rPr lang="en-US" sz="1100" dirty="0">
                <a:solidFill>
                  <a:srgbClr val="000000"/>
                </a:solidFill>
              </a:rPr>
              <a:t>OC-T</a:t>
            </a:r>
          </a:p>
          <a:p>
            <a:pPr>
              <a:buFont typeface="Arial" charset="0"/>
              <a:buChar char="•"/>
            </a:pPr>
            <a:r>
              <a:rPr lang="en-US" sz="1100" dirty="0">
                <a:solidFill>
                  <a:srgbClr val="000000"/>
                </a:solidFill>
              </a:rPr>
              <a:t>AC/RC </a:t>
            </a:r>
          </a:p>
          <a:p>
            <a:pPr lvl="1">
              <a:buFont typeface="Arial" charset="0"/>
              <a:buChar char="•"/>
            </a:pPr>
            <a:r>
              <a:rPr lang="en-US" sz="1100" dirty="0">
                <a:solidFill>
                  <a:srgbClr val="000000"/>
                </a:solidFill>
              </a:rPr>
              <a:t>OC-T</a:t>
            </a:r>
          </a:p>
          <a:p>
            <a:pPr>
              <a:buFont typeface="Arial" charset="0"/>
              <a:buChar char="•"/>
            </a:pPr>
            <a:r>
              <a:rPr lang="en-US" sz="1100" dirty="0">
                <a:solidFill>
                  <a:srgbClr val="000000"/>
                </a:solidFill>
              </a:rPr>
              <a:t>TRADOC</a:t>
            </a:r>
          </a:p>
          <a:p>
            <a:pPr lvl="1">
              <a:buFont typeface="Arial" charset="0"/>
              <a:buChar char="•"/>
            </a:pPr>
            <a:r>
              <a:rPr lang="en-US" sz="1100" dirty="0">
                <a:solidFill>
                  <a:srgbClr val="000000"/>
                </a:solidFill>
              </a:rPr>
              <a:t>SGL</a:t>
            </a:r>
          </a:p>
          <a:p>
            <a:pPr lvl="1">
              <a:buFont typeface="Arial" charset="0"/>
              <a:buChar char="•"/>
            </a:pPr>
            <a:r>
              <a:rPr lang="en-US" sz="1100" dirty="0">
                <a:solidFill>
                  <a:srgbClr val="000000"/>
                </a:solidFill>
              </a:rPr>
              <a:t>Training/Ops officer</a:t>
            </a:r>
          </a:p>
          <a:p>
            <a:pPr>
              <a:buFont typeface="Arial" charset="0"/>
              <a:buChar char="•"/>
            </a:pPr>
            <a:r>
              <a:rPr lang="en-US" sz="1100" dirty="0">
                <a:solidFill>
                  <a:srgbClr val="000000"/>
                </a:solidFill>
              </a:rPr>
              <a:t>INSCOM </a:t>
            </a:r>
          </a:p>
          <a:p>
            <a:pPr lvl="1">
              <a:buFont typeface="Arial" charset="0"/>
              <a:buChar char="•"/>
            </a:pPr>
            <a:r>
              <a:rPr lang="en-US" sz="1100" dirty="0">
                <a:solidFill>
                  <a:srgbClr val="000000"/>
                </a:solidFill>
              </a:rPr>
              <a:t>G2 Watch Officer</a:t>
            </a: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pPr lvl="1">
              <a:buFont typeface="Arial" charset="0"/>
              <a:buChar char="•"/>
            </a:pPr>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p:txBody>
      </p:sp>
      <p:sp>
        <p:nvSpPr>
          <p:cNvPr id="163" name="Rectangle 4"/>
          <p:cNvSpPr>
            <a:spLocks noChangeArrowheads="1"/>
          </p:cNvSpPr>
          <p:nvPr/>
        </p:nvSpPr>
        <p:spPr bwMode="auto">
          <a:xfrm>
            <a:off x="0" y="0"/>
            <a:ext cx="9029700" cy="461963"/>
          </a:xfrm>
          <a:prstGeom prst="rect">
            <a:avLst/>
          </a:prstGeom>
          <a:noFill/>
          <a:ln w="9525">
            <a:noFill/>
            <a:miter lim="800000"/>
            <a:headEnd/>
            <a:tailEnd/>
          </a:ln>
        </p:spPr>
        <p:txBody>
          <a:bodyPr>
            <a:spAutoFit/>
          </a:bodyPr>
          <a:lstStyle/>
          <a:p>
            <a:pPr algn="ctr">
              <a:defRPr/>
            </a:pPr>
            <a:r>
              <a:rPr lang="en-US" sz="2400" b="1" i="1" dirty="0">
                <a:solidFill>
                  <a:prstClr val="black"/>
                </a:solidFill>
                <a:latin typeface="+mj-lt"/>
                <a:cs typeface="Arial" pitchFamily="34" charset="0"/>
              </a:rPr>
              <a:t>O-3 Broadening Experiences</a:t>
            </a:r>
          </a:p>
        </p:txBody>
      </p:sp>
      <p:sp>
        <p:nvSpPr>
          <p:cNvPr id="54277" name="TextBox 140"/>
          <p:cNvSpPr txBox="1">
            <a:spLocks noChangeArrowheads="1"/>
          </p:cNvSpPr>
          <p:nvPr/>
        </p:nvSpPr>
        <p:spPr bwMode="auto">
          <a:xfrm>
            <a:off x="6781800" y="838200"/>
            <a:ext cx="2057400" cy="3816350"/>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JIIM</a:t>
            </a:r>
          </a:p>
          <a:p>
            <a:pPr algn="ctr"/>
            <a:endParaRPr lang="en-US" sz="1100" b="1" dirty="0">
              <a:solidFill>
                <a:srgbClr val="000000"/>
              </a:solidFill>
            </a:endParaRPr>
          </a:p>
          <a:p>
            <a:pPr>
              <a:buFont typeface="Arial" charset="0"/>
              <a:buChar char="•"/>
            </a:pPr>
            <a:r>
              <a:rPr lang="en-US" sz="1100" dirty="0">
                <a:solidFill>
                  <a:srgbClr val="000000"/>
                </a:solidFill>
              </a:rPr>
              <a:t>JCS Intern</a:t>
            </a:r>
          </a:p>
          <a:p>
            <a:pPr>
              <a:buFont typeface="Arial" charset="0"/>
              <a:buChar char="•"/>
            </a:pPr>
            <a:r>
              <a:rPr lang="en-US" sz="1100" dirty="0">
                <a:solidFill>
                  <a:srgbClr val="000000"/>
                </a:solidFill>
              </a:rPr>
              <a:t>PEOC Watch Officer</a:t>
            </a:r>
          </a:p>
          <a:p>
            <a:pPr>
              <a:buFont typeface="Arial" charset="0"/>
              <a:buChar char="•"/>
            </a:pPr>
            <a:r>
              <a:rPr lang="en-US" sz="1100" dirty="0">
                <a:solidFill>
                  <a:srgbClr val="000000"/>
                </a:solidFill>
              </a:rPr>
              <a:t>OSD</a:t>
            </a:r>
          </a:p>
          <a:p>
            <a:pPr lvl="1">
              <a:buFont typeface="Arial" charset="0"/>
              <a:buChar char="•"/>
            </a:pPr>
            <a:r>
              <a:rPr lang="en-US" sz="1100" dirty="0">
                <a:solidFill>
                  <a:srgbClr val="000000"/>
                </a:solidFill>
              </a:rPr>
              <a:t>Watch Officer</a:t>
            </a:r>
          </a:p>
          <a:p>
            <a:pPr>
              <a:buFont typeface="Arial" charset="0"/>
              <a:buChar char="•"/>
            </a:pPr>
            <a:r>
              <a:rPr lang="en-US" sz="1100" dirty="0">
                <a:solidFill>
                  <a:srgbClr val="000000"/>
                </a:solidFill>
              </a:rPr>
              <a:t>Transition Team</a:t>
            </a: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a:p>
            <a:pPr>
              <a:buFont typeface="Arial" charset="0"/>
              <a:buChar char="•"/>
            </a:pPr>
            <a:endParaRPr lang="en-US" sz="1100" dirty="0">
              <a:solidFill>
                <a:srgbClr val="000000"/>
              </a:solidFill>
            </a:endParaRPr>
          </a:p>
        </p:txBody>
      </p:sp>
      <p:sp>
        <p:nvSpPr>
          <p:cNvPr id="54278" name="TextBox 159"/>
          <p:cNvSpPr txBox="1">
            <a:spLocks noChangeArrowheads="1"/>
          </p:cNvSpPr>
          <p:nvPr/>
        </p:nvSpPr>
        <p:spPr bwMode="auto">
          <a:xfrm>
            <a:off x="4648200" y="838200"/>
            <a:ext cx="2057400" cy="3816350"/>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Academia &amp; Civilian Enterprise </a:t>
            </a:r>
          </a:p>
          <a:p>
            <a:pPr>
              <a:buFont typeface="Arial" charset="0"/>
              <a:buChar char="•"/>
            </a:pPr>
            <a:r>
              <a:rPr lang="en-US" sz="1100" dirty="0">
                <a:solidFill>
                  <a:srgbClr val="000000"/>
                </a:solidFill>
              </a:rPr>
              <a:t>Fellowships</a:t>
            </a:r>
          </a:p>
          <a:p>
            <a:pPr>
              <a:buFont typeface="Arial" charset="0"/>
              <a:buChar char="•"/>
            </a:pPr>
            <a:r>
              <a:rPr lang="en-US" sz="1100" dirty="0">
                <a:solidFill>
                  <a:srgbClr val="000000"/>
                </a:solidFill>
              </a:rPr>
              <a:t>ACS</a:t>
            </a:r>
          </a:p>
          <a:p>
            <a:pPr>
              <a:buFont typeface="Arial" charset="0"/>
              <a:buChar char="•"/>
            </a:pPr>
            <a:r>
              <a:rPr lang="en-US" sz="1100" dirty="0">
                <a:solidFill>
                  <a:srgbClr val="000000"/>
                </a:solidFill>
              </a:rPr>
              <a:t>Training with Industry</a:t>
            </a:r>
          </a:p>
          <a:p>
            <a:pPr>
              <a:buFont typeface="Arial" charset="0"/>
              <a:buChar char="•"/>
            </a:pPr>
            <a:r>
              <a:rPr lang="en-US" sz="1100" dirty="0">
                <a:solidFill>
                  <a:srgbClr val="000000"/>
                </a:solidFill>
              </a:rPr>
              <a:t>APMS</a:t>
            </a:r>
          </a:p>
          <a:p>
            <a:pPr>
              <a:buFont typeface="Arial" charset="0"/>
              <a:buChar char="•"/>
            </a:pPr>
            <a:r>
              <a:rPr lang="en-US" sz="1100" dirty="0">
                <a:solidFill>
                  <a:srgbClr val="000000"/>
                </a:solidFill>
              </a:rPr>
              <a:t>USMA Faculty/Staff</a:t>
            </a:r>
          </a:p>
          <a:p>
            <a:pPr lvl="1">
              <a:buFont typeface="Arial" charset="0"/>
              <a:buChar char="•"/>
            </a:pPr>
            <a:r>
              <a:rPr lang="en-US" sz="1100" dirty="0">
                <a:solidFill>
                  <a:srgbClr val="000000"/>
                </a:solidFill>
              </a:rPr>
              <a:t>TAC</a:t>
            </a:r>
          </a:p>
          <a:p>
            <a:pPr lvl="1">
              <a:buFont typeface="Arial" charset="0"/>
              <a:buChar char="•"/>
            </a:pPr>
            <a:r>
              <a:rPr lang="en-US" sz="1100" dirty="0">
                <a:solidFill>
                  <a:srgbClr val="000000"/>
                </a:solidFill>
              </a:rPr>
              <a:t>Instructor</a:t>
            </a: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pPr>
              <a:buFont typeface="Arial" charset="0"/>
              <a:buChar char="•"/>
            </a:pPr>
            <a:endParaRPr lang="en-US" sz="1100" b="1" dirty="0">
              <a:solidFill>
                <a:srgbClr val="000000"/>
              </a:solidFill>
            </a:endParaRPr>
          </a:p>
          <a:p>
            <a:endParaRPr lang="en-US" sz="1100" b="1" dirty="0">
              <a:solidFill>
                <a:srgbClr val="000000"/>
              </a:solidFill>
            </a:endParaRPr>
          </a:p>
          <a:p>
            <a:endParaRPr lang="en-US" sz="1100" b="1" dirty="0">
              <a:solidFill>
                <a:srgbClr val="000000"/>
              </a:solidFill>
            </a:endParaRPr>
          </a:p>
          <a:p>
            <a:endParaRPr lang="en-US" sz="1100" dirty="0">
              <a:solidFill>
                <a:srgbClr val="000000"/>
              </a:solidFill>
            </a:endParaRPr>
          </a:p>
        </p:txBody>
      </p:sp>
      <p:sp>
        <p:nvSpPr>
          <p:cNvPr id="54279" name="TextBox 14"/>
          <p:cNvSpPr txBox="1">
            <a:spLocks noChangeArrowheads="1"/>
          </p:cNvSpPr>
          <p:nvPr/>
        </p:nvSpPr>
        <p:spPr bwMode="auto">
          <a:xfrm>
            <a:off x="2438400" y="838200"/>
            <a:ext cx="2057400" cy="3816350"/>
          </a:xfrm>
          <a:prstGeom prst="rect">
            <a:avLst/>
          </a:prstGeom>
          <a:noFill/>
          <a:ln w="28575">
            <a:solidFill>
              <a:schemeClr val="tx1"/>
            </a:solidFill>
            <a:miter lim="800000"/>
            <a:headEnd/>
            <a:tailEnd/>
          </a:ln>
        </p:spPr>
        <p:txBody>
          <a:bodyPr>
            <a:spAutoFit/>
          </a:bodyPr>
          <a:lstStyle/>
          <a:p>
            <a:pPr algn="ctr"/>
            <a:r>
              <a:rPr lang="en-US" sz="1100" b="1" u="sng" dirty="0">
                <a:solidFill>
                  <a:srgbClr val="000000"/>
                </a:solidFill>
              </a:rPr>
              <a:t>Institutional</a:t>
            </a:r>
          </a:p>
          <a:p>
            <a:endParaRPr lang="en-US" sz="1100" dirty="0">
              <a:solidFill>
                <a:srgbClr val="000000"/>
              </a:solidFill>
            </a:endParaRPr>
          </a:p>
          <a:p>
            <a:pPr>
              <a:buFont typeface="Arial" charset="0"/>
              <a:buChar char="•"/>
            </a:pPr>
            <a:r>
              <a:rPr lang="en-US" sz="1100" dirty="0">
                <a:solidFill>
                  <a:srgbClr val="000000"/>
                </a:solidFill>
              </a:rPr>
              <a:t>CIG Action Officer</a:t>
            </a:r>
          </a:p>
          <a:p>
            <a:pPr>
              <a:buFont typeface="Arial" charset="0"/>
              <a:buChar char="•"/>
            </a:pPr>
            <a:r>
              <a:rPr lang="en-US" sz="1100" dirty="0">
                <a:solidFill>
                  <a:srgbClr val="000000"/>
                </a:solidFill>
              </a:rPr>
              <a:t>SA/CSA/ASA/DCS</a:t>
            </a:r>
          </a:p>
          <a:p>
            <a:pPr lvl="1">
              <a:buFont typeface="Arial" charset="0"/>
              <a:buChar char="•"/>
            </a:pPr>
            <a:r>
              <a:rPr lang="en-US" sz="1100" dirty="0">
                <a:solidFill>
                  <a:srgbClr val="000000"/>
                </a:solidFill>
              </a:rPr>
              <a:t>ADC</a:t>
            </a:r>
          </a:p>
          <a:p>
            <a:pPr lvl="1">
              <a:buFont typeface="Arial" charset="0"/>
              <a:buChar char="•"/>
            </a:pPr>
            <a:r>
              <a:rPr lang="en-US" sz="1100" dirty="0">
                <a:solidFill>
                  <a:srgbClr val="000000"/>
                </a:solidFill>
              </a:rPr>
              <a:t>Special Assistant</a:t>
            </a:r>
          </a:p>
          <a:p>
            <a:pPr>
              <a:buFont typeface="Arial" charset="0"/>
              <a:buChar char="•"/>
            </a:pPr>
            <a:r>
              <a:rPr lang="en-US" sz="1100" dirty="0">
                <a:solidFill>
                  <a:srgbClr val="000000"/>
                </a:solidFill>
              </a:rPr>
              <a:t>HRC </a:t>
            </a:r>
          </a:p>
          <a:p>
            <a:pPr lvl="1">
              <a:buFont typeface="Arial" charset="0"/>
              <a:buChar char="•"/>
            </a:pPr>
            <a:r>
              <a:rPr lang="en-US" sz="1100" dirty="0">
                <a:solidFill>
                  <a:srgbClr val="000000"/>
                </a:solidFill>
              </a:rPr>
              <a:t>Assignment Officer</a:t>
            </a:r>
          </a:p>
          <a:p>
            <a:pPr lvl="1">
              <a:buFont typeface="Arial" charset="0"/>
              <a:buChar char="•"/>
            </a:pPr>
            <a:r>
              <a:rPr lang="en-US" sz="1100" dirty="0">
                <a:solidFill>
                  <a:srgbClr val="000000"/>
                </a:solidFill>
              </a:rPr>
              <a:t>HQs</a:t>
            </a:r>
          </a:p>
          <a:p>
            <a:pPr>
              <a:buFont typeface="Arial" charset="0"/>
              <a:buChar char="•"/>
            </a:pPr>
            <a:r>
              <a:rPr lang="en-US" sz="1100" dirty="0">
                <a:solidFill>
                  <a:srgbClr val="000000"/>
                </a:solidFill>
              </a:rPr>
              <a:t>TRADOC</a:t>
            </a:r>
          </a:p>
          <a:p>
            <a:pPr lvl="1">
              <a:buFont typeface="Arial" charset="0"/>
              <a:buChar char="•"/>
            </a:pPr>
            <a:r>
              <a:rPr lang="en-US" sz="1100" dirty="0">
                <a:solidFill>
                  <a:srgbClr val="000000"/>
                </a:solidFill>
              </a:rPr>
              <a:t>Ops Officer</a:t>
            </a:r>
          </a:p>
          <a:p>
            <a:pPr lvl="1">
              <a:buFont typeface="Arial" charset="0"/>
              <a:buChar char="•"/>
            </a:pPr>
            <a:r>
              <a:rPr lang="en-US" sz="1100" dirty="0">
                <a:solidFill>
                  <a:srgbClr val="000000"/>
                </a:solidFill>
              </a:rPr>
              <a:t>Analyst</a:t>
            </a:r>
          </a:p>
          <a:p>
            <a:pPr>
              <a:buFont typeface="Arial" charset="0"/>
              <a:buChar char="•"/>
            </a:pPr>
            <a:r>
              <a:rPr lang="en-US" sz="1100" dirty="0">
                <a:solidFill>
                  <a:srgbClr val="000000"/>
                </a:solidFill>
              </a:rPr>
              <a:t>CAC </a:t>
            </a:r>
          </a:p>
          <a:p>
            <a:pPr lvl="1">
              <a:buFont typeface="Arial" charset="0"/>
              <a:buChar char="•"/>
            </a:pPr>
            <a:r>
              <a:rPr lang="en-US" sz="1100" dirty="0">
                <a:solidFill>
                  <a:srgbClr val="000000"/>
                </a:solidFill>
              </a:rPr>
              <a:t>Doctrine Dev</a:t>
            </a:r>
          </a:p>
          <a:p>
            <a:pPr lvl="1">
              <a:buFont typeface="Arial" charset="0"/>
              <a:buChar char="•"/>
            </a:pPr>
            <a:r>
              <a:rPr lang="en-US" sz="1100" dirty="0">
                <a:solidFill>
                  <a:srgbClr val="000000"/>
                </a:solidFill>
              </a:rPr>
              <a:t>Project Officer</a:t>
            </a:r>
          </a:p>
          <a:p>
            <a:pPr lvl="1">
              <a:buFont typeface="Arial" charset="0"/>
              <a:buChar char="•"/>
            </a:pPr>
            <a:r>
              <a:rPr lang="en-US" sz="1100" dirty="0">
                <a:solidFill>
                  <a:srgbClr val="000000"/>
                </a:solidFill>
              </a:rPr>
              <a:t>Officer</a:t>
            </a:r>
          </a:p>
          <a:p>
            <a:pPr lvl="1">
              <a:buFont typeface="Arial" charset="0"/>
              <a:buChar char="•"/>
            </a:pPr>
            <a:r>
              <a:rPr lang="en-US" sz="1100" dirty="0">
                <a:solidFill>
                  <a:srgbClr val="000000"/>
                </a:solidFill>
              </a:rPr>
              <a:t>Action Officer</a:t>
            </a:r>
          </a:p>
          <a:p>
            <a:pPr>
              <a:buFont typeface="Arial" charset="0"/>
              <a:buChar char="•"/>
            </a:pPr>
            <a:r>
              <a:rPr lang="en-US" sz="1100" dirty="0">
                <a:solidFill>
                  <a:srgbClr val="000000"/>
                </a:solidFill>
              </a:rPr>
              <a:t>ASCCs</a:t>
            </a:r>
          </a:p>
          <a:p>
            <a:pPr lvl="1">
              <a:buFont typeface="Arial" charset="0"/>
              <a:buChar char="•"/>
            </a:pPr>
            <a:r>
              <a:rPr lang="en-US" sz="1100" dirty="0">
                <a:solidFill>
                  <a:srgbClr val="000000"/>
                </a:solidFill>
              </a:rPr>
              <a:t>OPS/Plans Officer</a:t>
            </a:r>
          </a:p>
          <a:p>
            <a:pPr>
              <a:buFont typeface="Arial" charset="0"/>
              <a:buChar char="•"/>
            </a:pPr>
            <a:r>
              <a:rPr lang="en-US" sz="1100" dirty="0">
                <a:solidFill>
                  <a:srgbClr val="000000"/>
                </a:solidFill>
              </a:rPr>
              <a:t>USAREC </a:t>
            </a:r>
          </a:p>
          <a:p>
            <a:pPr lvl="1">
              <a:buFont typeface="Arial" charset="0"/>
              <a:buChar char="•"/>
            </a:pPr>
            <a:r>
              <a:rPr lang="en-US" sz="1100" dirty="0">
                <a:solidFill>
                  <a:srgbClr val="000000"/>
                </a:solidFill>
              </a:rPr>
              <a:t>Staff</a:t>
            </a:r>
          </a:p>
          <a:p>
            <a:pPr lvl="1">
              <a:buFont typeface="Arial" charset="0"/>
              <a:buChar char="•"/>
            </a:pPr>
            <a:r>
              <a:rPr lang="en-US" sz="1100" dirty="0">
                <a:solidFill>
                  <a:srgbClr val="000000"/>
                </a:solidFill>
              </a:rPr>
              <a:t>Company CMD</a:t>
            </a:r>
          </a:p>
        </p:txBody>
      </p:sp>
      <p:sp>
        <p:nvSpPr>
          <p:cNvPr id="54280" name="TextBox 9"/>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90500" y="5048250"/>
            <a:ext cx="8763000" cy="1733550"/>
          </a:xfrm>
          <a:prstGeom prst="rect">
            <a:avLst/>
          </a:prstGeom>
          <a:noFill/>
          <a:ln w="12700">
            <a:noFill/>
            <a:miter lim="800000"/>
            <a:headEnd/>
            <a:tailEnd/>
          </a:ln>
        </p:spPr>
        <p:txBody>
          <a:bodyPr wrap="none" anchor="ctr"/>
          <a:lstStyle/>
          <a:p>
            <a:endParaRPr lang="en-US" dirty="0">
              <a:latin typeface="Calibri" pitchFamily="34" charset="0"/>
            </a:endParaRPr>
          </a:p>
        </p:txBody>
      </p:sp>
      <p:grpSp>
        <p:nvGrpSpPr>
          <p:cNvPr id="13315" name="Group 29"/>
          <p:cNvGrpSpPr>
            <a:grpSpLocks/>
          </p:cNvGrpSpPr>
          <p:nvPr/>
        </p:nvGrpSpPr>
        <p:grpSpPr bwMode="auto">
          <a:xfrm>
            <a:off x="609600" y="287338"/>
            <a:ext cx="8001000" cy="6562725"/>
            <a:chOff x="609600" y="287338"/>
            <a:chExt cx="8001000" cy="6208712"/>
          </a:xfrm>
        </p:grpSpPr>
        <p:sp>
          <p:nvSpPr>
            <p:cNvPr id="142366" name="Rectangle 30"/>
            <p:cNvSpPr>
              <a:spLocks noChangeArrowheads="1"/>
            </p:cNvSpPr>
            <p:nvPr/>
          </p:nvSpPr>
          <p:spPr bwMode="auto">
            <a:xfrm>
              <a:off x="915988" y="287338"/>
              <a:ext cx="7318375" cy="615765"/>
            </a:xfrm>
            <a:prstGeom prst="rect">
              <a:avLst/>
            </a:prstGeom>
            <a:solidFill>
              <a:srgbClr val="FFFF99"/>
            </a:solidFill>
            <a:ln w="12700">
              <a:noFill/>
              <a:miter lim="800000"/>
              <a:headEnd/>
              <a:tailEnd/>
            </a:ln>
            <a:effectLst>
              <a:outerShdw dist="107763" dir="2700000" algn="ctr" rotWithShape="0">
                <a:srgbClr val="996633"/>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3318" name="Rectangle 2"/>
            <p:cNvSpPr>
              <a:spLocks noChangeArrowheads="1"/>
            </p:cNvSpPr>
            <p:nvPr/>
          </p:nvSpPr>
          <p:spPr bwMode="auto">
            <a:xfrm>
              <a:off x="1528763" y="323850"/>
              <a:ext cx="6022975" cy="492603"/>
            </a:xfrm>
            <a:prstGeom prst="rect">
              <a:avLst/>
            </a:prstGeom>
            <a:noFill/>
            <a:ln w="12700">
              <a:noFill/>
              <a:miter lim="800000"/>
              <a:headEnd/>
              <a:tailEnd/>
            </a:ln>
          </p:spPr>
          <p:txBody>
            <a:bodyPr lIns="90488" tIns="44450" rIns="90488" bIns="44450">
              <a:spAutoFit/>
            </a:bodyPr>
            <a:lstStyle/>
            <a:p>
              <a:r>
                <a:rPr lang="en-US" sz="2800" b="1" dirty="0"/>
                <a:t>Moving Early OERs – What &amp; Why</a:t>
              </a:r>
              <a:r>
                <a:rPr lang="en-US" sz="2800" b="1" dirty="0">
                  <a:solidFill>
                    <a:srgbClr val="063DE8"/>
                  </a:solidFill>
                </a:rPr>
                <a:t> </a:t>
              </a:r>
            </a:p>
          </p:txBody>
        </p:sp>
        <p:sp>
          <p:nvSpPr>
            <p:cNvPr id="13319" name="Rectangle 4"/>
            <p:cNvSpPr>
              <a:spLocks noChangeArrowheads="1"/>
            </p:cNvSpPr>
            <p:nvPr/>
          </p:nvSpPr>
          <p:spPr bwMode="auto">
            <a:xfrm>
              <a:off x="1257300" y="1101725"/>
              <a:ext cx="6630988" cy="2214563"/>
            </a:xfrm>
            <a:prstGeom prst="rect">
              <a:avLst/>
            </a:prstGeom>
            <a:gradFill rotWithShape="0">
              <a:gsLst>
                <a:gs pos="0">
                  <a:srgbClr val="FFFFFF"/>
                </a:gs>
                <a:gs pos="100000">
                  <a:srgbClr val="FCFEB9"/>
                </a:gs>
              </a:gsLst>
              <a:lin ang="0" scaled="1"/>
            </a:gradFill>
            <a:ln w="12700">
              <a:solidFill>
                <a:schemeClr val="tx1"/>
              </a:solidFill>
              <a:miter lim="800000"/>
              <a:headEnd/>
              <a:tailEnd/>
            </a:ln>
          </p:spPr>
          <p:txBody>
            <a:bodyPr wrap="none" anchor="ctr"/>
            <a:lstStyle/>
            <a:p>
              <a:endParaRPr lang="en-US" dirty="0">
                <a:latin typeface="Calibri" pitchFamily="34" charset="0"/>
              </a:endParaRPr>
            </a:p>
          </p:txBody>
        </p:sp>
        <p:grpSp>
          <p:nvGrpSpPr>
            <p:cNvPr id="13320" name="Group 5"/>
            <p:cNvGrpSpPr>
              <a:grpSpLocks/>
            </p:cNvGrpSpPr>
            <p:nvPr/>
          </p:nvGrpSpPr>
          <p:grpSpPr bwMode="auto">
            <a:xfrm>
              <a:off x="1508125" y="1468438"/>
              <a:ext cx="6180138" cy="936625"/>
              <a:chOff x="950" y="993"/>
              <a:chExt cx="3893" cy="590"/>
            </a:xfrm>
          </p:grpSpPr>
          <p:pic>
            <p:nvPicPr>
              <p:cNvPr id="13336" name="Picture 6"/>
              <p:cNvPicPr>
                <a:picLocks noChangeArrowheads="1"/>
              </p:cNvPicPr>
              <p:nvPr/>
            </p:nvPicPr>
            <p:blipFill>
              <a:blip r:embed="rId3" cstate="print"/>
              <a:srcRect/>
              <a:stretch>
                <a:fillRect/>
              </a:stretch>
            </p:blipFill>
            <p:spPr bwMode="auto">
              <a:xfrm>
                <a:off x="950" y="993"/>
                <a:ext cx="490" cy="589"/>
              </a:xfrm>
              <a:prstGeom prst="rect">
                <a:avLst/>
              </a:prstGeom>
              <a:noFill/>
              <a:ln w="12700">
                <a:solidFill>
                  <a:schemeClr val="tx2"/>
                </a:solidFill>
                <a:miter lim="800000"/>
                <a:headEnd/>
                <a:tailEnd/>
              </a:ln>
            </p:spPr>
          </p:pic>
          <p:pic>
            <p:nvPicPr>
              <p:cNvPr id="13337" name="Picture 7"/>
              <p:cNvPicPr>
                <a:picLocks noChangeArrowheads="1"/>
              </p:cNvPicPr>
              <p:nvPr/>
            </p:nvPicPr>
            <p:blipFill>
              <a:blip r:embed="rId3" cstate="print"/>
              <a:srcRect/>
              <a:stretch>
                <a:fillRect/>
              </a:stretch>
            </p:blipFill>
            <p:spPr bwMode="auto">
              <a:xfrm>
                <a:off x="1508" y="993"/>
                <a:ext cx="490" cy="589"/>
              </a:xfrm>
              <a:prstGeom prst="rect">
                <a:avLst/>
              </a:prstGeom>
              <a:noFill/>
              <a:ln w="12700">
                <a:solidFill>
                  <a:schemeClr val="tx2"/>
                </a:solidFill>
                <a:miter lim="800000"/>
                <a:headEnd/>
                <a:tailEnd/>
              </a:ln>
            </p:spPr>
          </p:pic>
          <p:pic>
            <p:nvPicPr>
              <p:cNvPr id="13338" name="Picture 8"/>
              <p:cNvPicPr>
                <a:picLocks noChangeArrowheads="1"/>
              </p:cNvPicPr>
              <p:nvPr/>
            </p:nvPicPr>
            <p:blipFill>
              <a:blip r:embed="rId3" cstate="print"/>
              <a:srcRect/>
              <a:stretch>
                <a:fillRect/>
              </a:stretch>
            </p:blipFill>
            <p:spPr bwMode="auto">
              <a:xfrm>
                <a:off x="2078" y="993"/>
                <a:ext cx="490" cy="589"/>
              </a:xfrm>
              <a:prstGeom prst="rect">
                <a:avLst/>
              </a:prstGeom>
              <a:noFill/>
              <a:ln w="12700">
                <a:solidFill>
                  <a:schemeClr val="tx2"/>
                </a:solidFill>
                <a:miter lim="800000"/>
                <a:headEnd/>
                <a:tailEnd/>
              </a:ln>
            </p:spPr>
          </p:pic>
          <p:pic>
            <p:nvPicPr>
              <p:cNvPr id="13339" name="Picture 9"/>
              <p:cNvPicPr>
                <a:picLocks noChangeArrowheads="1"/>
              </p:cNvPicPr>
              <p:nvPr/>
            </p:nvPicPr>
            <p:blipFill>
              <a:blip r:embed="rId3" cstate="print"/>
              <a:srcRect/>
              <a:stretch>
                <a:fillRect/>
              </a:stretch>
            </p:blipFill>
            <p:spPr bwMode="auto">
              <a:xfrm>
                <a:off x="2650" y="993"/>
                <a:ext cx="490" cy="590"/>
              </a:xfrm>
              <a:prstGeom prst="rect">
                <a:avLst/>
              </a:prstGeom>
              <a:noFill/>
              <a:ln w="12700">
                <a:solidFill>
                  <a:schemeClr val="tx2"/>
                </a:solidFill>
                <a:miter lim="800000"/>
                <a:headEnd/>
                <a:tailEnd/>
              </a:ln>
            </p:spPr>
          </p:pic>
          <p:pic>
            <p:nvPicPr>
              <p:cNvPr id="13340" name="Picture 10"/>
              <p:cNvPicPr>
                <a:picLocks noChangeArrowheads="1"/>
              </p:cNvPicPr>
              <p:nvPr/>
            </p:nvPicPr>
            <p:blipFill>
              <a:blip r:embed="rId3" cstate="print"/>
              <a:srcRect/>
              <a:stretch>
                <a:fillRect/>
              </a:stretch>
            </p:blipFill>
            <p:spPr bwMode="auto">
              <a:xfrm>
                <a:off x="3224" y="993"/>
                <a:ext cx="490" cy="589"/>
              </a:xfrm>
              <a:prstGeom prst="rect">
                <a:avLst/>
              </a:prstGeom>
              <a:noFill/>
              <a:ln w="12700">
                <a:solidFill>
                  <a:schemeClr val="tx2"/>
                </a:solidFill>
                <a:miter lim="800000"/>
                <a:headEnd/>
                <a:tailEnd/>
              </a:ln>
            </p:spPr>
          </p:pic>
          <p:pic>
            <p:nvPicPr>
              <p:cNvPr id="13341" name="Picture 11"/>
              <p:cNvPicPr>
                <a:picLocks noChangeArrowheads="1"/>
              </p:cNvPicPr>
              <p:nvPr/>
            </p:nvPicPr>
            <p:blipFill>
              <a:blip r:embed="rId3" cstate="print"/>
              <a:srcRect/>
              <a:stretch>
                <a:fillRect/>
              </a:stretch>
            </p:blipFill>
            <p:spPr bwMode="auto">
              <a:xfrm>
                <a:off x="3800" y="993"/>
                <a:ext cx="490" cy="589"/>
              </a:xfrm>
              <a:prstGeom prst="rect">
                <a:avLst/>
              </a:prstGeom>
              <a:noFill/>
              <a:ln w="12700">
                <a:solidFill>
                  <a:schemeClr val="tx2"/>
                </a:solidFill>
                <a:miter lim="800000"/>
                <a:headEnd/>
                <a:tailEnd/>
              </a:ln>
            </p:spPr>
          </p:pic>
          <p:pic>
            <p:nvPicPr>
              <p:cNvPr id="13342" name="Picture 12"/>
              <p:cNvPicPr>
                <a:picLocks noChangeArrowheads="1"/>
              </p:cNvPicPr>
              <p:nvPr/>
            </p:nvPicPr>
            <p:blipFill>
              <a:blip r:embed="rId3" cstate="print"/>
              <a:srcRect/>
              <a:stretch>
                <a:fillRect/>
              </a:stretch>
            </p:blipFill>
            <p:spPr bwMode="auto">
              <a:xfrm>
                <a:off x="4353" y="993"/>
                <a:ext cx="490" cy="589"/>
              </a:xfrm>
              <a:prstGeom prst="rect">
                <a:avLst/>
              </a:prstGeom>
              <a:noFill/>
              <a:ln w="12700">
                <a:solidFill>
                  <a:schemeClr val="tx2"/>
                </a:solidFill>
                <a:miter lim="800000"/>
                <a:headEnd/>
                <a:tailEnd/>
              </a:ln>
            </p:spPr>
          </p:pic>
        </p:grpSp>
        <p:sp>
          <p:nvSpPr>
            <p:cNvPr id="13321" name="Freeform 13"/>
            <p:cNvSpPr>
              <a:spLocks/>
            </p:cNvSpPr>
            <p:nvPr/>
          </p:nvSpPr>
          <p:spPr bwMode="auto">
            <a:xfrm>
              <a:off x="1430338" y="2547938"/>
              <a:ext cx="6383337" cy="1587"/>
            </a:xfrm>
            <a:custGeom>
              <a:avLst/>
              <a:gdLst>
                <a:gd name="T0" fmla="*/ 0 w 4021"/>
                <a:gd name="T1" fmla="*/ 0 h 1"/>
                <a:gd name="T2" fmla="*/ 2147483647 w 4021"/>
                <a:gd name="T3" fmla="*/ 0 h 1"/>
                <a:gd name="T4" fmla="*/ 0 60000 65536"/>
                <a:gd name="T5" fmla="*/ 0 60000 65536"/>
                <a:gd name="T6" fmla="*/ 0 w 4021"/>
                <a:gd name="T7" fmla="*/ 0 h 1"/>
                <a:gd name="T8" fmla="*/ 4021 w 4021"/>
                <a:gd name="T9" fmla="*/ 1 h 1"/>
              </a:gdLst>
              <a:ahLst/>
              <a:cxnLst>
                <a:cxn ang="T4">
                  <a:pos x="T0" y="T1"/>
                </a:cxn>
                <a:cxn ang="T5">
                  <a:pos x="T2" y="T3"/>
                </a:cxn>
              </a:cxnLst>
              <a:rect l="T6" t="T7" r="T8" b="T9"/>
              <a:pathLst>
                <a:path w="4021" h="1">
                  <a:moveTo>
                    <a:pt x="0" y="0"/>
                  </a:moveTo>
                  <a:lnTo>
                    <a:pt x="4020" y="0"/>
                  </a:lnTo>
                </a:path>
              </a:pathLst>
            </a:custGeom>
            <a:noFill/>
            <a:ln w="25400" cap="rnd">
              <a:solidFill>
                <a:srgbClr val="063DE8"/>
              </a:solidFill>
              <a:round/>
              <a:headEnd/>
              <a:tailEnd type="triangle" w="med" len="med"/>
            </a:ln>
          </p:spPr>
          <p:txBody>
            <a:bodyPr/>
            <a:lstStyle/>
            <a:p>
              <a:endParaRPr lang="en-US" dirty="0"/>
            </a:p>
          </p:txBody>
        </p:sp>
        <p:sp>
          <p:nvSpPr>
            <p:cNvPr id="13322" name="Rectangle 14"/>
            <p:cNvSpPr>
              <a:spLocks noChangeArrowheads="1"/>
            </p:cNvSpPr>
            <p:nvPr/>
          </p:nvSpPr>
          <p:spPr bwMode="auto">
            <a:xfrm>
              <a:off x="1300163" y="2997200"/>
              <a:ext cx="5219700" cy="344488"/>
            </a:xfrm>
            <a:prstGeom prst="rect">
              <a:avLst/>
            </a:prstGeom>
            <a:noFill/>
            <a:ln w="12700">
              <a:noFill/>
              <a:miter lim="800000"/>
              <a:headEnd/>
              <a:tailEnd/>
            </a:ln>
          </p:spPr>
          <p:txBody>
            <a:bodyPr wrap="none" lIns="69850" tIns="34925" rIns="69850" bIns="34925">
              <a:spAutoFit/>
            </a:bodyPr>
            <a:lstStyle/>
            <a:p>
              <a:pPr defTabSz="514350"/>
              <a:r>
                <a:rPr lang="en-US" b="1" dirty="0">
                  <a:latin typeface="Calibri" pitchFamily="34" charset="0"/>
                </a:rPr>
                <a:t>   2LT / WO1             1LT                       CPT / CW3   </a:t>
              </a:r>
            </a:p>
          </p:txBody>
        </p:sp>
        <p:sp>
          <p:nvSpPr>
            <p:cNvPr id="13323" name="Freeform 15"/>
            <p:cNvSpPr>
              <a:spLocks/>
            </p:cNvSpPr>
            <p:nvPr/>
          </p:nvSpPr>
          <p:spPr bwMode="auto">
            <a:xfrm>
              <a:off x="5049838" y="1166813"/>
              <a:ext cx="1587" cy="1906587"/>
            </a:xfrm>
            <a:custGeom>
              <a:avLst/>
              <a:gdLst>
                <a:gd name="T0" fmla="*/ 0 w 1"/>
                <a:gd name="T1" fmla="*/ 0 h 1201"/>
                <a:gd name="T2" fmla="*/ 0 w 1"/>
                <a:gd name="T3" fmla="*/ 2147483647 h 1201"/>
                <a:gd name="T4" fmla="*/ 0 60000 65536"/>
                <a:gd name="T5" fmla="*/ 0 60000 65536"/>
                <a:gd name="T6" fmla="*/ 0 w 1"/>
                <a:gd name="T7" fmla="*/ 0 h 1201"/>
                <a:gd name="T8" fmla="*/ 1 w 1"/>
                <a:gd name="T9" fmla="*/ 1201 h 1201"/>
              </a:gdLst>
              <a:ahLst/>
              <a:cxnLst>
                <a:cxn ang="T4">
                  <a:pos x="T0" y="T1"/>
                </a:cxn>
                <a:cxn ang="T5">
                  <a:pos x="T2" y="T3"/>
                </a:cxn>
              </a:cxnLst>
              <a:rect l="T6" t="T7" r="T8" b="T9"/>
              <a:pathLst>
                <a:path w="1" h="1201">
                  <a:moveTo>
                    <a:pt x="0" y="0"/>
                  </a:moveTo>
                  <a:lnTo>
                    <a:pt x="0" y="1200"/>
                  </a:lnTo>
                </a:path>
              </a:pathLst>
            </a:custGeom>
            <a:noFill/>
            <a:ln w="25400" cap="rnd">
              <a:solidFill>
                <a:srgbClr val="063DE8"/>
              </a:solidFill>
              <a:round/>
              <a:headEnd/>
              <a:tailEnd/>
            </a:ln>
          </p:spPr>
          <p:txBody>
            <a:bodyPr/>
            <a:lstStyle/>
            <a:p>
              <a:endParaRPr lang="en-US" dirty="0"/>
            </a:p>
          </p:txBody>
        </p:sp>
        <p:sp>
          <p:nvSpPr>
            <p:cNvPr id="13324" name="Rectangle 16"/>
            <p:cNvSpPr>
              <a:spLocks noChangeArrowheads="1"/>
            </p:cNvSpPr>
            <p:nvPr/>
          </p:nvSpPr>
          <p:spPr bwMode="auto">
            <a:xfrm>
              <a:off x="1524000" y="1543050"/>
              <a:ext cx="3398838" cy="795338"/>
            </a:xfrm>
            <a:prstGeom prst="rect">
              <a:avLst/>
            </a:prstGeom>
            <a:solidFill>
              <a:schemeClr val="bg2"/>
            </a:solidFill>
            <a:ln w="12700">
              <a:noFill/>
              <a:miter lim="800000"/>
              <a:headEnd/>
              <a:tailEnd/>
            </a:ln>
          </p:spPr>
          <p:txBody>
            <a:bodyPr wrap="none" anchor="ctr"/>
            <a:lstStyle/>
            <a:p>
              <a:endParaRPr lang="en-US" dirty="0">
                <a:latin typeface="Calibri" pitchFamily="34" charset="0"/>
              </a:endParaRPr>
            </a:p>
          </p:txBody>
        </p:sp>
        <p:sp>
          <p:nvSpPr>
            <p:cNvPr id="142353" name="Rectangle 17"/>
            <p:cNvSpPr>
              <a:spLocks noChangeArrowheads="1"/>
            </p:cNvSpPr>
            <p:nvPr/>
          </p:nvSpPr>
          <p:spPr bwMode="auto">
            <a:xfrm>
              <a:off x="1722438" y="2492077"/>
              <a:ext cx="215900" cy="501623"/>
            </a:xfrm>
            <a:prstGeom prst="rect">
              <a:avLst/>
            </a:prstGeom>
            <a:gradFill rotWithShape="0">
              <a:gsLst>
                <a:gs pos="0">
                  <a:srgbClr val="FAFD00"/>
                </a:gs>
                <a:gs pos="100000">
                  <a:srgbClr val="FAFD00">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42354" name="Rectangle 18"/>
            <p:cNvSpPr>
              <a:spLocks noChangeArrowheads="1"/>
            </p:cNvSpPr>
            <p:nvPr/>
          </p:nvSpPr>
          <p:spPr bwMode="auto">
            <a:xfrm>
              <a:off x="3608388" y="2492077"/>
              <a:ext cx="215900" cy="501623"/>
            </a:xfrm>
            <a:prstGeom prst="rect">
              <a:avLst/>
            </a:prstGeom>
            <a:gradFill rotWithShape="0">
              <a:gsLst>
                <a:gs pos="0">
                  <a:srgbClr val="919191"/>
                </a:gs>
                <a:gs pos="100000">
                  <a:srgbClr val="919191">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grpSp>
          <p:nvGrpSpPr>
            <p:cNvPr id="13327" name="Group 19"/>
            <p:cNvGrpSpPr>
              <a:grpSpLocks/>
            </p:cNvGrpSpPr>
            <p:nvPr/>
          </p:nvGrpSpPr>
          <p:grpSpPr bwMode="auto">
            <a:xfrm>
              <a:off x="5208588" y="2492375"/>
              <a:ext cx="558800" cy="501650"/>
              <a:chOff x="3281" y="1638"/>
              <a:chExt cx="352" cy="316"/>
            </a:xfrm>
          </p:grpSpPr>
          <p:sp>
            <p:nvSpPr>
              <p:cNvPr id="142356" name="Rectangle 20"/>
              <p:cNvSpPr>
                <a:spLocks noChangeArrowheads="1"/>
              </p:cNvSpPr>
              <p:nvPr/>
            </p:nvSpPr>
            <p:spPr bwMode="auto">
              <a:xfrm>
                <a:off x="3281" y="1638"/>
                <a:ext cx="112" cy="316"/>
              </a:xfrm>
              <a:prstGeom prst="rect">
                <a:avLst/>
              </a:prstGeom>
              <a:gradFill rotWithShape="0">
                <a:gsLst>
                  <a:gs pos="0">
                    <a:srgbClr val="919191"/>
                  </a:gs>
                  <a:gs pos="100000">
                    <a:srgbClr val="919191">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42357" name="Rectangle 21"/>
              <p:cNvSpPr>
                <a:spLocks noChangeArrowheads="1"/>
              </p:cNvSpPr>
              <p:nvPr/>
            </p:nvSpPr>
            <p:spPr bwMode="auto">
              <a:xfrm>
                <a:off x="3401" y="1685"/>
                <a:ext cx="112" cy="38"/>
              </a:xfrm>
              <a:prstGeom prst="rect">
                <a:avLst/>
              </a:prstGeom>
              <a:gradFill rotWithShape="0">
                <a:gsLst>
                  <a:gs pos="0">
                    <a:srgbClr val="919191"/>
                  </a:gs>
                  <a:gs pos="100000">
                    <a:srgbClr val="919191">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42358" name="Rectangle 22"/>
              <p:cNvSpPr>
                <a:spLocks noChangeArrowheads="1"/>
              </p:cNvSpPr>
              <p:nvPr/>
            </p:nvSpPr>
            <p:spPr bwMode="auto">
              <a:xfrm>
                <a:off x="3521" y="1638"/>
                <a:ext cx="112" cy="316"/>
              </a:xfrm>
              <a:prstGeom prst="rect">
                <a:avLst/>
              </a:prstGeom>
              <a:gradFill rotWithShape="0">
                <a:gsLst>
                  <a:gs pos="0">
                    <a:srgbClr val="919191"/>
                  </a:gs>
                  <a:gs pos="100000">
                    <a:srgbClr val="919191">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42359" name="Rectangle 23"/>
              <p:cNvSpPr>
                <a:spLocks noChangeArrowheads="1"/>
              </p:cNvSpPr>
              <p:nvPr/>
            </p:nvSpPr>
            <p:spPr bwMode="auto">
              <a:xfrm>
                <a:off x="3401" y="1870"/>
                <a:ext cx="112" cy="38"/>
              </a:xfrm>
              <a:prstGeom prst="rect">
                <a:avLst/>
              </a:prstGeom>
              <a:gradFill rotWithShape="0">
                <a:gsLst>
                  <a:gs pos="0">
                    <a:srgbClr val="919191"/>
                  </a:gs>
                  <a:gs pos="100000">
                    <a:srgbClr val="919191">
                      <a:gamma/>
                      <a:shade val="29804"/>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cs typeface="+mn-cs"/>
                </a:endParaRPr>
              </a:p>
            </p:txBody>
          </p:sp>
        </p:grpSp>
        <p:sp>
          <p:nvSpPr>
            <p:cNvPr id="142360" name="Rectangle 24"/>
            <p:cNvSpPr>
              <a:spLocks noChangeArrowheads="1"/>
            </p:cNvSpPr>
            <p:nvPr/>
          </p:nvSpPr>
          <p:spPr bwMode="auto">
            <a:xfrm>
              <a:off x="609600" y="3460779"/>
              <a:ext cx="8001000" cy="3035271"/>
            </a:xfrm>
            <a:prstGeom prst="rect">
              <a:avLst/>
            </a:prstGeom>
            <a:noFill/>
            <a:ln w="12700">
              <a:noFill/>
              <a:miter lim="800000"/>
              <a:headEnd/>
              <a:tailEnd/>
            </a:ln>
            <a:effectLst/>
          </p:spPr>
          <p:txBody>
            <a:bodyPr lIns="90488" tIns="44450" rIns="90488" bIns="44450"/>
            <a:lstStyle/>
            <a:p>
              <a:pPr marL="342900" indent="-342900" algn="ctr" fontAlgn="auto">
                <a:spcBef>
                  <a:spcPct val="20000"/>
                </a:spcBef>
                <a:spcAft>
                  <a:spcPts val="0"/>
                </a:spcAft>
                <a:defRPr/>
              </a:pPr>
              <a:r>
                <a:rPr lang="en-US" sz="2000" b="1" u="sng" dirty="0">
                  <a:effectLst>
                    <a:outerShdw blurRad="38100" dist="38100" dir="2700000" algn="tl">
                      <a:srgbClr val="C0C0C0"/>
                    </a:outerShdw>
                  </a:effectLst>
                  <a:cs typeface="+mn-cs"/>
                </a:rPr>
                <a:t>POLICY</a:t>
              </a:r>
            </a:p>
            <a:p>
              <a:pPr marL="342900" indent="-342900" fontAlgn="auto">
                <a:spcBef>
                  <a:spcPct val="20000"/>
                </a:spcBef>
                <a:spcAft>
                  <a:spcPts val="0"/>
                </a:spcAft>
                <a:buFontTx/>
                <a:buChar char="•"/>
                <a:defRPr/>
              </a:pPr>
              <a:r>
                <a:rPr lang="en-US" sz="2000" b="1" dirty="0">
                  <a:cs typeface="+mn-cs"/>
                </a:rPr>
                <a:t>WO1 reports moved to restricted section of AMHRR after selection to CW3.</a:t>
              </a:r>
            </a:p>
            <a:p>
              <a:pPr marL="342900" indent="-342900" fontAlgn="auto">
                <a:spcBef>
                  <a:spcPct val="20000"/>
                </a:spcBef>
                <a:spcAft>
                  <a:spcPts val="0"/>
                </a:spcAft>
                <a:buFontTx/>
                <a:buChar char="•"/>
                <a:defRPr/>
              </a:pPr>
              <a:r>
                <a:rPr lang="en-US" sz="2000" b="1" dirty="0">
                  <a:cs typeface="+mn-cs"/>
                </a:rPr>
                <a:t>LT reports moved to restricted section of AMHRR at promotion to CPT.</a:t>
              </a:r>
            </a:p>
            <a:p>
              <a:pPr marL="742950" lvl="1" indent="-285750" fontAlgn="auto">
                <a:spcBef>
                  <a:spcPct val="20000"/>
                </a:spcBef>
                <a:spcAft>
                  <a:spcPts val="0"/>
                </a:spcAft>
                <a:buFontTx/>
                <a:buChar char="•"/>
                <a:defRPr/>
              </a:pPr>
              <a:r>
                <a:rPr lang="en-US" sz="2000" dirty="0">
                  <a:cs typeface="+mn-cs"/>
                </a:rPr>
                <a:t>Officer Records Brief lists duty positions</a:t>
              </a:r>
            </a:p>
            <a:p>
              <a:pPr marL="742950" lvl="1" indent="-285750" fontAlgn="auto">
                <a:spcBef>
                  <a:spcPct val="20000"/>
                </a:spcBef>
                <a:spcAft>
                  <a:spcPts val="0"/>
                </a:spcAft>
                <a:buFontTx/>
                <a:buChar char="•"/>
                <a:defRPr/>
              </a:pPr>
              <a:endParaRPr lang="en-US" sz="2000" dirty="0">
                <a:cs typeface="+mn-cs"/>
              </a:endParaRPr>
            </a:p>
            <a:p>
              <a:pPr marL="742950" lvl="1" indent="-285750" fontAlgn="auto">
                <a:spcBef>
                  <a:spcPct val="20000"/>
                </a:spcBef>
                <a:spcAft>
                  <a:spcPts val="0"/>
                </a:spcAft>
                <a:buFontTx/>
                <a:buChar char="•"/>
                <a:defRPr/>
              </a:pPr>
              <a:endParaRPr lang="en-US" b="1" dirty="0">
                <a:cs typeface="+mn-cs"/>
              </a:endParaRPr>
            </a:p>
          </p:txBody>
        </p:sp>
        <p:pic>
          <p:nvPicPr>
            <p:cNvPr id="142361" name="Picture 25"/>
            <p:cNvPicPr>
              <a:picLocks noChangeArrowheads="1"/>
            </p:cNvPicPr>
            <p:nvPr/>
          </p:nvPicPr>
          <p:blipFill>
            <a:blip r:embed="rId4" cstate="print"/>
            <a:srcRect/>
            <a:stretch>
              <a:fillRect/>
            </a:stretch>
          </p:blipFill>
          <p:spPr bwMode="auto">
            <a:xfrm>
              <a:off x="2033588" y="2481563"/>
              <a:ext cx="200025" cy="518144"/>
            </a:xfrm>
            <a:prstGeom prst="rect">
              <a:avLst/>
            </a:prstGeom>
            <a:gradFill rotWithShape="0">
              <a:gsLst>
                <a:gs pos="0">
                  <a:srgbClr val="FCFEB9"/>
                </a:gs>
                <a:gs pos="100000">
                  <a:srgbClr val="FCFEB9">
                    <a:gamma/>
                    <a:shade val="29804"/>
                    <a:invGamma/>
                  </a:srgbClr>
                </a:gs>
              </a:gsLst>
              <a:lin ang="5400000" scaled="1"/>
            </a:gradFill>
            <a:ln w="12700">
              <a:noFill/>
              <a:miter lim="800000"/>
              <a:headEnd/>
              <a:tailEnd/>
            </a:ln>
            <a:effectLst>
              <a:outerShdw dist="107763" dir="2700000" algn="ctr" rotWithShape="0">
                <a:schemeClr val="tx2"/>
              </a:outerShdw>
            </a:effectLst>
          </p:spPr>
        </p:pic>
        <p:pic>
          <p:nvPicPr>
            <p:cNvPr id="142362" name="Picture 26"/>
            <p:cNvPicPr>
              <a:picLocks noChangeArrowheads="1"/>
            </p:cNvPicPr>
            <p:nvPr/>
          </p:nvPicPr>
          <p:blipFill>
            <a:blip r:embed="rId5" cstate="print"/>
            <a:srcRect/>
            <a:stretch>
              <a:fillRect/>
            </a:stretch>
          </p:blipFill>
          <p:spPr bwMode="auto">
            <a:xfrm>
              <a:off x="5946775" y="2484567"/>
              <a:ext cx="195263" cy="501623"/>
            </a:xfrm>
            <a:prstGeom prst="rect">
              <a:avLst/>
            </a:prstGeom>
            <a:gradFill rotWithShape="0">
              <a:gsLst>
                <a:gs pos="0">
                  <a:srgbClr val="FCFEB9"/>
                </a:gs>
                <a:gs pos="100000">
                  <a:srgbClr val="FCFEB9">
                    <a:gamma/>
                    <a:shade val="29804"/>
                    <a:invGamma/>
                  </a:srgbClr>
                </a:gs>
              </a:gsLst>
              <a:lin ang="5400000" scaled="1"/>
            </a:gradFill>
            <a:ln w="12700">
              <a:noFill/>
              <a:miter lim="800000"/>
              <a:headEnd/>
              <a:tailEnd/>
            </a:ln>
            <a:effectLst>
              <a:outerShdw dist="107763" dir="2700000" algn="ctr" rotWithShape="0">
                <a:schemeClr val="tx1"/>
              </a:outerShdw>
            </a:effectLst>
          </p:spPr>
        </p:pic>
        <p:sp>
          <p:nvSpPr>
            <p:cNvPr id="142363" name="Text Box 27"/>
            <p:cNvSpPr txBox="1">
              <a:spLocks noChangeArrowheads="1"/>
            </p:cNvSpPr>
            <p:nvPr/>
          </p:nvSpPr>
          <p:spPr bwMode="auto">
            <a:xfrm>
              <a:off x="838200" y="5782663"/>
              <a:ext cx="7613650" cy="611260"/>
            </a:xfrm>
            <a:prstGeom prst="rect">
              <a:avLst/>
            </a:prstGeom>
            <a:solidFill>
              <a:srgbClr val="FFFF99"/>
            </a:solidFill>
            <a:ln w="9525">
              <a:noFill/>
              <a:miter lim="800000"/>
              <a:headEnd/>
              <a:tailEnd/>
            </a:ln>
            <a:effectLst>
              <a:outerShdw dist="53882" dir="2700000" algn="ctr" rotWithShape="0">
                <a:srgbClr val="996633"/>
              </a:outerShdw>
            </a:effectLst>
          </p:spPr>
          <p:txBody>
            <a:bodyPr>
              <a:spAutoFit/>
            </a:bodyPr>
            <a:lstStyle/>
            <a:p>
              <a:pPr algn="ctr" fontAlgn="auto">
                <a:spcBef>
                  <a:spcPts val="0"/>
                </a:spcBef>
                <a:spcAft>
                  <a:spcPts val="0"/>
                </a:spcAft>
                <a:defRPr/>
              </a:pPr>
              <a:r>
                <a:rPr lang="en-US" b="1" dirty="0">
                  <a:cs typeface="+mn-cs"/>
                </a:rPr>
                <a:t>All OERs are reviewed for CPT and CW3 selection.</a:t>
              </a:r>
            </a:p>
            <a:p>
              <a:pPr algn="ctr" fontAlgn="auto">
                <a:spcBef>
                  <a:spcPts val="0"/>
                </a:spcBef>
                <a:spcAft>
                  <a:spcPts val="0"/>
                </a:spcAft>
                <a:defRPr/>
              </a:pPr>
              <a:r>
                <a:rPr lang="en-US" b="1" dirty="0">
                  <a:cs typeface="+mn-cs"/>
                </a:rPr>
                <a:t>May be accessed for selections in special circumstances</a:t>
              </a:r>
              <a:endParaRPr lang="en-US" dirty="0">
                <a:cs typeface="+mn-cs"/>
              </a:endParaRPr>
            </a:p>
          </p:txBody>
        </p:sp>
      </p:grpSp>
      <p:sp>
        <p:nvSpPr>
          <p:cNvPr id="29" name="Slide Number Placeholder 28"/>
          <p:cNvSpPr>
            <a:spLocks noGrp="1"/>
          </p:cNvSpPr>
          <p:nvPr>
            <p:ph type="sldNum" sz="quarter" idx="12"/>
          </p:nvPr>
        </p:nvSpPr>
        <p:spPr/>
        <p:txBody>
          <a:bodyPr/>
          <a:lstStyle/>
          <a:p>
            <a:pPr>
              <a:defRPr/>
            </a:pPr>
            <a:fld id="{48767152-3773-420C-A7B6-DC7547454970}"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28838" y="0"/>
            <a:ext cx="4881562" cy="461963"/>
          </a:xfrm>
          <a:prstGeom prst="rect">
            <a:avLst/>
          </a:prstGeom>
          <a:noFill/>
          <a:ln w="9525">
            <a:noFill/>
            <a:miter lim="800000"/>
            <a:headEnd/>
            <a:tailEnd/>
          </a:ln>
        </p:spPr>
        <p:txBody>
          <a:bodyPr wrap="none">
            <a:spAutoFit/>
          </a:bodyPr>
          <a:lstStyle/>
          <a:p>
            <a:pPr marL="342900" indent="-342900">
              <a:buClr>
                <a:srgbClr val="000000"/>
              </a:buClr>
            </a:pPr>
            <a:r>
              <a:rPr lang="en-US" sz="2400" b="1" i="1" dirty="0">
                <a:solidFill>
                  <a:srgbClr val="000000"/>
                </a:solidFill>
              </a:rPr>
              <a:t>Strengthening the Rating Chain </a:t>
            </a:r>
          </a:p>
        </p:txBody>
      </p:sp>
      <p:sp>
        <p:nvSpPr>
          <p:cNvPr id="104452" name="TextBox 6"/>
          <p:cNvSpPr txBox="1">
            <a:spLocks noChangeArrowheads="1"/>
          </p:cNvSpPr>
          <p:nvPr/>
        </p:nvSpPr>
        <p:spPr bwMode="auto">
          <a:xfrm>
            <a:off x="0" y="838200"/>
            <a:ext cx="8991600" cy="5832475"/>
          </a:xfrm>
          <a:prstGeom prst="rect">
            <a:avLst/>
          </a:prstGeom>
          <a:noFill/>
          <a:ln w="9525">
            <a:noFill/>
            <a:miter lim="800000"/>
            <a:headEnd/>
            <a:tailEnd/>
          </a:ln>
        </p:spPr>
        <p:txBody>
          <a:bodyPr>
            <a:spAutoFit/>
          </a:bodyPr>
          <a:lstStyle/>
          <a:p>
            <a:pPr>
              <a:defRPr/>
            </a:pPr>
            <a:r>
              <a:rPr lang="en-US" sz="2000" b="1" dirty="0">
                <a:solidFill>
                  <a:srgbClr val="000000"/>
                </a:solidFill>
                <a:latin typeface="Arial" pitchFamily="34" charset="0"/>
                <a:cs typeface="+mn-cs"/>
              </a:rPr>
              <a:t>Develop regulatory guidance to strengthen rating chain accountability</a:t>
            </a:r>
          </a:p>
          <a:p>
            <a:pPr>
              <a:defRPr/>
            </a:pPr>
            <a:endParaRPr lang="en-US" sz="900" b="1" dirty="0">
              <a:solidFill>
                <a:srgbClr val="000000"/>
              </a:solidFill>
              <a:latin typeface="Arial" pitchFamily="34" charset="0"/>
              <a:cs typeface="+mn-cs"/>
            </a:endParaRPr>
          </a:p>
          <a:p>
            <a:pPr lvl="1">
              <a:buFont typeface="Arial" pitchFamily="34" charset="0"/>
              <a:buChar char="•"/>
              <a:defRPr/>
            </a:pPr>
            <a:r>
              <a:rPr lang="en-US" dirty="0">
                <a:latin typeface="Arial" pitchFamily="34" charset="0"/>
                <a:cs typeface="+mn-cs"/>
              </a:rPr>
              <a:t>  </a:t>
            </a:r>
            <a:r>
              <a:rPr lang="en-US" sz="1600" b="1" dirty="0">
                <a:latin typeface="+mj-lt"/>
                <a:cs typeface="+mn-cs"/>
              </a:rPr>
              <a:t>Revised policy strengthens accountability within the rating chain to maintain relationships that provide rated officers with leaders who have first-hand knowledge of their responsibilities, performance and potential.  </a:t>
            </a:r>
            <a:endParaRPr lang="en-US" sz="1600" b="1" dirty="0">
              <a:solidFill>
                <a:srgbClr val="000000"/>
              </a:solidFill>
              <a:latin typeface="+mj-lt"/>
              <a:cs typeface="+mn-cs"/>
            </a:endParaRPr>
          </a:p>
          <a:p>
            <a:pPr lvl="1">
              <a:buFont typeface="Arial" pitchFamily="34" charset="0"/>
              <a:buChar char="•"/>
              <a:defRPr/>
            </a:pPr>
            <a:endParaRPr lang="en-US" sz="1600" b="1" dirty="0">
              <a:solidFill>
                <a:srgbClr val="000000"/>
              </a:solidFill>
              <a:latin typeface="+mj-lt"/>
              <a:cs typeface="+mn-cs"/>
            </a:endParaRPr>
          </a:p>
          <a:p>
            <a:pPr lvl="1">
              <a:buFont typeface="Arial" pitchFamily="34" charset="0"/>
              <a:buChar char="•"/>
              <a:defRPr/>
            </a:pPr>
            <a:r>
              <a:rPr lang="en-US" sz="1600" b="1" dirty="0">
                <a:solidFill>
                  <a:srgbClr val="000000"/>
                </a:solidFill>
                <a:latin typeface="+mj-lt"/>
                <a:cs typeface="+mn-cs"/>
              </a:rPr>
              <a:t>  Requires approval of rating schemes / one level up (up to 3-Star HQ)</a:t>
            </a:r>
          </a:p>
          <a:p>
            <a:pPr lvl="1">
              <a:buFont typeface="Arial" pitchFamily="34" charset="0"/>
              <a:buChar char="•"/>
              <a:defRPr/>
            </a:pPr>
            <a:endParaRPr lang="en-US" sz="1600" b="1" dirty="0">
              <a:solidFill>
                <a:srgbClr val="000000"/>
              </a:solidFill>
              <a:latin typeface="+mj-lt"/>
              <a:cs typeface="+mn-cs"/>
            </a:endParaRPr>
          </a:p>
          <a:p>
            <a:pPr lvl="1">
              <a:buFont typeface="Arial" pitchFamily="34" charset="0"/>
              <a:buChar char="•"/>
              <a:defRPr/>
            </a:pPr>
            <a:r>
              <a:rPr lang="en-US" sz="1600" b="1" dirty="0">
                <a:solidFill>
                  <a:srgbClr val="000000"/>
                </a:solidFill>
                <a:latin typeface="+mj-lt"/>
                <a:cs typeface="+mn-cs"/>
              </a:rPr>
              <a:t>  Intermediate Raters limited to special branches and dual supervisor situations</a:t>
            </a:r>
            <a:endParaRPr lang="en-US" sz="1600" b="1" dirty="0">
              <a:latin typeface="+mj-lt"/>
              <a:cs typeface="+mn-cs"/>
            </a:endParaRPr>
          </a:p>
          <a:p>
            <a:pPr lvl="1">
              <a:buFont typeface="Arial" pitchFamily="34" charset="0"/>
              <a:buChar char="•"/>
              <a:defRPr/>
            </a:pPr>
            <a:endParaRPr lang="en-US" b="1" dirty="0">
              <a:solidFill>
                <a:srgbClr val="000000"/>
              </a:solidFill>
              <a:latin typeface="+mj-lt"/>
              <a:cs typeface="+mn-cs"/>
            </a:endParaRPr>
          </a:p>
          <a:p>
            <a:pPr lvl="1">
              <a:buFont typeface="Arial" pitchFamily="34" charset="0"/>
              <a:buChar char="•"/>
              <a:defRPr/>
            </a:pPr>
            <a:r>
              <a:rPr lang="en-US" sz="1600" b="1" dirty="0">
                <a:latin typeface="+mj-lt"/>
                <a:cs typeface="+mn-cs"/>
              </a:rPr>
              <a:t>  Supplementary Review: </a:t>
            </a:r>
            <a:r>
              <a:rPr lang="en-US" sz="1600" b="1" dirty="0">
                <a:latin typeface="Arial" pitchFamily="34" charset="0"/>
                <a:cs typeface="+mn-cs"/>
              </a:rPr>
              <a:t>When there are no uniformed Army designated rating officials for the Rated Officer, an Army Officer within the organization will be designated as a Uniformed Army Advisor and perform a supplementary review.  </a:t>
            </a:r>
          </a:p>
          <a:p>
            <a:pPr lvl="2">
              <a:buFont typeface="Wingdings" pitchFamily="2" charset="2"/>
              <a:buChar char="Ø"/>
              <a:defRPr/>
            </a:pPr>
            <a:r>
              <a:rPr lang="en-US" sz="1600" b="1" dirty="0">
                <a:latin typeface="Arial" pitchFamily="34" charset="0"/>
                <a:cs typeface="+mn-cs"/>
              </a:rPr>
              <a:t> The Uniformed Army Advisor will be an U.S. Army officer, normally senior to the senior rater, within the organization.  </a:t>
            </a:r>
          </a:p>
          <a:p>
            <a:pPr lvl="2">
              <a:buFont typeface="Wingdings" pitchFamily="2" charset="2"/>
              <a:buChar char="Ø"/>
              <a:defRPr/>
            </a:pPr>
            <a:r>
              <a:rPr lang="en-US" sz="1600" b="1" dirty="0">
                <a:latin typeface="Arial" pitchFamily="34" charset="0"/>
                <a:cs typeface="+mn-cs"/>
              </a:rPr>
              <a:t> The Uniformed Army Advisor will monitor evaluation practices, provide assistance and advice to rating officials (as required) on matters pertaining to Army evaluations. </a:t>
            </a:r>
          </a:p>
          <a:p>
            <a:pPr lvl="3">
              <a:buFont typeface="Wingdings" pitchFamily="2" charset="2"/>
              <a:buChar char="§"/>
              <a:defRPr/>
            </a:pPr>
            <a:r>
              <a:rPr lang="en-US" sz="1600" b="1" dirty="0">
                <a:solidFill>
                  <a:srgbClr val="000000"/>
                </a:solidFill>
                <a:latin typeface="+mj-lt"/>
                <a:cs typeface="+mn-cs"/>
              </a:rPr>
              <a:t>  	Applies in Joint Environments</a:t>
            </a:r>
          </a:p>
          <a:p>
            <a:pPr lvl="3">
              <a:buFont typeface="Wingdings" pitchFamily="2" charset="2"/>
              <a:buChar char="§"/>
              <a:defRPr/>
            </a:pPr>
            <a:r>
              <a:rPr lang="en-US" sz="1600" b="1" dirty="0">
                <a:solidFill>
                  <a:srgbClr val="000000"/>
                </a:solidFill>
                <a:latin typeface="+mj-lt"/>
                <a:cs typeface="+mn-cs"/>
              </a:rPr>
              <a:t>  	Applies where DoD and DA Civilians serve as Rater and Senior Rater</a:t>
            </a:r>
          </a:p>
          <a:p>
            <a:pPr lvl="3">
              <a:buFont typeface="Wingdings" pitchFamily="2" charset="2"/>
              <a:buChar char="§"/>
              <a:defRPr/>
            </a:pPr>
            <a:r>
              <a:rPr lang="en-US" sz="1600" b="1" dirty="0">
                <a:solidFill>
                  <a:srgbClr val="000000"/>
                </a:solidFill>
                <a:latin typeface="+mj-lt"/>
                <a:cs typeface="+mn-cs"/>
              </a:rPr>
              <a:t>  	Applies in multi-national environments</a:t>
            </a:r>
          </a:p>
          <a:p>
            <a:pPr>
              <a:defRPr/>
            </a:pPr>
            <a:r>
              <a:rPr lang="en-US" sz="1600" dirty="0">
                <a:solidFill>
                  <a:srgbClr val="000000"/>
                </a:solidFill>
                <a:latin typeface="Arial" pitchFamily="34" charset="0"/>
                <a:cs typeface="+mn-cs"/>
              </a:rPr>
              <a:t>     </a:t>
            </a:r>
          </a:p>
          <a:p>
            <a:pPr lvl="1">
              <a:defRPr/>
            </a:pPr>
            <a:endParaRPr lang="en-US" sz="2000" dirty="0">
              <a:solidFill>
                <a:srgbClr val="000000"/>
              </a:solidFill>
              <a:latin typeface="Arial" pitchFamily="34" charset="0"/>
              <a:cs typeface="+mn-cs"/>
            </a:endParaRPr>
          </a:p>
        </p:txBody>
      </p:sp>
      <p:cxnSp>
        <p:nvCxnSpPr>
          <p:cNvPr id="21" name="Straight Connector 20"/>
          <p:cNvCxnSpPr>
            <a:endCxn id="68615" idx="3"/>
          </p:cNvCxnSpPr>
          <p:nvPr/>
        </p:nvCxnSpPr>
        <p:spPr>
          <a:xfrm>
            <a:off x="5649913" y="55038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341" name="TextBox 8"/>
          <p:cNvSpPr txBox="1">
            <a:spLocks noChangeArrowheads="1"/>
          </p:cNvSpPr>
          <p:nvPr/>
        </p:nvSpPr>
        <p:spPr bwMode="auto">
          <a:xfrm>
            <a:off x="4089400" y="6669088"/>
            <a:ext cx="884238" cy="230187"/>
          </a:xfrm>
          <a:prstGeom prst="rect">
            <a:avLst/>
          </a:prstGeom>
          <a:noFill/>
          <a:ln w="9525">
            <a:noFill/>
            <a:miter lim="800000"/>
            <a:headEnd/>
            <a:tailEnd/>
          </a:ln>
        </p:spPr>
        <p:txBody>
          <a:bodyPr wrap="none">
            <a:spAutoFit/>
          </a:bodyPr>
          <a:lstStyle/>
          <a:p>
            <a:r>
              <a:rPr lang="en-US" sz="900" b="1" dirty="0">
                <a:solidFill>
                  <a:srgbClr val="FF0000"/>
                </a:solidFill>
                <a:latin typeface="Tahoma" pitchFamily="34" charset="0"/>
              </a:rPr>
              <a:t>Unclassified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71438"/>
            <a:ext cx="7924800" cy="461962"/>
          </a:xfrm>
          <a:prstGeom prst="rect">
            <a:avLst/>
          </a:prstGeom>
          <a:noFill/>
          <a:ln w="9525">
            <a:noFill/>
            <a:miter lim="800000"/>
            <a:headEnd/>
            <a:tailEnd/>
          </a:ln>
        </p:spPr>
        <p:txBody>
          <a:bodyPr>
            <a:spAutoFit/>
          </a:bodyPr>
          <a:lstStyle/>
          <a:p>
            <a:pPr marL="342900" indent="-342900" algn="ctr">
              <a:buClr>
                <a:srgbClr val="000000"/>
              </a:buClr>
            </a:pPr>
            <a:r>
              <a:rPr lang="en-US" sz="2400" b="1" dirty="0">
                <a:solidFill>
                  <a:srgbClr val="000000"/>
                </a:solidFill>
              </a:rPr>
              <a:t>New OER (DA Form 67-10 / Supplementary </a:t>
            </a:r>
            <a:r>
              <a:rPr lang="en-US" sz="2400" b="1" dirty="0" smtClean="0">
                <a:solidFill>
                  <a:srgbClr val="000000"/>
                </a:solidFill>
              </a:rPr>
              <a:t>Review)</a:t>
            </a:r>
            <a:endParaRPr lang="en-US" sz="2400" b="1" dirty="0">
              <a:solidFill>
                <a:srgbClr val="000000"/>
              </a:solidFill>
            </a:endParaRPr>
          </a:p>
        </p:txBody>
      </p:sp>
      <p:sp>
        <p:nvSpPr>
          <p:cNvPr id="104452" name="TextBox 6"/>
          <p:cNvSpPr txBox="1">
            <a:spLocks noChangeArrowheads="1"/>
          </p:cNvSpPr>
          <p:nvPr/>
        </p:nvSpPr>
        <p:spPr bwMode="auto">
          <a:xfrm>
            <a:off x="304800" y="457200"/>
            <a:ext cx="8686800" cy="5754688"/>
          </a:xfrm>
          <a:prstGeom prst="rect">
            <a:avLst/>
          </a:prstGeom>
          <a:noFill/>
          <a:ln w="9525">
            <a:noFill/>
            <a:miter lim="800000"/>
            <a:headEnd/>
            <a:tailEnd/>
          </a:ln>
        </p:spPr>
        <p:txBody>
          <a:bodyPr>
            <a:spAutoFit/>
          </a:bodyPr>
          <a:lstStyle/>
          <a:p>
            <a:pPr indent="-117475">
              <a:defRPr/>
            </a:pPr>
            <a:endParaRPr lang="en-US" sz="1600" b="1" dirty="0">
              <a:solidFill>
                <a:prstClr val="black"/>
              </a:solidFill>
              <a:latin typeface="Arial" pitchFamily="34" charset="0"/>
              <a:cs typeface="+mn-cs"/>
            </a:endParaRPr>
          </a:p>
          <a:p>
            <a:pPr indent="-117475">
              <a:buFont typeface="Wingdings" pitchFamily="2" charset="2"/>
              <a:buChar char="q"/>
              <a:defRPr/>
            </a:pPr>
            <a:r>
              <a:rPr lang="en-US" sz="1600" b="1" dirty="0">
                <a:solidFill>
                  <a:prstClr val="black"/>
                </a:solidFill>
                <a:latin typeface="Arial" pitchFamily="34" charset="0"/>
                <a:cs typeface="+mn-cs"/>
              </a:rPr>
              <a:t> In instances when there are </a:t>
            </a:r>
            <a:r>
              <a:rPr lang="en-US" sz="1600" b="1" dirty="0">
                <a:solidFill>
                  <a:srgbClr val="0070C0"/>
                </a:solidFill>
                <a:latin typeface="Arial" pitchFamily="34" charset="0"/>
                <a:cs typeface="+mn-cs"/>
              </a:rPr>
              <a:t>no uniformed Army designated rating officials </a:t>
            </a:r>
            <a:r>
              <a:rPr lang="en-US" sz="1600" b="1" dirty="0">
                <a:latin typeface="Arial" pitchFamily="34" charset="0"/>
                <a:cs typeface="+mn-cs"/>
              </a:rPr>
              <a:t>for the Rated Officer</a:t>
            </a:r>
            <a:r>
              <a:rPr lang="en-US" sz="1600" b="1" dirty="0">
                <a:solidFill>
                  <a:prstClr val="black"/>
                </a:solidFill>
                <a:latin typeface="Arial" pitchFamily="34" charset="0"/>
                <a:cs typeface="+mn-cs"/>
              </a:rPr>
              <a:t>, an Army Officer </a:t>
            </a:r>
            <a:r>
              <a:rPr lang="en-US" sz="1600" b="1" dirty="0">
                <a:solidFill>
                  <a:srgbClr val="0070C0"/>
                </a:solidFill>
                <a:latin typeface="Arial" pitchFamily="34" charset="0"/>
                <a:cs typeface="+mn-cs"/>
              </a:rPr>
              <a:t>within the organization </a:t>
            </a:r>
            <a:r>
              <a:rPr lang="en-US" sz="1600" b="1" dirty="0">
                <a:solidFill>
                  <a:prstClr val="black"/>
                </a:solidFill>
                <a:latin typeface="Arial" pitchFamily="34" charset="0"/>
                <a:cs typeface="+mn-cs"/>
              </a:rPr>
              <a:t>will be designated as a Uniformed Army Advisor (UAA) and perform a supplementary review (IAW 623-3).  </a:t>
            </a:r>
          </a:p>
          <a:p>
            <a:pPr indent="-117475">
              <a:buFont typeface="Wingdings" pitchFamily="2" charset="2"/>
              <a:buChar char="q"/>
              <a:defRPr/>
            </a:pPr>
            <a:endParaRPr lang="en-US" sz="1600" b="1" dirty="0">
              <a:solidFill>
                <a:prstClr val="black"/>
              </a:solidFill>
              <a:latin typeface="Arial" pitchFamily="34" charset="0"/>
              <a:cs typeface="+mn-cs"/>
            </a:endParaRPr>
          </a:p>
          <a:p>
            <a:pPr marL="0" lvl="1" indent="-117475">
              <a:buFont typeface="Wingdings" pitchFamily="2" charset="2"/>
              <a:buChar char="q"/>
              <a:defRPr/>
            </a:pPr>
            <a:r>
              <a:rPr lang="en-US" sz="1600" b="1" dirty="0">
                <a:solidFill>
                  <a:prstClr val="black"/>
                </a:solidFill>
                <a:latin typeface="Arial" pitchFamily="34" charset="0"/>
                <a:cs typeface="+mn-cs"/>
              </a:rPr>
              <a:t> The UAA will be an U.S. Army officer </a:t>
            </a:r>
            <a:r>
              <a:rPr lang="en-US" sz="1600" b="1" dirty="0">
                <a:solidFill>
                  <a:srgbClr val="0070C0"/>
                </a:solidFill>
                <a:latin typeface="Arial" pitchFamily="34" charset="0"/>
                <a:cs typeface="+mn-cs"/>
              </a:rPr>
              <a:t>SENIOR</a:t>
            </a:r>
            <a:r>
              <a:rPr lang="en-US" sz="1600" b="1" dirty="0">
                <a:solidFill>
                  <a:prstClr val="black"/>
                </a:solidFill>
                <a:latin typeface="Arial" pitchFamily="34" charset="0"/>
                <a:cs typeface="+mn-cs"/>
              </a:rPr>
              <a:t> to the rated officer within the organization.  The UAA will </a:t>
            </a:r>
            <a:r>
              <a:rPr lang="en-US" sz="1600" b="1" dirty="0">
                <a:solidFill>
                  <a:srgbClr val="0070C0"/>
                </a:solidFill>
                <a:latin typeface="Arial" pitchFamily="34" charset="0"/>
                <a:cs typeface="+mn-cs"/>
              </a:rPr>
              <a:t>monitor evaluation practices, provide assistance and advice to rating officials (as required) on matters pertaining to Army evaluations.</a:t>
            </a:r>
          </a:p>
          <a:p>
            <a:pPr marL="0" lvl="1" indent="-117475">
              <a:buFont typeface="Wingdings" pitchFamily="2" charset="2"/>
              <a:buChar char="q"/>
              <a:defRPr/>
            </a:pPr>
            <a:endParaRPr lang="en-US" sz="1600" b="1" dirty="0">
              <a:solidFill>
                <a:srgbClr val="0070C0"/>
              </a:solidFill>
              <a:latin typeface="Arial" pitchFamily="34" charset="0"/>
              <a:cs typeface="+mn-cs"/>
            </a:endParaRPr>
          </a:p>
          <a:p>
            <a:pPr marL="280988" lvl="1" indent="-280988">
              <a:defRPr/>
            </a:pPr>
            <a:r>
              <a:rPr lang="en-US" sz="1600" b="1" dirty="0">
                <a:latin typeface="Arial" pitchFamily="34" charset="0"/>
                <a:cs typeface="+mn-cs"/>
              </a:rPr>
              <a:t>Examples:</a:t>
            </a:r>
          </a:p>
          <a:p>
            <a:pPr marL="280988" lvl="1" indent="-280988">
              <a:defRPr/>
            </a:pPr>
            <a:r>
              <a:rPr lang="en-US" sz="1600" b="1" u="sng" dirty="0">
                <a:latin typeface="Arial" pitchFamily="34" charset="0"/>
                <a:cs typeface="+mn-cs"/>
              </a:rPr>
              <a:t>Rated Officer</a:t>
            </a:r>
            <a:r>
              <a:rPr lang="en-US" sz="1600" b="1" dirty="0">
                <a:latin typeface="Arial" pitchFamily="34" charset="0"/>
                <a:cs typeface="+mn-cs"/>
              </a:rPr>
              <a:t>	</a:t>
            </a:r>
            <a:r>
              <a:rPr lang="en-US" sz="1600" b="1" u="sng" dirty="0">
                <a:latin typeface="Arial" pitchFamily="34" charset="0"/>
                <a:cs typeface="+mn-cs"/>
              </a:rPr>
              <a:t>Rater</a:t>
            </a:r>
            <a:r>
              <a:rPr lang="en-US" sz="1600" b="1" dirty="0">
                <a:latin typeface="Arial" pitchFamily="34" charset="0"/>
                <a:cs typeface="+mn-cs"/>
              </a:rPr>
              <a:t>		</a:t>
            </a:r>
            <a:r>
              <a:rPr lang="en-US" sz="1600" b="1" u="sng" dirty="0">
                <a:latin typeface="Arial" pitchFamily="34" charset="0"/>
                <a:cs typeface="+mn-cs"/>
              </a:rPr>
              <a:t>Senior Rater</a:t>
            </a:r>
            <a:r>
              <a:rPr lang="en-US" sz="1600" b="1" dirty="0">
                <a:latin typeface="Arial" pitchFamily="34" charset="0"/>
                <a:cs typeface="+mn-cs"/>
              </a:rPr>
              <a:t>	</a:t>
            </a:r>
            <a:r>
              <a:rPr lang="en-US" sz="1600" b="1" u="sng" dirty="0">
                <a:latin typeface="Arial" pitchFamily="34" charset="0"/>
                <a:cs typeface="+mn-cs"/>
              </a:rPr>
              <a:t>Uniformed Army Advisor</a:t>
            </a:r>
            <a:r>
              <a:rPr lang="en-US" sz="1600" b="1" dirty="0">
                <a:latin typeface="Arial" pitchFamily="34" charset="0"/>
                <a:cs typeface="+mn-cs"/>
              </a:rPr>
              <a:t>	</a:t>
            </a:r>
          </a:p>
          <a:p>
            <a:pPr marL="280988" lvl="1" indent="-280988">
              <a:defRPr/>
            </a:pPr>
            <a:endParaRPr lang="en-US" sz="1600" b="1" dirty="0">
              <a:latin typeface="Arial" pitchFamily="34" charset="0"/>
              <a:cs typeface="+mn-cs"/>
            </a:endParaRPr>
          </a:p>
          <a:p>
            <a:pPr marL="280988" lvl="1" indent="-280988">
              <a:defRPr/>
            </a:pPr>
            <a:r>
              <a:rPr lang="en-US" sz="1600" b="1" dirty="0">
                <a:latin typeface="Arial" pitchFamily="34" charset="0"/>
                <a:cs typeface="+mn-cs"/>
              </a:rPr>
              <a:t>CPT		SES		SES		Yes; MAJ or higher</a:t>
            </a:r>
          </a:p>
          <a:p>
            <a:pPr marL="280988" lvl="1" indent="-280988">
              <a:defRPr/>
            </a:pPr>
            <a:r>
              <a:rPr lang="en-US" sz="1600" b="1" dirty="0">
                <a:latin typeface="Arial" pitchFamily="34" charset="0"/>
                <a:cs typeface="+mn-cs"/>
              </a:rPr>
              <a:t>	</a:t>
            </a:r>
            <a:r>
              <a:rPr lang="en-US" sz="1600" b="1" i="1" dirty="0">
                <a:solidFill>
                  <a:srgbClr val="0070C0"/>
                </a:solidFill>
                <a:latin typeface="Arial" pitchFamily="34" charset="0"/>
                <a:cs typeface="+mn-cs"/>
              </a:rPr>
              <a:t>VDAS Executive Officer (CPT), rated and senior-rated by a single SES.  </a:t>
            </a:r>
          </a:p>
          <a:p>
            <a:pPr marL="280988" lvl="1" indent="-280988">
              <a:defRPr/>
            </a:pPr>
            <a:endParaRPr lang="en-US" sz="1600" b="1" i="1" dirty="0">
              <a:solidFill>
                <a:srgbClr val="0070C0"/>
              </a:solidFill>
              <a:latin typeface="Arial" pitchFamily="34" charset="0"/>
              <a:cs typeface="+mn-cs"/>
            </a:endParaRPr>
          </a:p>
          <a:p>
            <a:pPr marL="280988" lvl="1" indent="-280988">
              <a:defRPr/>
            </a:pPr>
            <a:r>
              <a:rPr lang="en-US" sz="1600" b="1" dirty="0">
                <a:latin typeface="Arial" pitchFamily="34" charset="0"/>
                <a:cs typeface="+mn-cs"/>
              </a:rPr>
              <a:t>MAJ	 	GS-15 		SES		Yes; LTC or higher</a:t>
            </a:r>
          </a:p>
          <a:p>
            <a:pPr marL="280988" lvl="1" indent="-280988">
              <a:defRPr/>
            </a:pPr>
            <a:r>
              <a:rPr lang="en-US" sz="1600" b="1" dirty="0">
                <a:latin typeface="Arial" pitchFamily="34" charset="0"/>
                <a:cs typeface="+mn-cs"/>
              </a:rPr>
              <a:t>	</a:t>
            </a:r>
            <a:r>
              <a:rPr lang="en-US" sz="1600" b="1" i="1" dirty="0">
                <a:solidFill>
                  <a:srgbClr val="0070C0"/>
                </a:solidFill>
                <a:latin typeface="Arial" pitchFamily="34" charset="0"/>
                <a:cs typeface="+mn-cs"/>
              </a:rPr>
              <a:t>ECC “Dwarf” (MAJ) is rated by GS-15 and senior-rated by SES.  </a:t>
            </a:r>
          </a:p>
          <a:p>
            <a:pPr marL="280988" lvl="1" indent="-280988">
              <a:defRPr/>
            </a:pPr>
            <a:endParaRPr lang="en-US" sz="1600" b="1" i="1" dirty="0">
              <a:solidFill>
                <a:srgbClr val="0070C0"/>
              </a:solidFill>
              <a:latin typeface="Arial" pitchFamily="34" charset="0"/>
              <a:cs typeface="+mn-cs"/>
            </a:endParaRPr>
          </a:p>
          <a:p>
            <a:pPr marL="280988" lvl="1" indent="-280988">
              <a:defRPr/>
            </a:pPr>
            <a:r>
              <a:rPr lang="en-US" sz="1600" b="1" dirty="0">
                <a:latin typeface="Arial" pitchFamily="34" charset="0"/>
                <a:cs typeface="+mn-cs"/>
              </a:rPr>
              <a:t>LTC		SES 		SES		Yes; COL or higher</a:t>
            </a:r>
          </a:p>
          <a:p>
            <a:pPr marL="280988" lvl="1" indent="-280988">
              <a:defRPr/>
            </a:pPr>
            <a:r>
              <a:rPr lang="en-US" sz="1600" b="1" dirty="0">
                <a:latin typeface="Arial" pitchFamily="34" charset="0"/>
                <a:cs typeface="+mn-cs"/>
              </a:rPr>
              <a:t>	</a:t>
            </a:r>
            <a:r>
              <a:rPr lang="en-US" sz="1600" b="1" i="1" dirty="0">
                <a:solidFill>
                  <a:srgbClr val="0070C0"/>
                </a:solidFill>
                <a:latin typeface="Arial" pitchFamily="34" charset="0"/>
                <a:cs typeface="+mn-cs"/>
              </a:rPr>
              <a:t>ASA (XXX) (LTC) is rated and senior-rated by a single SES.</a:t>
            </a:r>
          </a:p>
          <a:p>
            <a:pPr marL="280988" lvl="1" indent="-280988">
              <a:defRPr/>
            </a:pPr>
            <a:r>
              <a:rPr lang="en-US" sz="1600" b="1" dirty="0">
                <a:latin typeface="Arial" pitchFamily="34" charset="0"/>
                <a:cs typeface="+mn-cs"/>
              </a:rPr>
              <a:t>	</a:t>
            </a:r>
          </a:p>
          <a:p>
            <a:pPr marL="280988" lvl="1" indent="-280988">
              <a:defRPr/>
            </a:pPr>
            <a:r>
              <a:rPr lang="en-US" sz="1600" b="1" dirty="0">
                <a:latin typeface="Arial" pitchFamily="34" charset="0"/>
                <a:cs typeface="+mn-cs"/>
              </a:rPr>
              <a:t>COL		Navy ADM	Air Force GO	 Yes; Senior COL or higher 	</a:t>
            </a:r>
          </a:p>
          <a:p>
            <a:pPr marL="280988" lvl="1" indent="-280988">
              <a:defRPr/>
            </a:pPr>
            <a:r>
              <a:rPr lang="en-US" sz="1600" b="1" dirty="0">
                <a:latin typeface="Arial" pitchFamily="34" charset="0"/>
                <a:cs typeface="+mn-cs"/>
              </a:rPr>
              <a:t>	</a:t>
            </a:r>
            <a:r>
              <a:rPr lang="en-US" sz="1600" b="1" i="1" dirty="0">
                <a:solidFill>
                  <a:srgbClr val="0070C0"/>
                </a:solidFill>
                <a:latin typeface="Arial" pitchFamily="34" charset="0"/>
                <a:cs typeface="+mn-cs"/>
              </a:rPr>
              <a:t>JS J-33 GFM Chief (COL) is rated and senior-rated by non uniformed Army officers.</a:t>
            </a:r>
            <a:endParaRPr lang="en-US" b="1" dirty="0">
              <a:solidFill>
                <a:srgbClr val="000000"/>
              </a:solidFill>
              <a:latin typeface="Arial" pitchFamily="34" charset="0"/>
              <a:cs typeface="+mn-cs"/>
            </a:endParaRPr>
          </a:p>
        </p:txBody>
      </p:sp>
      <p:cxnSp>
        <p:nvCxnSpPr>
          <p:cNvPr id="21" name="Straight Connector 20"/>
          <p:cNvCxnSpPr>
            <a:endCxn id="68615" idx="3"/>
          </p:cNvCxnSpPr>
          <p:nvPr/>
        </p:nvCxnSpPr>
        <p:spPr>
          <a:xfrm>
            <a:off x="5649913" y="55038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4775" y="2590800"/>
            <a:ext cx="8915400" cy="3962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447800"/>
            <a:ext cx="7010400" cy="5257800"/>
          </a:xfrm>
          <a:prstGeom prst="rect">
            <a:avLst/>
          </a:prstGeom>
          <a:noFill/>
          <a:ln w="12700">
            <a:noFill/>
            <a:miter lim="800000"/>
            <a:headEnd/>
            <a:tailEnd/>
          </a:ln>
        </p:spPr>
        <p:txBody>
          <a:bodyPr wrap="none" lIns="91430" tIns="45715" rIns="91430" bIns="45715" anchor="ctr"/>
          <a:lstStyle/>
          <a:p>
            <a:endParaRPr lang="en-US" dirty="0">
              <a:latin typeface="Calibri" pitchFamily="34" charset="0"/>
            </a:endParaRPr>
          </a:p>
        </p:txBody>
      </p:sp>
      <p:sp>
        <p:nvSpPr>
          <p:cNvPr id="16387" name="Rectangle 5"/>
          <p:cNvSpPr>
            <a:spLocks noGrp="1" noChangeArrowheads="1"/>
          </p:cNvSpPr>
          <p:nvPr>
            <p:ph type="body" idx="4294967295"/>
          </p:nvPr>
        </p:nvSpPr>
        <p:spPr>
          <a:xfrm>
            <a:off x="0" y="228600"/>
            <a:ext cx="9144000" cy="5756275"/>
          </a:xfrm>
        </p:spPr>
        <p:txBody>
          <a:bodyPr lIns="91430" tIns="45715" rIns="91430" bIns="45715"/>
          <a:lstStyle/>
          <a:p>
            <a:pPr eaLnBrk="1" hangingPunct="1">
              <a:buFont typeface="Arial" charset="0"/>
              <a:buNone/>
            </a:pPr>
            <a:endParaRPr lang="en-US" sz="1400" b="1" dirty="0" smtClean="0">
              <a:latin typeface="Arial" charset="0"/>
              <a:cs typeface="Arial" charset="0"/>
            </a:endParaRPr>
          </a:p>
          <a:p>
            <a:pPr eaLnBrk="1" hangingPunct="1"/>
            <a:endParaRPr lang="en-US" sz="1400" b="1" dirty="0" smtClean="0">
              <a:latin typeface="Arial" charset="0"/>
              <a:cs typeface="Arial" charset="0"/>
            </a:endParaRPr>
          </a:p>
          <a:p>
            <a:pPr eaLnBrk="1" hangingPunct="1"/>
            <a:r>
              <a:rPr lang="en-US" sz="1400" b="1" dirty="0" smtClean="0">
                <a:latin typeface="Arial" charset="0"/>
                <a:cs typeface="Arial" charset="0"/>
              </a:rPr>
              <a:t>Senior Rater is the “owner” of the Evaluation and is responsible for timely completion</a:t>
            </a:r>
          </a:p>
          <a:p>
            <a:pPr eaLnBrk="1" hangingPunct="1"/>
            <a:r>
              <a:rPr lang="en-US" sz="1400" b="1" dirty="0" smtClean="0">
                <a:latin typeface="Arial" charset="0"/>
                <a:cs typeface="Arial" charset="0"/>
              </a:rPr>
              <a:t>Mentor/Develop your subordinates</a:t>
            </a:r>
          </a:p>
          <a:p>
            <a:pPr lvl="1" eaLnBrk="1" hangingPunct="1"/>
            <a:r>
              <a:rPr lang="en-US" sz="1400" b="1" dirty="0" smtClean="0">
                <a:latin typeface="Arial" charset="0"/>
                <a:cs typeface="Arial" charset="0"/>
              </a:rPr>
              <a:t>Support Form – tool available to aid in defining/guiding goals and objective throughout rating period, provides feedback to rated individual  -not a lot of space but should be catalyst of conversation</a:t>
            </a:r>
          </a:p>
          <a:p>
            <a:pPr lvl="1" eaLnBrk="1" hangingPunct="1"/>
            <a:endParaRPr lang="en-US" sz="800" b="1" dirty="0" smtClean="0">
              <a:latin typeface="Arial" charset="0"/>
              <a:cs typeface="Arial" charset="0"/>
            </a:endParaRPr>
          </a:p>
          <a:p>
            <a:pPr eaLnBrk="1" hangingPunct="1"/>
            <a:r>
              <a:rPr lang="en-US" sz="1400" b="1" dirty="0" smtClean="0">
                <a:latin typeface="Arial" charset="0"/>
                <a:cs typeface="Arial" charset="0"/>
              </a:rPr>
              <a:t>Understand  how our Evaluation Systems works</a:t>
            </a:r>
          </a:p>
          <a:p>
            <a:pPr lvl="1" eaLnBrk="1" hangingPunct="1"/>
            <a:r>
              <a:rPr lang="en-US" sz="1400" b="1" dirty="0" smtClean="0">
                <a:latin typeface="Arial" charset="0"/>
                <a:cs typeface="Arial" charset="0"/>
              </a:rPr>
              <a:t>Fairly and accurately assess subordinates -participate in counseling</a:t>
            </a:r>
          </a:p>
          <a:p>
            <a:pPr lvl="1" eaLnBrk="1" hangingPunct="1"/>
            <a:r>
              <a:rPr lang="en-US" sz="1400" b="1" dirty="0" smtClean="0">
                <a:latin typeface="Arial" charset="0"/>
                <a:cs typeface="Arial" charset="0"/>
              </a:rPr>
              <a:t>Senior Rater Narrative is  key:  Exclusive vs. Strong Narrative to describe subordinate </a:t>
            </a:r>
          </a:p>
          <a:p>
            <a:pPr lvl="1" eaLnBrk="1" hangingPunct="1"/>
            <a:r>
              <a:rPr lang="en-US" sz="1400" b="1" dirty="0" smtClean="0">
                <a:latin typeface="Arial" charset="0"/>
                <a:cs typeface="Arial" charset="0"/>
              </a:rPr>
              <a:t>Quantify potential…identify your best</a:t>
            </a:r>
          </a:p>
          <a:p>
            <a:pPr lvl="1" eaLnBrk="1" hangingPunct="1"/>
            <a:r>
              <a:rPr lang="en-US" sz="1400" b="1" dirty="0" smtClean="0">
                <a:latin typeface="Arial" charset="0"/>
                <a:cs typeface="Arial" charset="0"/>
              </a:rPr>
              <a:t>Be Careful… What you don’t say is just as damaging as what you do say</a:t>
            </a:r>
          </a:p>
          <a:p>
            <a:pPr lvl="1" eaLnBrk="1" hangingPunct="1"/>
            <a:endParaRPr lang="en-US" sz="800" b="1" dirty="0" smtClean="0">
              <a:latin typeface="Arial" charset="0"/>
              <a:cs typeface="Arial" charset="0"/>
            </a:endParaRPr>
          </a:p>
          <a:p>
            <a:pPr eaLnBrk="1" hangingPunct="1"/>
            <a:r>
              <a:rPr lang="en-US" sz="1400" b="1" dirty="0" smtClean="0">
                <a:latin typeface="Arial" charset="0"/>
                <a:cs typeface="Arial" charset="0"/>
              </a:rPr>
              <a:t>Verify/Certify your subordinates on how to assess – ask them to bring their counselings and assessment s with them to their counseling</a:t>
            </a:r>
          </a:p>
          <a:p>
            <a:pPr eaLnBrk="1" hangingPunct="1"/>
            <a:endParaRPr lang="en-US" sz="800" b="1" dirty="0" smtClean="0">
              <a:latin typeface="Arial" charset="0"/>
              <a:cs typeface="Arial" charset="0"/>
            </a:endParaRPr>
          </a:p>
          <a:p>
            <a:pPr eaLnBrk="1" hangingPunct="1"/>
            <a:r>
              <a:rPr lang="en-US" sz="1400" b="1" dirty="0" smtClean="0">
                <a:latin typeface="Arial" charset="0"/>
                <a:cs typeface="Arial" charset="0"/>
              </a:rPr>
              <a:t>Understand how to manage your Senior Rater profile - develop your rating philosophy</a:t>
            </a:r>
          </a:p>
          <a:p>
            <a:pPr>
              <a:lnSpc>
                <a:spcPct val="150000"/>
              </a:lnSpc>
              <a:buFontTx/>
              <a:buChar char="•"/>
            </a:pPr>
            <a:r>
              <a:rPr lang="en-US" sz="1400" b="1" dirty="0" smtClean="0">
                <a:latin typeface="Arial" charset="0"/>
                <a:cs typeface="Arial" charset="0"/>
              </a:rPr>
              <a:t>Anticipate and project “next” Evaluation </a:t>
            </a:r>
          </a:p>
          <a:p>
            <a:pPr lvl="1">
              <a:buFont typeface="Wingdings" pitchFamily="2" charset="2"/>
              <a:buChar char="Ø"/>
            </a:pPr>
            <a:r>
              <a:rPr lang="en-US" sz="1400" b="1" dirty="0" smtClean="0">
                <a:latin typeface="Arial" charset="0"/>
                <a:cs typeface="Arial" charset="0"/>
              </a:rPr>
              <a:t> Current thru date on file plus 12 months or known changes of rater</a:t>
            </a:r>
          </a:p>
          <a:p>
            <a:pPr lvl="1">
              <a:buFont typeface="Wingdings" pitchFamily="2" charset="2"/>
              <a:buChar char="Ø"/>
            </a:pPr>
            <a:r>
              <a:rPr lang="en-US" sz="1400" b="1" dirty="0" smtClean="0">
                <a:latin typeface="Arial" charset="0"/>
                <a:cs typeface="Arial" charset="0"/>
              </a:rPr>
              <a:t> Complete the record dates for those being considered by a board </a:t>
            </a:r>
          </a:p>
          <a:p>
            <a:pPr eaLnBrk="1" hangingPunct="1"/>
            <a:endParaRPr lang="en-US" sz="800" b="1" dirty="0" smtClean="0">
              <a:latin typeface="Arial" charset="0"/>
              <a:cs typeface="Arial" charset="0"/>
            </a:endParaRPr>
          </a:p>
          <a:p>
            <a:pPr eaLnBrk="1" hangingPunct="1"/>
            <a:r>
              <a:rPr lang="en-US" sz="1400" b="1" dirty="0" smtClean="0">
                <a:latin typeface="Arial" charset="0"/>
                <a:cs typeface="Arial" charset="0"/>
              </a:rPr>
              <a:t>Monitor when reports are required, that they’re submitted on time, and unit rating schemes are current and accurate (Leader responsibility)</a:t>
            </a:r>
          </a:p>
          <a:p>
            <a:pPr lvl="1" eaLnBrk="1" hangingPunct="1"/>
            <a:r>
              <a:rPr lang="en-US" sz="1400" b="1" dirty="0" smtClean="0">
                <a:latin typeface="Arial" charset="0"/>
                <a:cs typeface="Arial" charset="0"/>
              </a:rPr>
              <a:t>Use Interactive Web Response System (IWRS) and Evaluation Entry System (EES)</a:t>
            </a:r>
          </a:p>
          <a:p>
            <a:pPr lvl="1" eaLnBrk="1" hangingPunct="1"/>
            <a:r>
              <a:rPr lang="en-US" sz="1400" b="1" dirty="0" smtClean="0">
                <a:latin typeface="Arial" charset="0"/>
                <a:cs typeface="Arial" charset="0"/>
              </a:rPr>
              <a:t>Use EES and AKO MyForms to submit – be aware of sequencing during transition</a:t>
            </a:r>
          </a:p>
          <a:p>
            <a:pPr eaLnBrk="1" hangingPunct="1"/>
            <a:endParaRPr lang="en-US" sz="1400" b="1" dirty="0" smtClean="0">
              <a:latin typeface="Arial" charset="0"/>
              <a:cs typeface="Arial" charset="0"/>
            </a:endParaRPr>
          </a:p>
        </p:txBody>
      </p:sp>
      <p:sp>
        <p:nvSpPr>
          <p:cNvPr id="16388" name="Rectangle 8"/>
          <p:cNvSpPr>
            <a:spLocks noChangeArrowheads="1"/>
          </p:cNvSpPr>
          <p:nvPr/>
        </p:nvSpPr>
        <p:spPr bwMode="auto">
          <a:xfrm>
            <a:off x="609600" y="92075"/>
            <a:ext cx="7848600" cy="461963"/>
          </a:xfrm>
          <a:prstGeom prst="rect">
            <a:avLst/>
          </a:prstGeom>
          <a:noFill/>
          <a:ln w="9525">
            <a:noFill/>
            <a:miter lim="800000"/>
            <a:headEnd/>
            <a:tailEnd/>
          </a:ln>
        </p:spPr>
        <p:txBody>
          <a:bodyPr lIns="91430" tIns="45715" rIns="91430" bIns="45715">
            <a:spAutoFit/>
          </a:bodyPr>
          <a:lstStyle/>
          <a:p>
            <a:pPr algn="ctr"/>
            <a:r>
              <a:rPr lang="en-US" sz="2400" b="1" dirty="0"/>
              <a:t> Role of the Senior Rater &amp; keys to success</a:t>
            </a:r>
          </a:p>
        </p:txBody>
      </p:sp>
      <p:sp>
        <p:nvSpPr>
          <p:cNvPr id="6" name="TextBox 5"/>
          <p:cNvSpPr txBox="1"/>
          <p:nvPr/>
        </p:nvSpPr>
        <p:spPr bwMode="auto">
          <a:xfrm>
            <a:off x="762000" y="6519863"/>
            <a:ext cx="8153400" cy="338137"/>
          </a:xfrm>
          <a:prstGeom prst="rect">
            <a:avLst/>
          </a:prstGeom>
          <a:solidFill>
            <a:srgbClr val="FFC000"/>
          </a:solidFill>
          <a:ln w="19050">
            <a:solidFill>
              <a:srgbClr val="000000"/>
            </a:solidFill>
          </a:ln>
        </p:spPr>
        <p:txBody>
          <a:bodyPr anchor="ctr">
            <a:spAutoFit/>
          </a:bodyPr>
          <a:lstStyle/>
          <a:p>
            <a:pPr algn="ctr" fontAlgn="auto">
              <a:spcBef>
                <a:spcPts val="0"/>
              </a:spcBef>
              <a:spcAft>
                <a:spcPts val="0"/>
              </a:spcAft>
              <a:defRPr/>
            </a:pPr>
            <a:r>
              <a:rPr lang="en-US" sz="1600" i="1" kern="0" dirty="0">
                <a:solidFill>
                  <a:sysClr val="windowText" lastClr="000000"/>
                </a:solidFill>
                <a:latin typeface="Arial" pitchFamily="34" charset="0"/>
                <a:cs typeface="Arial" pitchFamily="34" charset="0"/>
              </a:rPr>
              <a:t>Membership in the S1NET community helps </a:t>
            </a:r>
            <a:r>
              <a:rPr lang="en-US" sz="1600" u="sng" dirty="0">
                <a:latin typeface="Arial" pitchFamily="34" charset="0"/>
                <a:cs typeface="+mn-cs"/>
                <a:hlinkClick r:id="rId3"/>
              </a:rPr>
              <a:t>https://www.milsuite.mil/s1net</a:t>
            </a:r>
            <a:r>
              <a:rPr lang="en-US" sz="1600" dirty="0">
                <a:latin typeface="Arial" pitchFamily="34" charset="0"/>
                <a:cs typeface="+mn-cs"/>
              </a:rPr>
              <a:t> </a:t>
            </a:r>
            <a:endParaRPr lang="en-US" sz="1600" i="1" kern="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28600" y="609600"/>
            <a:ext cx="9144000" cy="5632450"/>
          </a:xfrm>
          <a:prstGeom prst="rect">
            <a:avLst/>
          </a:prstGeom>
          <a:noFill/>
          <a:ln w="9525">
            <a:noFill/>
            <a:miter lim="800000"/>
            <a:headEnd/>
            <a:tailEnd/>
          </a:ln>
        </p:spPr>
        <p:txBody>
          <a:bodyPr>
            <a:spAutoFit/>
          </a:bodyPr>
          <a:lstStyle/>
          <a:p>
            <a:pPr>
              <a:lnSpc>
                <a:spcPct val="150000"/>
              </a:lnSpc>
              <a:buFontTx/>
              <a:buChar char="•"/>
            </a:pPr>
            <a:r>
              <a:rPr lang="en-US" sz="1600" b="1" dirty="0"/>
              <a:t> Raters must read, understand, and assess performance based on ADRP 6-22 Leadership Attributes and Competencies </a:t>
            </a:r>
          </a:p>
          <a:p>
            <a:pPr>
              <a:lnSpc>
                <a:spcPct val="150000"/>
              </a:lnSpc>
              <a:buFontTx/>
              <a:buChar char="•"/>
            </a:pPr>
            <a:r>
              <a:rPr lang="en-US" sz="1600" b="1" dirty="0"/>
              <a:t>  Ensure rating schemes are published and understood</a:t>
            </a:r>
          </a:p>
          <a:p>
            <a:pPr>
              <a:lnSpc>
                <a:spcPct val="150000"/>
              </a:lnSpc>
              <a:buFontTx/>
              <a:buChar char="•"/>
            </a:pPr>
            <a:r>
              <a:rPr lang="en-US" sz="1600" b="1" dirty="0"/>
              <a:t>  Provide Support Form and Counsel those you rate (mandatory)</a:t>
            </a:r>
          </a:p>
          <a:p>
            <a:pPr>
              <a:lnSpc>
                <a:spcPct val="150000"/>
              </a:lnSpc>
              <a:buFontTx/>
              <a:buChar char="•"/>
            </a:pPr>
            <a:r>
              <a:rPr lang="en-US" sz="1600" b="1" dirty="0"/>
              <a:t>  Develop a “Rating Philosophy” and communicate it to rated officers</a:t>
            </a:r>
          </a:p>
          <a:p>
            <a:pPr>
              <a:lnSpc>
                <a:spcPct val="150000"/>
              </a:lnSpc>
              <a:buFontTx/>
              <a:buChar char="•"/>
            </a:pPr>
            <a:r>
              <a:rPr lang="en-US" sz="1600" b="1" dirty="0"/>
              <a:t>  Advocate Officer to the Senior Rater</a:t>
            </a:r>
          </a:p>
          <a:p>
            <a:pPr>
              <a:lnSpc>
                <a:spcPct val="150000"/>
              </a:lnSpc>
              <a:buFontTx/>
              <a:buChar char="•"/>
            </a:pPr>
            <a:r>
              <a:rPr lang="en-US" sz="1600" b="1" dirty="0"/>
              <a:t>  Recommend </a:t>
            </a:r>
            <a:r>
              <a:rPr lang="en-US" sz="1600" b="1" dirty="0">
                <a:solidFill>
                  <a:srgbClr val="000000"/>
                </a:solidFill>
              </a:rPr>
              <a:t>future Operational and Broadening Assignments on field grade form</a:t>
            </a:r>
          </a:p>
          <a:p>
            <a:pPr>
              <a:lnSpc>
                <a:spcPct val="150000"/>
              </a:lnSpc>
              <a:buFont typeface="Arial" charset="0"/>
              <a:buChar char="•"/>
            </a:pPr>
            <a:r>
              <a:rPr lang="en-US" sz="1600" b="1" dirty="0"/>
              <a:t>  Clearly and concisely communicate rated officer’s most significant achievements   </a:t>
            </a:r>
          </a:p>
          <a:p>
            <a:pPr>
              <a:lnSpc>
                <a:spcPct val="150000"/>
              </a:lnSpc>
              <a:buFont typeface="Arial" charset="0"/>
              <a:buChar char="•"/>
            </a:pPr>
            <a:r>
              <a:rPr lang="en-US" sz="1600" b="1" dirty="0"/>
              <a:t>  Focus on narrative comments; selection board members use the rater’s assessment in their file deliberations </a:t>
            </a:r>
          </a:p>
          <a:p>
            <a:pPr>
              <a:lnSpc>
                <a:spcPct val="150000"/>
              </a:lnSpc>
            </a:pPr>
            <a:r>
              <a:rPr lang="en-US" sz="1600" b="1" dirty="0"/>
              <a:t>                                         _________________________________</a:t>
            </a:r>
          </a:p>
          <a:p>
            <a:pPr>
              <a:lnSpc>
                <a:spcPct val="150000"/>
              </a:lnSpc>
              <a:buFontTx/>
              <a:buChar char="•"/>
            </a:pPr>
            <a:r>
              <a:rPr lang="en-US" sz="1600" b="1" dirty="0"/>
              <a:t>  Anticipate and project future evaluations – When &amp; Why?</a:t>
            </a:r>
          </a:p>
          <a:p>
            <a:pPr>
              <a:lnSpc>
                <a:spcPct val="150000"/>
              </a:lnSpc>
              <a:buFontTx/>
              <a:buChar char="•"/>
            </a:pPr>
            <a:r>
              <a:rPr lang="en-US" sz="1600" b="1" dirty="0"/>
              <a:t>  Keep senior rating officials informed of upcoming evaluations </a:t>
            </a:r>
          </a:p>
          <a:p>
            <a:pPr>
              <a:lnSpc>
                <a:spcPct val="150000"/>
              </a:lnSpc>
              <a:buFontTx/>
              <a:buChar char="•"/>
            </a:pPr>
            <a:r>
              <a:rPr lang="en-US" sz="1600" b="1" dirty="0"/>
              <a:t>  Track evaluations from submission to HRC thru completion</a:t>
            </a:r>
          </a:p>
          <a:p>
            <a:pPr>
              <a:lnSpc>
                <a:spcPct val="150000"/>
              </a:lnSpc>
            </a:pPr>
            <a:endParaRPr lang="en-US" sz="1600" b="1" dirty="0"/>
          </a:p>
        </p:txBody>
      </p:sp>
      <p:sp>
        <p:nvSpPr>
          <p:cNvPr id="8" name="Title 1"/>
          <p:cNvSpPr txBox="1">
            <a:spLocks/>
          </p:cNvSpPr>
          <p:nvPr/>
        </p:nvSpPr>
        <p:spPr>
          <a:xfrm>
            <a:off x="533400" y="0"/>
            <a:ext cx="8229600" cy="685800"/>
          </a:xfrm>
          <a:prstGeom prst="rect">
            <a:avLst/>
          </a:prstGeom>
        </p:spPr>
        <p:txBody>
          <a:bodyPr/>
          <a:lstStyle/>
          <a:p>
            <a:pPr algn="ctr" eaLnBrk="0" hangingPunct="0">
              <a:defRPr/>
            </a:pPr>
            <a:r>
              <a:rPr lang="en-US" sz="2800" b="1" dirty="0">
                <a:latin typeface="Arial" pitchFamily="34" charset="0"/>
                <a:ea typeface="+mj-ea"/>
                <a:cs typeface="Arial" pitchFamily="34" charset="0"/>
              </a:rPr>
              <a:t>Role of the Rater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7302</TotalTime>
  <Words>12005</Words>
  <Application>Microsoft Office PowerPoint</Application>
  <PresentationFormat>On-screen Show (4:3)</PresentationFormat>
  <Paragraphs>1412</Paragraphs>
  <Slides>45</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Office Theme</vt:lpstr>
      <vt:lpstr>Custom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michael.m.semmens</dc:creator>
  <cp:lastModifiedBy>JerryDell</cp:lastModifiedBy>
  <cp:revision>3446</cp:revision>
  <dcterms:created xsi:type="dcterms:W3CDTF">2008-12-11T18:39:21Z</dcterms:created>
  <dcterms:modified xsi:type="dcterms:W3CDTF">2014-06-02T16:17:09Z</dcterms:modified>
</cp:coreProperties>
</file>